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 id="2147483686" r:id="rId6"/>
    <p:sldMasterId id="2147483709" r:id="rId7"/>
    <p:sldMasterId id="2147483743" r:id="rId8"/>
    <p:sldMasterId id="2147483752" r:id="rId9"/>
    <p:sldMasterId id="2147483762" r:id="rId10"/>
  </p:sldMasterIdLst>
  <p:notesMasterIdLst>
    <p:notesMasterId r:id="rId27"/>
  </p:notesMasterIdLst>
  <p:sldIdLst>
    <p:sldId id="270" r:id="rId11"/>
    <p:sldId id="2147471434" r:id="rId12"/>
    <p:sldId id="4248" r:id="rId13"/>
    <p:sldId id="2147472605" r:id="rId14"/>
    <p:sldId id="2147482710" r:id="rId15"/>
    <p:sldId id="2147482704" r:id="rId16"/>
    <p:sldId id="2147472517" r:id="rId17"/>
    <p:sldId id="2147472539" r:id="rId18"/>
    <p:sldId id="2147482712" r:id="rId19"/>
    <p:sldId id="2147472609" r:id="rId20"/>
    <p:sldId id="2147482706" r:id="rId21"/>
    <p:sldId id="2147472540" r:id="rId22"/>
    <p:sldId id="2147482711" r:id="rId23"/>
    <p:sldId id="2147482707" r:id="rId24"/>
    <p:sldId id="2147482709" r:id="rId25"/>
    <p:sldId id="33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50B30E-9B45-4C2F-B023-2BAA86E91E9B}">
          <p14:sldIdLst>
            <p14:sldId id="270"/>
            <p14:sldId id="2147471434"/>
            <p14:sldId id="4248"/>
            <p14:sldId id="2147472605"/>
            <p14:sldId id="2147482710"/>
            <p14:sldId id="2147482704"/>
            <p14:sldId id="2147472517"/>
            <p14:sldId id="2147472539"/>
            <p14:sldId id="2147482712"/>
            <p14:sldId id="2147472609"/>
            <p14:sldId id="2147482706"/>
            <p14:sldId id="2147472540"/>
            <p14:sldId id="2147482711"/>
            <p14:sldId id="2147482707"/>
            <p14:sldId id="2147482709"/>
            <p14:sldId id="33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D5A38E-ECB6-1A45-A1B3-4DC9C409A88B}" name="Jenn Schreiber" initials="JS" userId="S::jschreiber@rippleeffect.com::3fc3e38b-cf66-4e39-8aa4-9e89301b23dc" providerId="AD"/>
  <p188:author id="{F61830A7-BE14-CCD3-12C3-AEA471ADF708}" name="Martha Ngoh" initials="MN" userId="S::mngoh@rippleeffect.com::3d7a403b-92f7-454d-87ae-82ce73768a0e" providerId="AD"/>
  <p188:author id="{83C2F6AD-5FF0-E29B-0DF3-923A0AB969BB}" name="Manasi Apte" initials="MA" userId="S::mapte@rippleeffect.com::a4b32e51-8e83-48d4-a649-e7c8d81acc96" providerId="AD"/>
  <p188:author id="{788566EC-7C1F-5779-2585-10434D7875CB}" name="Marlee Nelson" initials="MN" userId="S::MNelson@rippleeffect.com::243e869f-ce4e-4b12-bc61-844a8139be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BB59"/>
    <a:srgbClr val="D3F7FD"/>
    <a:srgbClr val="682876"/>
    <a:srgbClr val="1F497D"/>
    <a:srgbClr val="4FB3B3"/>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837" autoAdjust="0"/>
  </p:normalViewPr>
  <p:slideViewPr>
    <p:cSldViewPr snapToGrid="0">
      <p:cViewPr varScale="1">
        <p:scale>
          <a:sx n="104" d="100"/>
          <a:sy n="104" d="100"/>
        </p:scale>
        <p:origin x="83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C8E610-C30E-4E21-85E7-FEDF22B6196C}" type="datetimeFigureOut">
              <a:rPr lang="en-US" smtClean="0"/>
              <a:t>8/23/2024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D3B605-9058-40A7-AB78-716B05AC9CAC}" type="slidenum">
              <a:rPr lang="en-US" smtClean="0"/>
              <a:t>‹#›</a:t>
            </a:fld>
            <a:endParaRPr lang="en-US" dirty="0"/>
          </a:p>
        </p:txBody>
      </p:sp>
    </p:spTree>
    <p:extLst>
      <p:ext uri="{BB962C8B-B14F-4D97-AF65-F5344CB8AC3E}">
        <p14:creationId xmlns:p14="http://schemas.microsoft.com/office/powerpoint/2010/main" val="3455335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whitehouse.gov/wp-content/uploads/2023/09/PCAST_Patient-Safety-Report_Sept2023.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7BA40C-25F7-4A81-B7B0-365A5351FE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801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5776B8-FFE7-4072-A039-F2BEB7149C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2345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Colleagues at CMS published a perspective in NEJM lamenting how our progress over 5 years prior to pandemic was all but erased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7BA40C-25F7-4A81-B7B0-365A5351FE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5168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a:p>
          <a:p>
            <a:pPr lvl="1"/>
            <a:endParaRPr lang="en-US"/>
          </a:p>
          <a:p>
            <a:pPr algn="l"/>
            <a:r>
              <a:rPr lang="en-US"/>
              <a:t>            </a:t>
            </a:r>
          </a:p>
          <a:p>
            <a:pPr lvl="1"/>
            <a:endParaRPr lang="en-US"/>
          </a:p>
          <a:p>
            <a:pPr lvl="1" algn="l"/>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5776B8-FFE7-4072-A039-F2BEB7149C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8496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7CA380-BA52-4497-BEE0-55D534A954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7263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Examples of assessment items in each of the foundational areas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5776B8-FFE7-4072-A039-F2BEB7149C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9592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7CA380-BA52-4497-BEE0-55D534A954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8107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7CA380-BA52-4497-BEE0-55D534A954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5154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latin typeface="+mn-lt"/>
              </a:rPr>
              <a:t>Federal Partners:</a:t>
            </a:r>
          </a:p>
          <a:p>
            <a:pPr marL="0" marR="0" algn="l" rtl="0" eaLnBrk="1" fontAlgn="t" latinLnBrk="0" hangingPunct="1">
              <a:spcBef>
                <a:spcPts val="0"/>
              </a:spcBef>
              <a:spcAft>
                <a:spcPts val="0"/>
              </a:spcAft>
            </a:pPr>
            <a:r>
              <a:rPr lang="en-US" sz="1000" b="0" i="1" u="none" strike="noStrike" kern="1200" dirty="0">
                <a:solidFill>
                  <a:srgbClr val="000000"/>
                </a:solidFill>
                <a:effectLst/>
                <a:latin typeface="+mn-lt"/>
                <a:ea typeface="Aptos" panose="020B0004020202020204" pitchFamily="34" charset="0"/>
                <a:cs typeface="Aptos" panose="020B0004020202020204" pitchFamily="34" charset="0"/>
              </a:rPr>
              <a:t>David Hunt, MD, ONC</a:t>
            </a:r>
          </a:p>
          <a:p>
            <a:pPr marL="0" marR="0" algn="l" rtl="0" eaLnBrk="1" fontAlgn="t" latinLnBrk="0" hangingPunct="1">
              <a:spcBef>
                <a:spcPts val="0"/>
              </a:spcBef>
              <a:spcAft>
                <a:spcPts val="0"/>
              </a:spcAft>
            </a:pPr>
            <a:r>
              <a:rPr lang="en-US" sz="1000" b="0" i="1" u="none" strike="noStrike" kern="1200" dirty="0">
                <a:solidFill>
                  <a:srgbClr val="000000"/>
                </a:solidFill>
                <a:effectLst/>
                <a:highlight>
                  <a:srgbClr val="EDEAF0"/>
                </a:highlight>
                <a:latin typeface="+mn-lt"/>
                <a:ea typeface="Aptos" panose="020B0004020202020204" pitchFamily="34" charset="0"/>
                <a:cs typeface="Aptos" panose="020B0004020202020204" pitchFamily="34" charset="0"/>
              </a:rPr>
              <a:t>Martha Betz, PhD, FDA</a:t>
            </a:r>
            <a:endParaRPr lang="en-US" sz="1000" b="0" i="1" u="none" strike="noStrike" dirty="0">
              <a:effectLst/>
              <a:highlight>
                <a:srgbClr val="EDEAF0"/>
              </a:highlight>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D3B605-9058-40A7-AB78-716B05AC9C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543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Federal Partners:</a:t>
            </a:r>
          </a:p>
          <a:p>
            <a:r>
              <a:rPr lang="en-US" dirty="0"/>
              <a:t>Amy </a:t>
            </a:r>
            <a:r>
              <a:rPr lang="en-US" dirty="0" err="1"/>
              <a:t>Kolwaite</a:t>
            </a:r>
            <a:r>
              <a:rPr lang="en-US" dirty="0"/>
              <a:t>, CDC</a:t>
            </a:r>
          </a:p>
          <a:p>
            <a:r>
              <a:rPr lang="en-US" dirty="0"/>
              <a:t>Ed </a:t>
            </a:r>
            <a:r>
              <a:rPr lang="en-US" dirty="0" err="1"/>
              <a:t>Yackel</a:t>
            </a:r>
            <a:r>
              <a:rPr lang="en-US" dirty="0"/>
              <a:t>, VHA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D3B605-9058-40A7-AB78-716B05AC9C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543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addresses the question of how we achieve change across healthcare systems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7CA380-BA52-4497-BEE0-55D534A954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6910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7CA380-BA52-4497-BEE0-55D534A954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07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74C9B-9FB9-93DF-1BB6-675309246E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78294F-277C-2C7B-0A77-1D1E42C478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4F3354-2551-5582-98A1-55D950522AFD}"/>
              </a:ext>
            </a:extLst>
          </p:cNvPr>
          <p:cNvSpPr>
            <a:spLocks noGrp="1"/>
          </p:cNvSpPr>
          <p:nvPr>
            <p:ph type="body" idx="1"/>
          </p:nvPr>
        </p:nvSpPr>
        <p:spPr/>
        <p:txBody>
          <a:bodyPr/>
          <a:lstStyle/>
          <a:p>
            <a:r>
              <a:rPr lang="en-US" sz="1200" dirty="0"/>
              <a:t>Affirmative attestation of all statements within a domain is required for the hospital to receive a point for the domain</a:t>
            </a:r>
            <a:endParaRPr lang="en-US" dirty="0"/>
          </a:p>
        </p:txBody>
      </p:sp>
      <p:sp>
        <p:nvSpPr>
          <p:cNvPr id="4" name="Slide Number Placeholder 3">
            <a:extLst>
              <a:ext uri="{FF2B5EF4-FFF2-40B4-BE49-F238E27FC236}">
                <a16:creationId xmlns:a16="http://schemas.microsoft.com/office/drawing/2014/main" id="{3CA8969B-1D63-5285-B943-3D718513AB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D3B605-9058-40A7-AB78-716B05AC9C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398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Adapted from current NHQDR tool</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7CA380-BA52-4497-BEE0-55D534A954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616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D3B605-9058-40A7-AB78-716B05AC9CAC}" type="slidenum">
              <a:rPr lang="en-US" smtClean="0"/>
              <a:t>15</a:t>
            </a:fld>
            <a:endParaRPr lang="en-US" dirty="0"/>
          </a:p>
        </p:txBody>
      </p:sp>
    </p:spTree>
    <p:extLst>
      <p:ext uri="{BB962C8B-B14F-4D97-AF65-F5344CB8AC3E}">
        <p14:creationId xmlns:p14="http://schemas.microsoft.com/office/powerpoint/2010/main" val="3534904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9613"/>
            <a:ext cx="6310313" cy="3549650"/>
          </a:xfrm>
        </p:spPr>
      </p:sp>
      <p:sp>
        <p:nvSpPr>
          <p:cNvPr id="3" name="Notes Placeholder 2"/>
          <p:cNvSpPr>
            <a:spLocks noGrp="1"/>
          </p:cNvSpPr>
          <p:nvPr>
            <p:ph type="body" idx="1"/>
          </p:nvPr>
        </p:nvSpPr>
        <p:spPr/>
        <p:txBody>
          <a:bodyPr/>
          <a:lstStyle/>
          <a:p>
            <a:r>
              <a:rPr lang="en-US" dirty="0">
                <a:hlinkClick r:id="rId3"/>
              </a:rPr>
              <a:t>PCAST_Patient-Safety-Report_Sept2023.pdf (whitehouse.gov)</a:t>
            </a:r>
            <a:endParaRPr lang="en-US" dirty="0"/>
          </a:p>
        </p:txBody>
      </p:sp>
      <p:sp>
        <p:nvSpPr>
          <p:cNvPr id="4" name="Slide Number Placeholder 3"/>
          <p:cNvSpPr>
            <a:spLocks noGrp="1"/>
          </p:cNvSpPr>
          <p:nvPr>
            <p:ph type="sldNum" sz="quarter" idx="10"/>
          </p:nvPr>
        </p:nvSpPr>
        <p:spPr/>
        <p:txBody>
          <a:bodyPr/>
          <a:lstStyle/>
          <a:p>
            <a:pPr marL="0" marR="0" lvl="0" indent="0" algn="r" defTabSz="915406" rtl="0" eaLnBrk="1" fontAlgn="auto" latinLnBrk="0" hangingPunct="1">
              <a:lnSpc>
                <a:spcPct val="100000"/>
              </a:lnSpc>
              <a:spcBef>
                <a:spcPts val="0"/>
              </a:spcBef>
              <a:spcAft>
                <a:spcPts val="0"/>
              </a:spcAft>
              <a:buClrTx/>
              <a:buSzTx/>
              <a:buFontTx/>
              <a:buNone/>
              <a:tabLst/>
              <a:defRPr/>
            </a:pPr>
            <a:fld id="{9E5D80EE-3980-4BB6-88FD-5109C3B3239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5406"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777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3352800"/>
            <a:ext cx="10363200" cy="1295400"/>
          </a:xfrm>
        </p:spPr>
        <p:txBody>
          <a:bodyPr/>
          <a:lstStyle>
            <a:lvl1pPr algn="ctr">
              <a:defRPr>
                <a:solidFill>
                  <a:schemeClr val="tx1"/>
                </a:solidFill>
              </a:defRPr>
            </a:lvl1pPr>
          </a:lstStyle>
          <a:p>
            <a:r>
              <a:rPr lang="en-US"/>
              <a:t>Title of Presentation</a:t>
            </a:r>
          </a:p>
        </p:txBody>
      </p:sp>
      <p:sp>
        <p:nvSpPr>
          <p:cNvPr id="3" name="Subtitle 2"/>
          <p:cNvSpPr>
            <a:spLocks noGrp="1"/>
          </p:cNvSpPr>
          <p:nvPr>
            <p:ph type="subTitle" idx="1" hasCustomPrompt="1"/>
          </p:nvPr>
        </p:nvSpPr>
        <p:spPr>
          <a:xfrm>
            <a:off x="1828800" y="4876800"/>
            <a:ext cx="8534400" cy="762000"/>
          </a:xfrm>
        </p:spPr>
        <p:txBody>
          <a:bodyPr/>
          <a:lstStyle>
            <a:lvl1pPr marL="0" indent="0" algn="ctr">
              <a:buNone/>
              <a:defRPr b="1">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Author and Date</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1791971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1033151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981327"/>
            <a:ext cx="10363200" cy="1362075"/>
          </a:xfrm>
        </p:spPr>
        <p:txBody>
          <a:bodyPr anchor="t"/>
          <a:lstStyle>
            <a:lvl1pPr algn="ctr">
              <a:defRPr sz="4000" b="1" cap="all">
                <a:solidFill>
                  <a:schemeClr val="tx1"/>
                </a:solidFill>
              </a:defRPr>
            </a:lvl1pPr>
          </a:lstStyle>
          <a:p>
            <a:r>
              <a:rPr lang="en-US"/>
              <a:t>Click to edit Master title style</a:t>
            </a:r>
          </a:p>
        </p:txBody>
      </p:sp>
      <p:sp>
        <p:nvSpPr>
          <p:cNvPr id="3" name="Text Placeholder 2"/>
          <p:cNvSpPr>
            <a:spLocks noGrp="1"/>
          </p:cNvSpPr>
          <p:nvPr>
            <p:ph type="body" idx="1"/>
          </p:nvPr>
        </p:nvSpPr>
        <p:spPr>
          <a:xfrm>
            <a:off x="963084" y="4343401"/>
            <a:ext cx="10363200" cy="1500187"/>
          </a:xfrm>
        </p:spPr>
        <p:txBody>
          <a:bodyPr anchor="b"/>
          <a:lstStyle>
            <a:lvl1pPr marL="0" indent="0" algn="ctr">
              <a:buNone/>
              <a:defRPr sz="20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114322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3272673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a:t>
            </a:r>
          </a:p>
        </p:txBody>
      </p:sp>
      <p:sp>
        <p:nvSpPr>
          <p:cNvPr id="3" name="Text Placeholder 2"/>
          <p:cNvSpPr>
            <a:spLocks noGrp="1"/>
          </p:cNvSpPr>
          <p:nvPr>
            <p:ph type="body" idx="1"/>
          </p:nvPr>
        </p:nvSpPr>
        <p:spPr>
          <a:xfrm>
            <a:off x="609600" y="1447801"/>
            <a:ext cx="5386917" cy="727075"/>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447801"/>
            <a:ext cx="5389033" cy="727075"/>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374794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Slide Number Placeholder 2"/>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74691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96870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3393046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Title of Presentation</a:t>
            </a:r>
          </a:p>
        </p:txBody>
      </p:sp>
      <p:sp>
        <p:nvSpPr>
          <p:cNvPr id="3" name="Content Placeholder 2"/>
          <p:cNvSpPr>
            <a:spLocks noGrp="1"/>
          </p:cNvSpPr>
          <p:nvPr>
            <p:ph idx="1" hasCustomPrompt="1"/>
          </p:nvPr>
        </p:nvSpPr>
        <p:spPr/>
        <p:txBody>
          <a:bodyPr/>
          <a:lstStyle>
            <a:lvl1pPr>
              <a:defRPr baseline="0"/>
            </a:lvl1pPr>
          </a:lstStyle>
          <a:p>
            <a:pPr lvl="0"/>
            <a:r>
              <a:rPr lang="en-US"/>
              <a:t>Author and Date </a:t>
            </a:r>
          </a:p>
        </p:txBody>
      </p:sp>
    </p:spTree>
    <p:extLst>
      <p:ext uri="{BB962C8B-B14F-4D97-AF65-F5344CB8AC3E}">
        <p14:creationId xmlns:p14="http://schemas.microsoft.com/office/powerpoint/2010/main" val="3101798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85487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50498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97155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ne text box">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10972800" cy="1143000"/>
          </a:xfrm>
          <a:prstGeom prst="rect">
            <a:avLst/>
          </a:prstGeom>
        </p:spPr>
        <p:txBody>
          <a:bodyPr/>
          <a:lstStyle>
            <a:lvl1pPr>
              <a:defRPr sz="2400" b="0">
                <a:latin typeface="+mj-lt"/>
                <a:cs typeface="Times New Roman" panose="02020603050405020304" pitchFamily="18" charset="0"/>
              </a:defRPr>
            </a:lvl1pPr>
          </a:lstStyle>
          <a:p>
            <a:r>
              <a:rPr lang="en-US"/>
              <a:t>Click to edit Master title style</a:t>
            </a:r>
          </a:p>
        </p:txBody>
      </p:sp>
      <p:sp>
        <p:nvSpPr>
          <p:cNvPr id="9" name="Text Placeholder 7"/>
          <p:cNvSpPr>
            <a:spLocks noGrp="1"/>
          </p:cNvSpPr>
          <p:nvPr>
            <p:ph type="body" sz="quarter" idx="13"/>
          </p:nvPr>
        </p:nvSpPr>
        <p:spPr>
          <a:xfrm>
            <a:off x="627357" y="1535838"/>
            <a:ext cx="10996472" cy="3959440"/>
          </a:xfrm>
        </p:spPr>
        <p:txBody>
          <a:bodyPr anchor="t">
            <a:normAutofit/>
          </a:bodyPr>
          <a:lstStyle>
            <a:lvl1pPr marL="285750" indent="-285750">
              <a:lnSpc>
                <a:spcPct val="100000"/>
              </a:lnSpc>
              <a:buClrTx/>
              <a:buFont typeface="Wingdings" panose="05000000000000000000" pitchFamily="2" charset="2"/>
              <a:buChar char="§"/>
              <a:defRPr sz="2000" baseline="0"/>
            </a:lvl1pPr>
            <a:lvl2pPr marL="502920" indent="0">
              <a:buNone/>
              <a:defRPr/>
            </a:lvl2pPr>
          </a:lstStyle>
          <a:p>
            <a:pPr lvl="0"/>
            <a:r>
              <a:rPr lang="en-US"/>
              <a:t>Click to edit Master text styles</a:t>
            </a:r>
          </a:p>
        </p:txBody>
      </p:sp>
      <p:sp>
        <p:nvSpPr>
          <p:cNvPr id="5" name="Slide Number Placeholder 5">
            <a:extLst>
              <a:ext uri="{FF2B5EF4-FFF2-40B4-BE49-F238E27FC236}">
                <a16:creationId xmlns:a16="http://schemas.microsoft.com/office/drawing/2014/main" id="{504D8C8E-669D-43B4-9411-09EA2BB827EA}"/>
              </a:ext>
            </a:extLst>
          </p:cNvPr>
          <p:cNvSpPr>
            <a:spLocks noGrp="1"/>
          </p:cNvSpPr>
          <p:nvPr>
            <p:ph type="sldNum" sz="quarter" idx="14"/>
          </p:nvPr>
        </p:nvSpPr>
        <p:spPr/>
        <p:txBody>
          <a:bodyPr/>
          <a:lstStyle>
            <a:lvl1pPr>
              <a:defRPr/>
            </a:lvl1pPr>
          </a:lstStyle>
          <a:p>
            <a:pPr>
              <a:defRPr/>
            </a:pPr>
            <a:fld id="{970FC026-A102-413E-93FB-7D386EF0DC02}" type="slidenum">
              <a:rPr lang="en-US" altLang="en-US"/>
              <a:pPr>
                <a:defRPr/>
              </a:pPr>
              <a:t>‹#›</a:t>
            </a:fld>
            <a:endParaRPr lang="en-US" altLang="en-US" dirty="0"/>
          </a:p>
        </p:txBody>
      </p:sp>
    </p:spTree>
    <p:extLst>
      <p:ext uri="{BB962C8B-B14F-4D97-AF65-F5344CB8AC3E}">
        <p14:creationId xmlns:p14="http://schemas.microsoft.com/office/powerpoint/2010/main" val="3763501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3352800"/>
            <a:ext cx="10363200" cy="1295400"/>
          </a:xfrm>
        </p:spPr>
        <p:txBody>
          <a:bodyPr/>
          <a:lstStyle>
            <a:lvl1pPr algn="ctr">
              <a:defRPr>
                <a:solidFill>
                  <a:schemeClr val="tx1"/>
                </a:solidFill>
              </a:defRPr>
            </a:lvl1pPr>
          </a:lstStyle>
          <a:p>
            <a:r>
              <a:rPr lang="en-US"/>
              <a:t>Title of Presentation</a:t>
            </a:r>
          </a:p>
        </p:txBody>
      </p:sp>
      <p:sp>
        <p:nvSpPr>
          <p:cNvPr id="3" name="Subtitle 2"/>
          <p:cNvSpPr>
            <a:spLocks noGrp="1"/>
          </p:cNvSpPr>
          <p:nvPr>
            <p:ph type="subTitle" idx="1" hasCustomPrompt="1"/>
          </p:nvPr>
        </p:nvSpPr>
        <p:spPr>
          <a:xfrm>
            <a:off x="1828800" y="4876800"/>
            <a:ext cx="8534400" cy="762000"/>
          </a:xfrm>
        </p:spPr>
        <p:txBody>
          <a:bodyPr/>
          <a:lstStyle>
            <a:lvl1pPr marL="0" indent="0" algn="ctr">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Author and Date</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916233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1052748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981326"/>
            <a:ext cx="10363200" cy="1362075"/>
          </a:xfrm>
        </p:spPr>
        <p:txBody>
          <a:bodyPr anchor="t"/>
          <a:lstStyle>
            <a:lvl1pPr algn="ctr">
              <a:defRPr sz="4000" b="1" cap="all">
                <a:solidFill>
                  <a:schemeClr val="tx1"/>
                </a:solidFill>
              </a:defRPr>
            </a:lvl1pPr>
          </a:lstStyle>
          <a:p>
            <a:r>
              <a:rPr lang="en-US"/>
              <a:t>Click to edit Master title style</a:t>
            </a:r>
          </a:p>
        </p:txBody>
      </p:sp>
      <p:sp>
        <p:nvSpPr>
          <p:cNvPr id="3" name="Text Placeholder 2"/>
          <p:cNvSpPr>
            <a:spLocks noGrp="1"/>
          </p:cNvSpPr>
          <p:nvPr>
            <p:ph type="body" idx="1"/>
          </p:nvPr>
        </p:nvSpPr>
        <p:spPr>
          <a:xfrm>
            <a:off x="963084" y="4343401"/>
            <a:ext cx="10363200" cy="1500187"/>
          </a:xfrm>
        </p:spPr>
        <p:txBody>
          <a:bodyPr anchor="b"/>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3043194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454554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a:t>
            </a:r>
          </a:p>
        </p:txBody>
      </p:sp>
      <p:sp>
        <p:nvSpPr>
          <p:cNvPr id="3" name="Text Placeholder 2"/>
          <p:cNvSpPr>
            <a:spLocks noGrp="1"/>
          </p:cNvSpPr>
          <p:nvPr>
            <p:ph type="body" idx="1"/>
          </p:nvPr>
        </p:nvSpPr>
        <p:spPr>
          <a:xfrm>
            <a:off x="609600" y="1447801"/>
            <a:ext cx="5386917" cy="727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447801"/>
            <a:ext cx="5389033" cy="727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958093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Slide Number Placeholder 2"/>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90136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10564568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1214982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One text box">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10972800" cy="1143000"/>
          </a:xfrm>
          <a:prstGeom prst="rect">
            <a:avLst/>
          </a:prstGeom>
        </p:spPr>
        <p:txBody>
          <a:bodyPr lIns="91440" tIns="45720" rIns="91440" bIns="45720"/>
          <a:lstStyle>
            <a:lvl1pPr>
              <a:defRPr sz="2400" b="0">
                <a:latin typeface="+mj-lt"/>
                <a:cs typeface="Times New Roman" panose="02020603050405020304" pitchFamily="18" charset="0"/>
              </a:defRPr>
            </a:lvl1pPr>
          </a:lstStyle>
          <a:p>
            <a:r>
              <a:rPr lang="en-US"/>
              <a:t>Click to edit Master title style</a:t>
            </a:r>
          </a:p>
        </p:txBody>
      </p:sp>
      <p:sp>
        <p:nvSpPr>
          <p:cNvPr id="9" name="Text Placeholder 7"/>
          <p:cNvSpPr>
            <a:spLocks noGrp="1"/>
          </p:cNvSpPr>
          <p:nvPr>
            <p:ph type="body" sz="quarter" idx="13"/>
          </p:nvPr>
        </p:nvSpPr>
        <p:spPr>
          <a:xfrm>
            <a:off x="627357" y="1535838"/>
            <a:ext cx="10996472" cy="3959440"/>
          </a:xfrm>
        </p:spPr>
        <p:txBody>
          <a:bodyPr anchor="t">
            <a:normAutofit/>
          </a:bodyPr>
          <a:lstStyle>
            <a:lvl1pPr marL="285750" indent="-285750">
              <a:lnSpc>
                <a:spcPct val="100000"/>
              </a:lnSpc>
              <a:buClrTx/>
              <a:buFont typeface="Wingdings" panose="05000000000000000000" pitchFamily="2" charset="2"/>
              <a:buChar char="§"/>
              <a:defRPr sz="2000" baseline="0"/>
            </a:lvl1pPr>
            <a:lvl2pPr marL="502920" indent="0">
              <a:buNone/>
              <a:defRPr/>
            </a:lvl2pPr>
          </a:lstStyle>
          <a:p>
            <a:pPr lvl="0"/>
            <a:r>
              <a:rPr lang="en-US"/>
              <a:t>Click to edit Master text styles</a:t>
            </a:r>
          </a:p>
        </p:txBody>
      </p:sp>
      <p:sp>
        <p:nvSpPr>
          <p:cNvPr id="5" name="Slide Number Placeholder 5"/>
          <p:cNvSpPr>
            <a:spLocks noGrp="1"/>
          </p:cNvSpPr>
          <p:nvPr>
            <p:ph type="sldNum" sz="quarter" idx="14"/>
          </p:nvPr>
        </p:nvSpPr>
        <p:spPr/>
        <p:txBody>
          <a:bodyPr/>
          <a:lstStyle>
            <a:lvl1pPr>
              <a:defRPr/>
            </a:lvl1pPr>
          </a:lstStyle>
          <a:p>
            <a:pPr fontAlgn="base">
              <a:spcBef>
                <a:spcPct val="0"/>
              </a:spcBef>
              <a:spcAft>
                <a:spcPct val="0"/>
              </a:spcAft>
              <a:defRPr/>
            </a:pPr>
            <a:fld id="{98F9463D-DED4-4148-B7EA-FFCE3DFEEDC0}" type="slidenum">
              <a:rPr lang="en-US" altLang="en-US" smtClean="0"/>
              <a:pPr fontAlgn="base">
                <a:spcBef>
                  <a:spcPct val="0"/>
                </a:spcBef>
                <a:spcAft>
                  <a:spcPct val="0"/>
                </a:spcAft>
                <a:defRPr/>
              </a:pPr>
              <a:t>‹#›</a:t>
            </a:fld>
            <a:endParaRPr lang="en-US" altLang="en-US" dirty="0"/>
          </a:p>
        </p:txBody>
      </p:sp>
    </p:spTree>
    <p:extLst>
      <p:ext uri="{BB962C8B-B14F-4D97-AF65-F5344CB8AC3E}">
        <p14:creationId xmlns:p14="http://schemas.microsoft.com/office/powerpoint/2010/main" val="3454549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Content Placeholder 2"/>
          <p:cNvSpPr>
            <a:spLocks noGrp="1"/>
          </p:cNvSpPr>
          <p:nvPr>
            <p:ph idx="1"/>
          </p:nvPr>
        </p:nvSpPr>
        <p:spPr>
          <a:xfrm>
            <a:off x="609600" y="1646239"/>
            <a:ext cx="6313714" cy="10488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6" name="Text Placeholder 5">
            <a:extLst>
              <a:ext uri="{FF2B5EF4-FFF2-40B4-BE49-F238E27FC236}">
                <a16:creationId xmlns:a16="http://schemas.microsoft.com/office/drawing/2014/main" id="{63310AB6-5AAB-BBCE-45AF-86AAB7EE1815}"/>
              </a:ext>
            </a:extLst>
          </p:cNvPr>
          <p:cNvSpPr>
            <a:spLocks noGrp="1"/>
          </p:cNvSpPr>
          <p:nvPr>
            <p:ph type="body" sz="quarter" idx="11"/>
          </p:nvPr>
        </p:nvSpPr>
        <p:spPr>
          <a:xfrm>
            <a:off x="8432800" y="1646238"/>
            <a:ext cx="3309938" cy="1155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5">
            <a:extLst>
              <a:ext uri="{FF2B5EF4-FFF2-40B4-BE49-F238E27FC236}">
                <a16:creationId xmlns:a16="http://schemas.microsoft.com/office/drawing/2014/main" id="{33A0923A-7DDE-ACFE-BD6E-BF10A8E8CFA1}"/>
              </a:ext>
            </a:extLst>
          </p:cNvPr>
          <p:cNvSpPr>
            <a:spLocks noGrp="1"/>
          </p:cNvSpPr>
          <p:nvPr>
            <p:ph type="body" sz="quarter" idx="12"/>
          </p:nvPr>
        </p:nvSpPr>
        <p:spPr>
          <a:xfrm>
            <a:off x="8432800" y="3085647"/>
            <a:ext cx="3309938" cy="1155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a:extLst>
              <a:ext uri="{FF2B5EF4-FFF2-40B4-BE49-F238E27FC236}">
                <a16:creationId xmlns:a16="http://schemas.microsoft.com/office/drawing/2014/main" id="{266BF0B7-C05B-DC10-9FF9-45454F8D7D46}"/>
              </a:ext>
            </a:extLst>
          </p:cNvPr>
          <p:cNvSpPr>
            <a:spLocks noGrp="1"/>
          </p:cNvSpPr>
          <p:nvPr>
            <p:ph type="body" sz="quarter" idx="13"/>
          </p:nvPr>
        </p:nvSpPr>
        <p:spPr>
          <a:xfrm>
            <a:off x="8432800" y="4525056"/>
            <a:ext cx="3309938" cy="1155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B51FEB03-F226-E322-1FE0-2738C58BDFB7}"/>
              </a:ext>
            </a:extLst>
          </p:cNvPr>
          <p:cNvSpPr>
            <a:spLocks noGrp="1"/>
          </p:cNvSpPr>
          <p:nvPr>
            <p:ph idx="14"/>
          </p:nvPr>
        </p:nvSpPr>
        <p:spPr>
          <a:xfrm>
            <a:off x="609600" y="2817980"/>
            <a:ext cx="6313714" cy="10488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557FD385-87AF-EF6D-39B8-97228B0E5B46}"/>
              </a:ext>
            </a:extLst>
          </p:cNvPr>
          <p:cNvSpPr>
            <a:spLocks noGrp="1"/>
          </p:cNvSpPr>
          <p:nvPr>
            <p:ph idx="15"/>
          </p:nvPr>
        </p:nvSpPr>
        <p:spPr>
          <a:xfrm>
            <a:off x="609600" y="4162926"/>
            <a:ext cx="6313714" cy="10488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2232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3352800"/>
            <a:ext cx="10363200" cy="1295400"/>
          </a:xfrm>
        </p:spPr>
        <p:txBody>
          <a:bodyPr/>
          <a:lstStyle>
            <a:lvl1pPr algn="ctr">
              <a:defRPr>
                <a:solidFill>
                  <a:schemeClr val="tx1"/>
                </a:solidFill>
              </a:defRPr>
            </a:lvl1pPr>
          </a:lstStyle>
          <a:p>
            <a:r>
              <a:rPr lang="en-US"/>
              <a:t>Title of Presentation</a:t>
            </a:r>
          </a:p>
        </p:txBody>
      </p:sp>
      <p:sp>
        <p:nvSpPr>
          <p:cNvPr id="3" name="Subtitle 2"/>
          <p:cNvSpPr>
            <a:spLocks noGrp="1"/>
          </p:cNvSpPr>
          <p:nvPr>
            <p:ph type="subTitle" idx="1" hasCustomPrompt="1"/>
          </p:nvPr>
        </p:nvSpPr>
        <p:spPr>
          <a:xfrm>
            <a:off x="1828800" y="4876800"/>
            <a:ext cx="8534400" cy="762000"/>
          </a:xfrm>
        </p:spPr>
        <p:txBody>
          <a:bodyPr/>
          <a:lstStyle>
            <a:lvl1pPr marL="0" indent="0" algn="ctr">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Author and Date</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1685924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7593706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981326"/>
            <a:ext cx="10363200" cy="1362075"/>
          </a:xfrm>
        </p:spPr>
        <p:txBody>
          <a:bodyPr anchor="t"/>
          <a:lstStyle>
            <a:lvl1pPr algn="ctr">
              <a:defRPr sz="4000" b="1" cap="all">
                <a:solidFill>
                  <a:schemeClr val="tx1"/>
                </a:solidFill>
              </a:defRPr>
            </a:lvl1pPr>
          </a:lstStyle>
          <a:p>
            <a:r>
              <a:rPr lang="en-US"/>
              <a:t>Click to edit Master title style</a:t>
            </a:r>
          </a:p>
        </p:txBody>
      </p:sp>
      <p:sp>
        <p:nvSpPr>
          <p:cNvPr id="3" name="Text Placeholder 2"/>
          <p:cNvSpPr>
            <a:spLocks noGrp="1"/>
          </p:cNvSpPr>
          <p:nvPr>
            <p:ph type="body" idx="1"/>
          </p:nvPr>
        </p:nvSpPr>
        <p:spPr>
          <a:xfrm>
            <a:off x="963084" y="4343401"/>
            <a:ext cx="10363200" cy="1500187"/>
          </a:xfrm>
        </p:spPr>
        <p:txBody>
          <a:bodyPr anchor="b"/>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3080949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8924928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a:t>
            </a:r>
          </a:p>
        </p:txBody>
      </p:sp>
      <p:sp>
        <p:nvSpPr>
          <p:cNvPr id="3" name="Text Placeholder 2"/>
          <p:cNvSpPr>
            <a:spLocks noGrp="1"/>
          </p:cNvSpPr>
          <p:nvPr>
            <p:ph type="body" idx="1"/>
          </p:nvPr>
        </p:nvSpPr>
        <p:spPr>
          <a:xfrm>
            <a:off x="609600" y="1447801"/>
            <a:ext cx="5386917" cy="727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447801"/>
            <a:ext cx="5389033" cy="727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1978422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Slide Number Placeholder 2"/>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5531745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39024232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3603655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3352800"/>
            <a:ext cx="10363200" cy="1295400"/>
          </a:xfrm>
        </p:spPr>
        <p:txBody>
          <a:bodyPr/>
          <a:lstStyle>
            <a:lvl1pPr algn="ctr">
              <a:defRPr>
                <a:solidFill>
                  <a:schemeClr val="tx1"/>
                </a:solidFill>
              </a:defRPr>
            </a:lvl1pPr>
          </a:lstStyle>
          <a:p>
            <a:r>
              <a:rPr lang="en-US" dirty="0"/>
              <a:t>Title of Presentation</a:t>
            </a:r>
          </a:p>
        </p:txBody>
      </p:sp>
      <p:sp>
        <p:nvSpPr>
          <p:cNvPr id="3" name="Subtitle 2"/>
          <p:cNvSpPr>
            <a:spLocks noGrp="1"/>
          </p:cNvSpPr>
          <p:nvPr>
            <p:ph type="subTitle" idx="1" hasCustomPrompt="1"/>
          </p:nvPr>
        </p:nvSpPr>
        <p:spPr>
          <a:xfrm>
            <a:off x="1828800" y="4876800"/>
            <a:ext cx="8534400" cy="762000"/>
          </a:xfrm>
        </p:spPr>
        <p:txBody>
          <a:bodyPr/>
          <a:lstStyle>
            <a:lvl1pPr marL="0" indent="0" algn="ctr">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Author and Date</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1492013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38632611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981326"/>
            <a:ext cx="10363200" cy="1362075"/>
          </a:xfrm>
        </p:spPr>
        <p:txBody>
          <a:bodyPr anchor="t"/>
          <a:lstStyle>
            <a:lvl1pPr algn="ctr">
              <a:defRPr sz="4000" b="1" cap="all">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63084" y="4343401"/>
            <a:ext cx="10363200" cy="1500187"/>
          </a:xfrm>
        </p:spPr>
        <p:txBody>
          <a:bodyPr anchor="b"/>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10903419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4179870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a:t>
            </a:r>
          </a:p>
        </p:txBody>
      </p:sp>
      <p:sp>
        <p:nvSpPr>
          <p:cNvPr id="3" name="Text Placeholder 2"/>
          <p:cNvSpPr>
            <a:spLocks noGrp="1"/>
          </p:cNvSpPr>
          <p:nvPr>
            <p:ph type="body" idx="1"/>
          </p:nvPr>
        </p:nvSpPr>
        <p:spPr>
          <a:xfrm>
            <a:off x="609600" y="1447801"/>
            <a:ext cx="5386917" cy="727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447801"/>
            <a:ext cx="5389033" cy="727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6347265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a:t>
            </a:r>
          </a:p>
        </p:txBody>
      </p:sp>
      <p:sp>
        <p:nvSpPr>
          <p:cNvPr id="3" name="Slide Number Placeholder 2"/>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13996298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20342427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solidFill>
                  <a:schemeClr val="tx1"/>
                </a:solidFill>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dirty="0"/>
          </a:p>
        </p:txBody>
      </p:sp>
    </p:spTree>
    <p:extLst>
      <p:ext uri="{BB962C8B-B14F-4D97-AF65-F5344CB8AC3E}">
        <p14:creationId xmlns:p14="http://schemas.microsoft.com/office/powerpoint/2010/main" val="31595965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3352800"/>
            <a:ext cx="10363200" cy="1295400"/>
          </a:xfrm>
        </p:spPr>
        <p:txBody>
          <a:bodyPr/>
          <a:lstStyle>
            <a:lvl1pPr algn="ctr">
              <a:defRPr>
                <a:solidFill>
                  <a:schemeClr val="tx1"/>
                </a:solidFill>
              </a:defRPr>
            </a:lvl1pPr>
          </a:lstStyle>
          <a:p>
            <a:r>
              <a:rPr lang="en-US"/>
              <a:t>Title of Presentation</a:t>
            </a:r>
          </a:p>
        </p:txBody>
      </p:sp>
      <p:sp>
        <p:nvSpPr>
          <p:cNvPr id="3" name="Subtitle 2"/>
          <p:cNvSpPr>
            <a:spLocks noGrp="1"/>
          </p:cNvSpPr>
          <p:nvPr>
            <p:ph type="subTitle" idx="1" hasCustomPrompt="1"/>
          </p:nvPr>
        </p:nvSpPr>
        <p:spPr>
          <a:xfrm>
            <a:off x="1828800" y="4876800"/>
            <a:ext cx="8534400" cy="762000"/>
          </a:xfrm>
        </p:spPr>
        <p:txBody>
          <a:bodyPr/>
          <a:lstStyle>
            <a:lvl1pPr marL="0" indent="0" algn="ctr">
              <a:buNone/>
              <a:defRPr b="1">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Author and Date</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5224633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12192138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981327"/>
            <a:ext cx="10363200" cy="1362075"/>
          </a:xfrm>
        </p:spPr>
        <p:txBody>
          <a:bodyPr anchor="t"/>
          <a:lstStyle>
            <a:lvl1pPr algn="ctr">
              <a:defRPr sz="4000" b="1" cap="all">
                <a:solidFill>
                  <a:schemeClr val="tx1"/>
                </a:solidFill>
              </a:defRPr>
            </a:lvl1pPr>
          </a:lstStyle>
          <a:p>
            <a:r>
              <a:rPr lang="en-US"/>
              <a:t>Click to edit Master title style</a:t>
            </a:r>
          </a:p>
        </p:txBody>
      </p:sp>
      <p:sp>
        <p:nvSpPr>
          <p:cNvPr id="3" name="Text Placeholder 2"/>
          <p:cNvSpPr>
            <a:spLocks noGrp="1"/>
          </p:cNvSpPr>
          <p:nvPr>
            <p:ph type="body" idx="1"/>
          </p:nvPr>
        </p:nvSpPr>
        <p:spPr>
          <a:xfrm>
            <a:off x="963084" y="4343401"/>
            <a:ext cx="10363200" cy="1500187"/>
          </a:xfrm>
        </p:spPr>
        <p:txBody>
          <a:bodyPr anchor="b"/>
          <a:lstStyle>
            <a:lvl1pPr marL="0" indent="0" algn="ctr">
              <a:buNone/>
              <a:defRPr sz="20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26985992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19610866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a:t>
            </a:r>
          </a:p>
        </p:txBody>
      </p:sp>
      <p:sp>
        <p:nvSpPr>
          <p:cNvPr id="3" name="Text Placeholder 2"/>
          <p:cNvSpPr>
            <a:spLocks noGrp="1"/>
          </p:cNvSpPr>
          <p:nvPr>
            <p:ph type="body" idx="1"/>
          </p:nvPr>
        </p:nvSpPr>
        <p:spPr>
          <a:xfrm>
            <a:off x="609600" y="1447801"/>
            <a:ext cx="5386917" cy="727075"/>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447801"/>
            <a:ext cx="5389033" cy="727075"/>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31849820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Slide Number Placeholder 2"/>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33752172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15776810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28481004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Content Placeholder 2"/>
          <p:cNvSpPr>
            <a:spLocks noGrp="1"/>
          </p:cNvSpPr>
          <p:nvPr>
            <p:ph idx="1"/>
          </p:nvPr>
        </p:nvSpPr>
        <p:spPr>
          <a:xfrm>
            <a:off x="609600" y="1646239"/>
            <a:ext cx="6313714" cy="10488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Text Placeholder 5">
            <a:extLst>
              <a:ext uri="{FF2B5EF4-FFF2-40B4-BE49-F238E27FC236}">
                <a16:creationId xmlns:a16="http://schemas.microsoft.com/office/drawing/2014/main" id="{63310AB6-5AAB-BBCE-45AF-86AAB7EE1815}"/>
              </a:ext>
            </a:extLst>
          </p:cNvPr>
          <p:cNvSpPr>
            <a:spLocks noGrp="1"/>
          </p:cNvSpPr>
          <p:nvPr>
            <p:ph type="body" sz="quarter" idx="11"/>
          </p:nvPr>
        </p:nvSpPr>
        <p:spPr>
          <a:xfrm>
            <a:off x="8432800" y="1646238"/>
            <a:ext cx="3309938" cy="1155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33A0923A-7DDE-ACFE-BD6E-BF10A8E8CFA1}"/>
              </a:ext>
            </a:extLst>
          </p:cNvPr>
          <p:cNvSpPr>
            <a:spLocks noGrp="1"/>
          </p:cNvSpPr>
          <p:nvPr>
            <p:ph type="body" sz="quarter" idx="12"/>
          </p:nvPr>
        </p:nvSpPr>
        <p:spPr>
          <a:xfrm>
            <a:off x="8432800" y="3085647"/>
            <a:ext cx="3309938" cy="1155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a:extLst>
              <a:ext uri="{FF2B5EF4-FFF2-40B4-BE49-F238E27FC236}">
                <a16:creationId xmlns:a16="http://schemas.microsoft.com/office/drawing/2014/main" id="{266BF0B7-C05B-DC10-9FF9-45454F8D7D46}"/>
              </a:ext>
            </a:extLst>
          </p:cNvPr>
          <p:cNvSpPr>
            <a:spLocks noGrp="1"/>
          </p:cNvSpPr>
          <p:nvPr>
            <p:ph type="body" sz="quarter" idx="13"/>
          </p:nvPr>
        </p:nvSpPr>
        <p:spPr>
          <a:xfrm>
            <a:off x="8432800" y="4525056"/>
            <a:ext cx="3309938" cy="1155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B51FEB03-F226-E322-1FE0-2738C58BDFB7}"/>
              </a:ext>
            </a:extLst>
          </p:cNvPr>
          <p:cNvSpPr>
            <a:spLocks noGrp="1"/>
          </p:cNvSpPr>
          <p:nvPr>
            <p:ph idx="14"/>
          </p:nvPr>
        </p:nvSpPr>
        <p:spPr>
          <a:xfrm>
            <a:off x="609600" y="2817980"/>
            <a:ext cx="6313714" cy="10488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557FD385-87AF-EF6D-39B8-97228B0E5B46}"/>
              </a:ext>
            </a:extLst>
          </p:cNvPr>
          <p:cNvSpPr>
            <a:spLocks noGrp="1"/>
          </p:cNvSpPr>
          <p:nvPr>
            <p:ph idx="15"/>
          </p:nvPr>
        </p:nvSpPr>
        <p:spPr>
          <a:xfrm>
            <a:off x="609600" y="4162926"/>
            <a:ext cx="6313714" cy="10488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27897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3352800"/>
            <a:ext cx="10363200" cy="1295400"/>
          </a:xfrm>
        </p:spPr>
        <p:txBody>
          <a:bodyPr/>
          <a:lstStyle>
            <a:lvl1pPr algn="ctr">
              <a:defRPr>
                <a:solidFill>
                  <a:schemeClr val="tx1"/>
                </a:solidFill>
              </a:defRPr>
            </a:lvl1pPr>
          </a:lstStyle>
          <a:p>
            <a:r>
              <a:rPr lang="en-US"/>
              <a:t>Title of Presentation</a:t>
            </a:r>
          </a:p>
        </p:txBody>
      </p:sp>
      <p:sp>
        <p:nvSpPr>
          <p:cNvPr id="3" name="Subtitle 2"/>
          <p:cNvSpPr>
            <a:spLocks noGrp="1"/>
          </p:cNvSpPr>
          <p:nvPr>
            <p:ph type="subTitle" idx="1" hasCustomPrompt="1"/>
          </p:nvPr>
        </p:nvSpPr>
        <p:spPr>
          <a:xfrm>
            <a:off x="1828800" y="4876800"/>
            <a:ext cx="8534400" cy="762000"/>
          </a:xfrm>
        </p:spPr>
        <p:txBody>
          <a:bodyPr/>
          <a:lstStyle>
            <a:lvl1pPr marL="0" indent="0" algn="ctr">
              <a:buNone/>
              <a:defRPr b="1">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Author and Date</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13327910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5218583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981327"/>
            <a:ext cx="10363200" cy="1362075"/>
          </a:xfrm>
        </p:spPr>
        <p:txBody>
          <a:bodyPr anchor="t"/>
          <a:lstStyle>
            <a:lvl1pPr algn="ctr">
              <a:defRPr sz="4000" b="1" cap="all">
                <a:solidFill>
                  <a:schemeClr val="tx1"/>
                </a:solidFill>
              </a:defRPr>
            </a:lvl1pPr>
          </a:lstStyle>
          <a:p>
            <a:r>
              <a:rPr lang="en-US"/>
              <a:t>Click to edit Master title style</a:t>
            </a:r>
          </a:p>
        </p:txBody>
      </p:sp>
      <p:sp>
        <p:nvSpPr>
          <p:cNvPr id="3" name="Text Placeholder 2"/>
          <p:cNvSpPr>
            <a:spLocks noGrp="1"/>
          </p:cNvSpPr>
          <p:nvPr>
            <p:ph type="body" idx="1"/>
          </p:nvPr>
        </p:nvSpPr>
        <p:spPr>
          <a:xfrm>
            <a:off x="963084" y="4343401"/>
            <a:ext cx="10363200" cy="1500187"/>
          </a:xfrm>
        </p:spPr>
        <p:txBody>
          <a:bodyPr anchor="b"/>
          <a:lstStyle>
            <a:lvl1pPr marL="0" indent="0" algn="ctr">
              <a:buNone/>
              <a:defRPr sz="20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Slide Number Placeholder 3"/>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42826569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28685790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a:t>
            </a:r>
          </a:p>
        </p:txBody>
      </p:sp>
      <p:sp>
        <p:nvSpPr>
          <p:cNvPr id="3" name="Text Placeholder 2"/>
          <p:cNvSpPr>
            <a:spLocks noGrp="1"/>
          </p:cNvSpPr>
          <p:nvPr>
            <p:ph type="body" idx="1"/>
          </p:nvPr>
        </p:nvSpPr>
        <p:spPr>
          <a:xfrm>
            <a:off x="609600" y="1447801"/>
            <a:ext cx="5386917" cy="727075"/>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447801"/>
            <a:ext cx="5389033" cy="727075"/>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40497101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a:t>
            </a:r>
          </a:p>
        </p:txBody>
      </p:sp>
      <p:sp>
        <p:nvSpPr>
          <p:cNvPr id="3" name="Slide Number Placeholder 2"/>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3435352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15783510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85F5B7A5-34A7-4AB0-A34F-A4DF2002FA98}" type="slidenum">
              <a:rPr lang="en-US" smtClean="0"/>
              <a:t>‹#›</a:t>
            </a:fld>
            <a:endParaRPr lang="en-US"/>
          </a:p>
        </p:txBody>
      </p:sp>
    </p:spTree>
    <p:extLst>
      <p:ext uri="{BB962C8B-B14F-4D97-AF65-F5344CB8AC3E}">
        <p14:creationId xmlns:p14="http://schemas.microsoft.com/office/powerpoint/2010/main" val="2910947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jpe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3.jpeg"/><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10" Type="http://schemas.openxmlformats.org/officeDocument/2006/relationships/image" Target="../media/image3.jpeg"/><Relationship Id="rId4" Type="http://schemas.openxmlformats.org/officeDocument/2006/relationships/slideLayout" Target="../slideLayouts/slideLayout34.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image" Target="../media/image1.jpeg"/><Relationship Id="rId5" Type="http://schemas.openxmlformats.org/officeDocument/2006/relationships/slideLayout" Target="../slideLayouts/slideLayout43.xml"/><Relationship Id="rId10" Type="http://schemas.openxmlformats.org/officeDocument/2006/relationships/theme" Target="../theme/theme6.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4.png"/><Relationship Id="rId5" Type="http://schemas.openxmlformats.org/officeDocument/2006/relationships/slideLayout" Target="../slideLayouts/slideLayout52.xml"/><Relationship Id="rId10" Type="http://schemas.openxmlformats.org/officeDocument/2006/relationships/image" Target="../media/image1.jpeg"/><Relationship Id="rId4" Type="http://schemas.openxmlformats.org/officeDocument/2006/relationships/slideLayout" Target="../slideLayouts/slideLayout51.xml"/><Relationship Id="rId9"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304801"/>
            <a:ext cx="8839200" cy="617884"/>
          </a:xfrm>
          <a:prstGeom prst="rect">
            <a:avLst/>
          </a:prstGeom>
        </p:spPr>
        <p:txBody>
          <a:bodyPr vert="horz" lIns="91440" tIns="45720" rIns="91440" bIns="45720" rtlCol="0" anchor="ctr">
            <a:normAutofit/>
          </a:bodyPr>
          <a:lstStyle/>
          <a:p>
            <a:r>
              <a:rPr lang="en-US"/>
              <a:t>Title goes here</a:t>
            </a:r>
          </a:p>
        </p:txBody>
      </p:sp>
      <p:sp>
        <p:nvSpPr>
          <p:cNvPr id="3" name="Text Placeholder 2"/>
          <p:cNvSpPr>
            <a:spLocks noGrp="1"/>
          </p:cNvSpPr>
          <p:nvPr>
            <p:ph type="body" idx="1"/>
          </p:nvPr>
        </p:nvSpPr>
        <p:spPr>
          <a:xfrm>
            <a:off x="609600" y="1646239"/>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2"/>
            <a:endParaRPr lang="en-US"/>
          </a:p>
        </p:txBody>
      </p:sp>
      <p:sp>
        <p:nvSpPr>
          <p:cNvPr id="4" name="Slide Number Placeholder 3"/>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5B7A5-34A7-4AB0-A34F-A4DF2002FA98}" type="slidenum">
              <a:rPr lang="en-US" smtClean="0"/>
              <a:t>‹#›</a:t>
            </a:fld>
            <a:endParaRPr lang="en-US" dirty="0"/>
          </a:p>
        </p:txBody>
      </p:sp>
    </p:spTree>
    <p:extLst>
      <p:ext uri="{BB962C8B-B14F-4D97-AF65-F5344CB8AC3E}">
        <p14:creationId xmlns:p14="http://schemas.microsoft.com/office/powerpoint/2010/main" val="16450971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ctr" defTabSz="914377" rtl="0" eaLnBrk="1" latinLnBrk="0" hangingPunct="1">
        <a:spcBef>
          <a:spcPct val="0"/>
        </a:spcBef>
        <a:buNone/>
        <a:defRPr sz="3600" b="1" kern="1200" baseline="0">
          <a:solidFill>
            <a:schemeClr val="bg1"/>
          </a:solidFill>
          <a:latin typeface="+mj-lt"/>
          <a:ea typeface="+mj-ea"/>
          <a:cs typeface="+mj-cs"/>
        </a:defRPr>
      </a:lvl1pPr>
    </p:titleStyle>
    <p:bodyStyle>
      <a:lvl1pPr marL="342891" indent="-342891" algn="l" defTabSz="914377" rtl="0" eaLnBrk="1" latinLnBrk="0" hangingPunct="1">
        <a:spcBef>
          <a:spcPct val="20000"/>
        </a:spcBef>
        <a:buClr>
          <a:schemeClr val="tx2"/>
        </a:buClr>
        <a:buSzPct val="150000"/>
        <a:buFont typeface="Arial" pitchFamily="34" charset="0"/>
        <a:buChar char="•"/>
        <a:defRPr sz="2800" kern="1200">
          <a:solidFill>
            <a:schemeClr val="tx1"/>
          </a:solidFill>
          <a:latin typeface="+mn-lt"/>
          <a:ea typeface="+mn-ea"/>
          <a:cs typeface="+mn-cs"/>
        </a:defRPr>
      </a:lvl1pPr>
      <a:lvl2pPr marL="685783" indent="-338130" algn="l" defTabSz="914377" rtl="0" eaLnBrk="1" latinLnBrk="0" hangingPunct="1">
        <a:spcBef>
          <a:spcPct val="20000"/>
        </a:spcBef>
        <a:buClr>
          <a:srgbClr val="1F497D"/>
        </a:buClr>
        <a:buSzPct val="80000"/>
        <a:buFont typeface="Arial" pitchFamily="34" charset="0"/>
        <a:buChar char="►"/>
        <a:defRPr sz="2400" kern="1200">
          <a:solidFill>
            <a:schemeClr val="tx1"/>
          </a:solidFill>
          <a:latin typeface="+mn-lt"/>
          <a:ea typeface="+mn-ea"/>
          <a:cs typeface="+mn-cs"/>
        </a:defRPr>
      </a:lvl2pPr>
      <a:lvl3pPr marL="969938" indent="-284156" algn="l" defTabSz="914377"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200400"/>
            <a:ext cx="10972800" cy="1600200"/>
          </a:xfrm>
          <a:prstGeom prst="rect">
            <a:avLst/>
          </a:prstGeom>
        </p:spPr>
        <p:txBody>
          <a:bodyPr vert="horz" lIns="91440" tIns="45720" rIns="91440" bIns="45720" rtlCol="0" anchor="ctr">
            <a:normAutofit/>
          </a:bodyPr>
          <a:lstStyle/>
          <a:p>
            <a:r>
              <a:rPr lang="en-US"/>
              <a:t>Title of Presentation</a:t>
            </a:r>
          </a:p>
        </p:txBody>
      </p:sp>
      <p:sp>
        <p:nvSpPr>
          <p:cNvPr id="3" name="Text Placeholder 2"/>
          <p:cNvSpPr>
            <a:spLocks noGrp="1"/>
          </p:cNvSpPr>
          <p:nvPr>
            <p:ph type="body" idx="1"/>
          </p:nvPr>
        </p:nvSpPr>
        <p:spPr>
          <a:xfrm>
            <a:off x="609600" y="4953001"/>
            <a:ext cx="10972800" cy="1173163"/>
          </a:xfrm>
          <a:prstGeom prst="rect">
            <a:avLst/>
          </a:prstGeom>
        </p:spPr>
        <p:txBody>
          <a:bodyPr vert="horz" lIns="91440" tIns="45720" rIns="91440" bIns="45720" rtlCol="0" anchor="ctr">
            <a:normAutofit/>
          </a:bodyPr>
          <a:lstStyle/>
          <a:p>
            <a:pPr lvl="0"/>
            <a:r>
              <a:rPr lang="en-US"/>
              <a:t>Author and Date</a:t>
            </a:r>
          </a:p>
        </p:txBody>
      </p:sp>
    </p:spTree>
    <p:extLst>
      <p:ext uri="{BB962C8B-B14F-4D97-AF65-F5344CB8AC3E}">
        <p14:creationId xmlns:p14="http://schemas.microsoft.com/office/powerpoint/2010/main" val="116788578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Lst>
  <p:hf hdr="0" ftr="0" dt="0"/>
  <p:txStyles>
    <p:titleStyle>
      <a:lvl1pPr algn="ctr" defTabSz="914400" rtl="0" eaLnBrk="1" latinLnBrk="0"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ctr" defTabSz="914400" rtl="0" eaLnBrk="1" latinLnBrk="0" hangingPunct="1">
        <a:spcBef>
          <a:spcPct val="20000"/>
        </a:spcBef>
        <a:buFont typeface="Arial" pitchFamily="34" charset="0"/>
        <a:buNone/>
        <a:defRPr sz="2800" b="1" kern="1200" baseline="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304800"/>
            <a:ext cx="8839200" cy="617884"/>
          </a:xfrm>
          <a:prstGeom prst="rect">
            <a:avLst/>
          </a:prstGeom>
        </p:spPr>
        <p:txBody>
          <a:bodyPr vert="horz" lIns="91440" tIns="45720" rIns="91440" bIns="45720" rtlCol="0" anchor="ctr">
            <a:normAutofit/>
          </a:bodyPr>
          <a:lstStyle/>
          <a:p>
            <a:r>
              <a:rPr lang="en-US"/>
              <a:t>Title goes here</a:t>
            </a:r>
          </a:p>
        </p:txBody>
      </p:sp>
      <p:sp>
        <p:nvSpPr>
          <p:cNvPr id="3" name="Text Placeholder 2"/>
          <p:cNvSpPr>
            <a:spLocks noGrp="1"/>
          </p:cNvSpPr>
          <p:nvPr>
            <p:ph type="body" idx="1"/>
          </p:nvPr>
        </p:nvSpPr>
        <p:spPr>
          <a:xfrm>
            <a:off x="609600" y="1646238"/>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2"/>
            <a:endParaRPr lang="en-US"/>
          </a:p>
        </p:txBody>
      </p:sp>
      <p:sp>
        <p:nvSpPr>
          <p:cNvPr id="4" name="Slide Number Placeholder 3"/>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5B7A5-34A7-4AB0-A34F-A4DF2002FA98}" type="slidenum">
              <a:rPr lang="en-US" smtClean="0"/>
              <a:t>‹#›</a:t>
            </a:fld>
            <a:endParaRPr lang="en-US" dirty="0"/>
          </a:p>
        </p:txBody>
      </p:sp>
    </p:spTree>
    <p:extLst>
      <p:ext uri="{BB962C8B-B14F-4D97-AF65-F5344CB8AC3E}">
        <p14:creationId xmlns:p14="http://schemas.microsoft.com/office/powerpoint/2010/main" val="242293169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718" r:id="rId10"/>
  </p:sldLayoutIdLst>
  <p:hf hdr="0" dt="0"/>
  <p:txStyles>
    <p:titleStyle>
      <a:lvl1pPr algn="ctr" defTabSz="914400" rtl="0" eaLnBrk="1" latinLnBrk="0" hangingPunct="1">
        <a:spcBef>
          <a:spcPct val="0"/>
        </a:spcBef>
        <a:buNone/>
        <a:defRPr sz="3600" b="1" kern="1200" baseline="0">
          <a:solidFill>
            <a:schemeClr val="bg1"/>
          </a:solidFill>
          <a:latin typeface="+mj-lt"/>
          <a:ea typeface="+mj-ea"/>
          <a:cs typeface="+mj-cs"/>
        </a:defRPr>
      </a:lvl1pPr>
    </p:titleStyle>
    <p:bodyStyle>
      <a:lvl1pPr marL="342900" indent="-342900" algn="l" defTabSz="914400" rtl="0" eaLnBrk="1" latinLnBrk="0" hangingPunct="1">
        <a:spcBef>
          <a:spcPct val="20000"/>
        </a:spcBef>
        <a:buClr>
          <a:schemeClr val="tx2"/>
        </a:buClr>
        <a:buSzPct val="150000"/>
        <a:buFont typeface="Arial" pitchFamily="34" charset="0"/>
        <a:buChar char="•"/>
        <a:defRPr sz="2800" kern="1200">
          <a:solidFill>
            <a:schemeClr val="tx1"/>
          </a:solidFill>
          <a:latin typeface="+mn-lt"/>
          <a:ea typeface="+mn-ea"/>
          <a:cs typeface="+mn-cs"/>
        </a:defRPr>
      </a:lvl1pPr>
      <a:lvl2pPr marL="685800" indent="-338138" algn="l" defTabSz="914400" rtl="0" eaLnBrk="1" latinLnBrk="0" hangingPunct="1">
        <a:spcBef>
          <a:spcPct val="20000"/>
        </a:spcBef>
        <a:buClr>
          <a:srgbClr val="1F497D"/>
        </a:buClr>
        <a:buSzPct val="80000"/>
        <a:buFont typeface="Arial" pitchFamily="34" charset="0"/>
        <a:buChar char="►"/>
        <a:defRPr sz="2400" kern="1200">
          <a:solidFill>
            <a:schemeClr val="tx1"/>
          </a:solidFill>
          <a:latin typeface="+mn-lt"/>
          <a:ea typeface="+mn-ea"/>
          <a:cs typeface="+mn-cs"/>
        </a:defRPr>
      </a:lvl2pPr>
      <a:lvl3pPr marL="969963" indent="-284163"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t="-2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304800"/>
            <a:ext cx="8839200" cy="617884"/>
          </a:xfrm>
          <a:prstGeom prst="rect">
            <a:avLst/>
          </a:prstGeom>
        </p:spPr>
        <p:txBody>
          <a:bodyPr vert="horz" lIns="91440" tIns="45720" rIns="91440" bIns="45720" rtlCol="0" anchor="ctr">
            <a:normAutofit/>
          </a:bodyPr>
          <a:lstStyle/>
          <a:p>
            <a:r>
              <a:rPr lang="en-US"/>
              <a:t>Title goes here</a:t>
            </a:r>
          </a:p>
        </p:txBody>
      </p:sp>
      <p:sp>
        <p:nvSpPr>
          <p:cNvPr id="3" name="Text Placeholder 2"/>
          <p:cNvSpPr>
            <a:spLocks noGrp="1"/>
          </p:cNvSpPr>
          <p:nvPr>
            <p:ph type="body" idx="1"/>
          </p:nvPr>
        </p:nvSpPr>
        <p:spPr>
          <a:xfrm>
            <a:off x="609600" y="1646238"/>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2"/>
            <a:endParaRPr lang="en-US"/>
          </a:p>
        </p:txBody>
      </p:sp>
      <p:sp>
        <p:nvSpPr>
          <p:cNvPr id="4" name="Slide Number Placeholder 3"/>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5B7A5-34A7-4AB0-A34F-A4DF2002FA98}" type="slidenum">
              <a:rPr lang="en-US" smtClean="0"/>
              <a:t>‹#›</a:t>
            </a:fld>
            <a:endParaRPr lang="en-US" dirty="0"/>
          </a:p>
        </p:txBody>
      </p:sp>
    </p:spTree>
    <p:extLst>
      <p:ext uri="{BB962C8B-B14F-4D97-AF65-F5344CB8AC3E}">
        <p14:creationId xmlns:p14="http://schemas.microsoft.com/office/powerpoint/2010/main" val="65235068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Lst>
  <p:hf hdr="0" ftr="0" dt="0"/>
  <p:txStyles>
    <p:titleStyle>
      <a:lvl1pPr algn="ctr" defTabSz="914400" rtl="0" eaLnBrk="1" latinLnBrk="0" hangingPunct="1">
        <a:spcBef>
          <a:spcPct val="0"/>
        </a:spcBef>
        <a:buNone/>
        <a:defRPr sz="3600" b="1" kern="1200" baseline="0">
          <a:solidFill>
            <a:schemeClr val="bg1"/>
          </a:solidFill>
          <a:latin typeface="+mj-lt"/>
          <a:ea typeface="+mj-ea"/>
          <a:cs typeface="+mj-cs"/>
        </a:defRPr>
      </a:lvl1pPr>
    </p:titleStyle>
    <p:bodyStyle>
      <a:lvl1pPr marL="342900" indent="-342900" algn="l" defTabSz="914400" rtl="0" eaLnBrk="1" latinLnBrk="0" hangingPunct="1">
        <a:spcBef>
          <a:spcPct val="20000"/>
        </a:spcBef>
        <a:buClr>
          <a:schemeClr val="tx2"/>
        </a:buClr>
        <a:buSzPct val="150000"/>
        <a:buFont typeface="Arial" pitchFamily="34" charset="0"/>
        <a:buChar char="•"/>
        <a:defRPr sz="2800" kern="1200">
          <a:solidFill>
            <a:schemeClr val="tx1"/>
          </a:solidFill>
          <a:latin typeface="+mn-lt"/>
          <a:ea typeface="+mn-ea"/>
          <a:cs typeface="+mn-cs"/>
        </a:defRPr>
      </a:lvl1pPr>
      <a:lvl2pPr marL="685800" indent="-338138" algn="l" defTabSz="914400" rtl="0" eaLnBrk="1" latinLnBrk="0" hangingPunct="1">
        <a:spcBef>
          <a:spcPct val="20000"/>
        </a:spcBef>
        <a:buClr>
          <a:srgbClr val="1F497D"/>
        </a:buClr>
        <a:buSzPct val="80000"/>
        <a:buFont typeface="Arial" pitchFamily="34" charset="0"/>
        <a:buChar char="►"/>
        <a:defRPr sz="2400" kern="1200">
          <a:solidFill>
            <a:schemeClr val="tx1"/>
          </a:solidFill>
          <a:latin typeface="+mn-lt"/>
          <a:ea typeface="+mn-ea"/>
          <a:cs typeface="+mn-cs"/>
        </a:defRPr>
      </a:lvl2pPr>
      <a:lvl3pPr marL="969963" indent="-284163"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t="-2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304800"/>
            <a:ext cx="8839200" cy="617884"/>
          </a:xfrm>
          <a:prstGeom prst="rect">
            <a:avLst/>
          </a:prstGeom>
        </p:spPr>
        <p:txBody>
          <a:bodyPr vert="horz" lIns="91440" tIns="45720" rIns="91440" bIns="45720" rtlCol="0" anchor="ctr">
            <a:normAutofit/>
          </a:bodyPr>
          <a:lstStyle/>
          <a:p>
            <a:r>
              <a:rPr lang="en-US" dirty="0"/>
              <a:t>Title goes here</a:t>
            </a:r>
          </a:p>
        </p:txBody>
      </p:sp>
      <p:sp>
        <p:nvSpPr>
          <p:cNvPr id="3" name="Text Placeholder 2"/>
          <p:cNvSpPr>
            <a:spLocks noGrp="1"/>
          </p:cNvSpPr>
          <p:nvPr>
            <p:ph type="body" idx="1"/>
          </p:nvPr>
        </p:nvSpPr>
        <p:spPr>
          <a:xfrm>
            <a:off x="609600" y="1646238"/>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Slide Number Placeholder 3"/>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5B7A5-34A7-4AB0-A34F-A4DF2002FA98}" type="slidenum">
              <a:rPr lang="en-US" smtClean="0"/>
              <a:t>‹#›</a:t>
            </a:fld>
            <a:endParaRPr lang="en-US" dirty="0"/>
          </a:p>
        </p:txBody>
      </p:sp>
    </p:spTree>
    <p:extLst>
      <p:ext uri="{BB962C8B-B14F-4D97-AF65-F5344CB8AC3E}">
        <p14:creationId xmlns:p14="http://schemas.microsoft.com/office/powerpoint/2010/main" val="1903418619"/>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Lst>
  <p:hf hdr="0" ftr="0" dt="0"/>
  <p:txStyles>
    <p:titleStyle>
      <a:lvl1pPr algn="ctr" defTabSz="914400" rtl="0" eaLnBrk="1" latinLnBrk="0" hangingPunct="1">
        <a:spcBef>
          <a:spcPct val="0"/>
        </a:spcBef>
        <a:buNone/>
        <a:defRPr sz="3600" b="1" kern="1200" baseline="0">
          <a:solidFill>
            <a:schemeClr val="bg1"/>
          </a:solidFill>
          <a:latin typeface="+mj-lt"/>
          <a:ea typeface="+mj-ea"/>
          <a:cs typeface="+mj-cs"/>
        </a:defRPr>
      </a:lvl1pPr>
    </p:titleStyle>
    <p:bodyStyle>
      <a:lvl1pPr marL="342900" indent="-342900" algn="l" defTabSz="914400" rtl="0" eaLnBrk="1" latinLnBrk="0" hangingPunct="1">
        <a:spcBef>
          <a:spcPct val="20000"/>
        </a:spcBef>
        <a:buClr>
          <a:schemeClr val="tx2"/>
        </a:buClr>
        <a:buSzPct val="150000"/>
        <a:buFont typeface="Arial" pitchFamily="34" charset="0"/>
        <a:buChar char="•"/>
        <a:defRPr sz="2800" kern="1200">
          <a:solidFill>
            <a:schemeClr val="tx1"/>
          </a:solidFill>
          <a:latin typeface="+mn-lt"/>
          <a:ea typeface="+mn-ea"/>
          <a:cs typeface="+mn-cs"/>
        </a:defRPr>
      </a:lvl1pPr>
      <a:lvl2pPr marL="685800" indent="-338138" algn="l" defTabSz="914400" rtl="0" eaLnBrk="1" latinLnBrk="0" hangingPunct="1">
        <a:spcBef>
          <a:spcPct val="20000"/>
        </a:spcBef>
        <a:buClr>
          <a:srgbClr val="1F497D"/>
        </a:buClr>
        <a:buSzPct val="80000"/>
        <a:buFont typeface="Arial" pitchFamily="34" charset="0"/>
        <a:buChar char="►"/>
        <a:defRPr sz="2400" kern="1200">
          <a:solidFill>
            <a:schemeClr val="tx1"/>
          </a:solidFill>
          <a:latin typeface="+mn-lt"/>
          <a:ea typeface="+mn-ea"/>
          <a:cs typeface="+mn-cs"/>
        </a:defRPr>
      </a:lvl2pPr>
      <a:lvl3pPr marL="969963" indent="-284163"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304801"/>
            <a:ext cx="8839200" cy="617884"/>
          </a:xfrm>
          <a:prstGeom prst="rect">
            <a:avLst/>
          </a:prstGeom>
        </p:spPr>
        <p:txBody>
          <a:bodyPr vert="horz" lIns="91440" tIns="45720" rIns="91440" bIns="45720" rtlCol="0" anchor="ctr">
            <a:normAutofit/>
          </a:bodyPr>
          <a:lstStyle/>
          <a:p>
            <a:r>
              <a:rPr lang="en-US"/>
              <a:t>Title goes here</a:t>
            </a:r>
          </a:p>
        </p:txBody>
      </p:sp>
      <p:sp>
        <p:nvSpPr>
          <p:cNvPr id="3" name="Text Placeholder 2"/>
          <p:cNvSpPr>
            <a:spLocks noGrp="1"/>
          </p:cNvSpPr>
          <p:nvPr>
            <p:ph type="body" idx="1"/>
          </p:nvPr>
        </p:nvSpPr>
        <p:spPr>
          <a:xfrm>
            <a:off x="609600" y="1646239"/>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2"/>
            <a:endParaRPr lang="en-US"/>
          </a:p>
        </p:txBody>
      </p:sp>
      <p:sp>
        <p:nvSpPr>
          <p:cNvPr id="4" name="Slide Number Placeholder 3"/>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5B7A5-34A7-4AB0-A34F-A4DF2002FA98}" type="slidenum">
              <a:rPr lang="en-US" smtClean="0"/>
              <a:t>‹#›</a:t>
            </a:fld>
            <a:endParaRPr lang="en-US"/>
          </a:p>
        </p:txBody>
      </p:sp>
    </p:spTree>
    <p:extLst>
      <p:ext uri="{BB962C8B-B14F-4D97-AF65-F5344CB8AC3E}">
        <p14:creationId xmlns:p14="http://schemas.microsoft.com/office/powerpoint/2010/main" val="1473148488"/>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Lst>
  <p:hf hdr="0" ftr="0" dt="0"/>
  <p:txStyles>
    <p:titleStyle>
      <a:lvl1pPr algn="ctr" defTabSz="914377" rtl="0" eaLnBrk="1" latinLnBrk="0" hangingPunct="1">
        <a:spcBef>
          <a:spcPct val="0"/>
        </a:spcBef>
        <a:buNone/>
        <a:defRPr sz="3600" b="1" kern="1200" baseline="0">
          <a:solidFill>
            <a:schemeClr val="bg1"/>
          </a:solidFill>
          <a:latin typeface="+mj-lt"/>
          <a:ea typeface="+mj-ea"/>
          <a:cs typeface="+mj-cs"/>
        </a:defRPr>
      </a:lvl1pPr>
    </p:titleStyle>
    <p:bodyStyle>
      <a:lvl1pPr marL="342891" indent="-342891" algn="l" defTabSz="914377" rtl="0" eaLnBrk="1" latinLnBrk="0" hangingPunct="1">
        <a:spcBef>
          <a:spcPct val="20000"/>
        </a:spcBef>
        <a:buClr>
          <a:schemeClr val="tx2"/>
        </a:buClr>
        <a:buSzPct val="150000"/>
        <a:buFont typeface="Arial" pitchFamily="34" charset="0"/>
        <a:buChar char="•"/>
        <a:defRPr sz="2800" kern="1200">
          <a:solidFill>
            <a:schemeClr val="tx1"/>
          </a:solidFill>
          <a:latin typeface="+mn-lt"/>
          <a:ea typeface="+mn-ea"/>
          <a:cs typeface="+mn-cs"/>
        </a:defRPr>
      </a:lvl1pPr>
      <a:lvl2pPr marL="685783" indent="-338130" algn="l" defTabSz="914377" rtl="0" eaLnBrk="1" latinLnBrk="0" hangingPunct="1">
        <a:spcBef>
          <a:spcPct val="20000"/>
        </a:spcBef>
        <a:buClr>
          <a:srgbClr val="1F497D"/>
        </a:buClr>
        <a:buSzPct val="80000"/>
        <a:buFont typeface="Arial" pitchFamily="34" charset="0"/>
        <a:buChar char="►"/>
        <a:defRPr sz="2400" kern="1200">
          <a:solidFill>
            <a:schemeClr val="tx1"/>
          </a:solidFill>
          <a:latin typeface="+mn-lt"/>
          <a:ea typeface="+mn-ea"/>
          <a:cs typeface="+mn-cs"/>
        </a:defRPr>
      </a:lvl2pPr>
      <a:lvl3pPr marL="969938" indent="-284156" algn="l" defTabSz="914377"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304801"/>
            <a:ext cx="8839200" cy="617884"/>
          </a:xfrm>
          <a:prstGeom prst="rect">
            <a:avLst/>
          </a:prstGeom>
        </p:spPr>
        <p:txBody>
          <a:bodyPr vert="horz" lIns="91440" tIns="45720" rIns="91440" bIns="45720" rtlCol="0" anchor="ctr">
            <a:normAutofit/>
          </a:bodyPr>
          <a:lstStyle/>
          <a:p>
            <a:r>
              <a:rPr lang="en-US"/>
              <a:t>Title goes here</a:t>
            </a:r>
          </a:p>
        </p:txBody>
      </p:sp>
      <p:sp>
        <p:nvSpPr>
          <p:cNvPr id="3" name="Text Placeholder 2"/>
          <p:cNvSpPr>
            <a:spLocks noGrp="1"/>
          </p:cNvSpPr>
          <p:nvPr>
            <p:ph type="body" idx="1"/>
          </p:nvPr>
        </p:nvSpPr>
        <p:spPr>
          <a:xfrm>
            <a:off x="609600" y="1646239"/>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2"/>
            <a:endParaRPr lang="en-US"/>
          </a:p>
        </p:txBody>
      </p:sp>
      <p:sp>
        <p:nvSpPr>
          <p:cNvPr id="4" name="Slide Number Placeholder 3"/>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5B7A5-34A7-4AB0-A34F-A4DF2002FA98}" type="slidenum">
              <a:rPr lang="en-US" smtClean="0"/>
              <a:t>‹#›</a:t>
            </a:fld>
            <a:endParaRPr lang="en-US"/>
          </a:p>
        </p:txBody>
      </p:sp>
      <p:sp>
        <p:nvSpPr>
          <p:cNvPr id="6" name="Oval 5">
            <a:extLst>
              <a:ext uri="{FF2B5EF4-FFF2-40B4-BE49-F238E27FC236}">
                <a16:creationId xmlns:a16="http://schemas.microsoft.com/office/drawing/2014/main" id="{816FBDD2-2DF8-6C49-89B9-C934E808DE57}"/>
              </a:ext>
            </a:extLst>
          </p:cNvPr>
          <p:cNvSpPr/>
          <p:nvPr userDrawn="1"/>
        </p:nvSpPr>
        <p:spPr>
          <a:xfrm>
            <a:off x="10963420" y="807817"/>
            <a:ext cx="1158241" cy="537992"/>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National Action Alliance for Patient and Workforce Safety badge">
            <a:extLst>
              <a:ext uri="{FF2B5EF4-FFF2-40B4-BE49-F238E27FC236}">
                <a16:creationId xmlns:a16="http://schemas.microsoft.com/office/drawing/2014/main" id="{9A2F16F9-535B-F123-656E-945C80DEC326}"/>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l="11288" t="18538" r="13121" b="19778"/>
          <a:stretch/>
        </p:blipFill>
        <p:spPr>
          <a:xfrm>
            <a:off x="11254567" y="746469"/>
            <a:ext cx="659286" cy="537992"/>
          </a:xfrm>
          <a:prstGeom prst="rect">
            <a:avLst/>
          </a:prstGeom>
        </p:spPr>
      </p:pic>
    </p:spTree>
    <p:extLst>
      <p:ext uri="{BB962C8B-B14F-4D97-AF65-F5344CB8AC3E}">
        <p14:creationId xmlns:p14="http://schemas.microsoft.com/office/powerpoint/2010/main" val="2589407253"/>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Lst>
  <p:hf hdr="0" ftr="0" dt="0"/>
  <p:txStyles>
    <p:titleStyle>
      <a:lvl1pPr algn="ctr" defTabSz="914377" rtl="0" eaLnBrk="1" latinLnBrk="0" hangingPunct="1">
        <a:spcBef>
          <a:spcPct val="0"/>
        </a:spcBef>
        <a:buNone/>
        <a:defRPr sz="3600" b="1" kern="1200" baseline="0">
          <a:solidFill>
            <a:schemeClr val="bg1"/>
          </a:solidFill>
          <a:latin typeface="+mj-lt"/>
          <a:ea typeface="+mj-ea"/>
          <a:cs typeface="+mj-cs"/>
        </a:defRPr>
      </a:lvl1pPr>
    </p:titleStyle>
    <p:bodyStyle>
      <a:lvl1pPr marL="342891" indent="-342891" algn="l" defTabSz="914377" rtl="0" eaLnBrk="1" latinLnBrk="0" hangingPunct="1">
        <a:spcBef>
          <a:spcPct val="20000"/>
        </a:spcBef>
        <a:buClr>
          <a:schemeClr val="tx2"/>
        </a:buClr>
        <a:buSzPct val="150000"/>
        <a:buFont typeface="Arial" pitchFamily="34" charset="0"/>
        <a:buChar char="•"/>
        <a:defRPr sz="2800" kern="1200">
          <a:solidFill>
            <a:schemeClr val="tx1"/>
          </a:solidFill>
          <a:latin typeface="+mn-lt"/>
          <a:ea typeface="+mn-ea"/>
          <a:cs typeface="+mn-cs"/>
        </a:defRPr>
      </a:lvl1pPr>
      <a:lvl2pPr marL="685783" indent="-338130" algn="l" defTabSz="914377" rtl="0" eaLnBrk="1" latinLnBrk="0" hangingPunct="1">
        <a:spcBef>
          <a:spcPct val="20000"/>
        </a:spcBef>
        <a:buClr>
          <a:srgbClr val="1F497D"/>
        </a:buClr>
        <a:buSzPct val="80000"/>
        <a:buFont typeface="Arial" pitchFamily="34" charset="0"/>
        <a:buChar char="►"/>
        <a:defRPr sz="2400" kern="1200">
          <a:solidFill>
            <a:schemeClr val="tx1"/>
          </a:solidFill>
          <a:latin typeface="+mn-lt"/>
          <a:ea typeface="+mn-ea"/>
          <a:cs typeface="+mn-cs"/>
        </a:defRPr>
      </a:lvl2pPr>
      <a:lvl3pPr marL="969938" indent="-284156" algn="l" defTabSz="914377"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oig.hhs.gov/oei/reports/OEI-06-18-00400.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ihi.org/initiatives/national-steering-committee-patient-safety/national-action-plan-advance-patient-safety"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https://www.ihi.org/networks/initiatives/national-steering-committee-patient-safety"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hyperlink" Target="https://www.ahrq.gov/data/data-tools/index.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ahrq.gov/action-alliance/index.html"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hyperlink" Target="https://www.whitehouse.gov/pcast/briefing-room/2023/09/07/pcast-releases-report-on-transforming-patient-safety/" TargetMode="External"/><Relationship Id="rId2" Type="http://schemas.openxmlformats.org/officeDocument/2006/relationships/slideLayout" Target="../slideLayouts/slideLayout14.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438399"/>
            <a:ext cx="10972800" cy="1981202"/>
          </a:xfrm>
        </p:spPr>
        <p:txBody>
          <a:bodyPr>
            <a:normAutofit/>
          </a:bodyPr>
          <a:lstStyle/>
          <a:p>
            <a:r>
              <a:rPr lang="en-US" dirty="0">
                <a:latin typeface="Arial"/>
                <a:cs typeface="Arial"/>
              </a:rPr>
              <a:t>The National Action Alliance for </a:t>
            </a:r>
            <a:br>
              <a:rPr lang="en-US" dirty="0">
                <a:latin typeface="Arial"/>
                <a:cs typeface="Arial"/>
              </a:rPr>
            </a:br>
            <a:r>
              <a:rPr lang="en-US" dirty="0">
                <a:latin typeface="Arial"/>
                <a:cs typeface="Arial"/>
              </a:rPr>
              <a:t>Patient and Workforce Safety</a:t>
            </a:r>
          </a:p>
        </p:txBody>
      </p:sp>
      <p:sp>
        <p:nvSpPr>
          <p:cNvPr id="3" name="Content Placeholder 2"/>
          <p:cNvSpPr>
            <a:spLocks noGrp="1"/>
          </p:cNvSpPr>
          <p:nvPr>
            <p:ph idx="1"/>
          </p:nvPr>
        </p:nvSpPr>
        <p:spPr>
          <a:xfrm>
            <a:off x="174172" y="3929743"/>
            <a:ext cx="11554046" cy="2743200"/>
          </a:xfrm>
        </p:spPr>
        <p:txBody>
          <a:bodyPr>
            <a:normAutofit/>
          </a:bodyPr>
          <a:lstStyle/>
          <a:p>
            <a:endParaRPr lang="en-US" sz="2400" dirty="0">
              <a:latin typeface="Arial"/>
              <a:cs typeface="Arial"/>
            </a:endParaRPr>
          </a:p>
          <a:p>
            <a:r>
              <a:rPr lang="en-US" sz="2400" dirty="0">
                <a:latin typeface="Arial"/>
                <a:cs typeface="Arial"/>
              </a:rPr>
              <a:t>Craig Umscheid, MD, MSc</a:t>
            </a:r>
          </a:p>
          <a:p>
            <a:r>
              <a:rPr lang="en-US" sz="2400" b="0" dirty="0">
                <a:latin typeface="Arial"/>
                <a:cs typeface="Arial"/>
              </a:rPr>
              <a:t>Director, Center for Quality Improvement and Patient Safety, AHRQ</a:t>
            </a:r>
          </a:p>
          <a:p>
            <a:endParaRPr lang="en-US" sz="2400" b="0" dirty="0">
              <a:latin typeface="Arial"/>
              <a:cs typeface="Arial"/>
            </a:endParaRPr>
          </a:p>
          <a:p>
            <a:r>
              <a:rPr lang="en-US" sz="2400" dirty="0">
                <a:latin typeface="Arial"/>
                <a:cs typeface="Arial"/>
              </a:rPr>
              <a:t>PSMF Annual Meeting</a:t>
            </a:r>
          </a:p>
          <a:p>
            <a:r>
              <a:rPr lang="en-US" sz="2400" b="0" dirty="0">
                <a:latin typeface="Arial"/>
                <a:cs typeface="Arial"/>
              </a:rPr>
              <a:t>September 6, 2024</a:t>
            </a:r>
          </a:p>
        </p:txBody>
      </p:sp>
    </p:spTree>
    <p:extLst>
      <p:ext uri="{BB962C8B-B14F-4D97-AF65-F5344CB8AC3E}">
        <p14:creationId xmlns:p14="http://schemas.microsoft.com/office/powerpoint/2010/main" val="1469634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4BBB-069A-1A40-15A0-C5B665BDE8FF}"/>
              </a:ext>
            </a:extLst>
          </p:cNvPr>
          <p:cNvSpPr>
            <a:spLocks noGrp="1"/>
          </p:cNvSpPr>
          <p:nvPr>
            <p:ph type="title"/>
          </p:nvPr>
        </p:nvSpPr>
        <p:spPr>
          <a:xfrm>
            <a:off x="1600200" y="372716"/>
            <a:ext cx="8839200" cy="617884"/>
          </a:xfrm>
        </p:spPr>
        <p:txBody>
          <a:bodyPr>
            <a:normAutofit fontScale="90000"/>
          </a:bodyPr>
          <a:lstStyle/>
          <a:p>
            <a:r>
              <a:rPr lang="en-US" dirty="0">
                <a:ea typeface="Calibri" panose="020F0502020204030204" pitchFamily="34" charset="0"/>
                <a:cs typeface="Times New Roman" panose="02020603050405020304" pitchFamily="18" charset="0"/>
              </a:rPr>
              <a:t>Prior to the COVID-19 Pandemic:</a:t>
            </a:r>
            <a:br>
              <a:rPr lang="en-US" dirty="0">
                <a:ea typeface="Calibri" panose="020F0502020204030204" pitchFamily="34" charset="0"/>
                <a:cs typeface="Times New Roman" panose="02020603050405020304" pitchFamily="18" charset="0"/>
              </a:rPr>
            </a:br>
            <a:r>
              <a:rPr lang="en-US" dirty="0">
                <a:ea typeface="Calibri" panose="020F0502020204030204" pitchFamily="34" charset="0"/>
                <a:cs typeface="Times New Roman" panose="02020603050405020304" pitchFamily="18" charset="0"/>
              </a:rPr>
              <a:t>Patient Safety Incidents Were Declining </a:t>
            </a:r>
            <a:endParaRPr lang="en-US" dirty="0"/>
          </a:p>
        </p:txBody>
      </p:sp>
      <p:sp>
        <p:nvSpPr>
          <p:cNvPr id="3" name="Content Placeholder 2">
            <a:extLst>
              <a:ext uri="{FF2B5EF4-FFF2-40B4-BE49-F238E27FC236}">
                <a16:creationId xmlns:a16="http://schemas.microsoft.com/office/drawing/2014/main" id="{C1CFB5C3-49AF-D15E-3260-855C4FDA91DF}"/>
              </a:ext>
            </a:extLst>
          </p:cNvPr>
          <p:cNvSpPr>
            <a:spLocks noGrp="1"/>
          </p:cNvSpPr>
          <p:nvPr>
            <p:ph sz="half" idx="1"/>
          </p:nvPr>
        </p:nvSpPr>
        <p:spPr>
          <a:xfrm>
            <a:off x="40492" y="1575290"/>
            <a:ext cx="6169808" cy="4602165"/>
          </a:xfrm>
        </p:spPr>
        <p:txBody>
          <a:bodyPr>
            <a:noAutofit/>
          </a:bodyPr>
          <a:lstStyle/>
          <a:p>
            <a:r>
              <a:rPr lang="en-US" sz="2400" dirty="0"/>
              <a:t>Examined adverse events (AEs) for ~300,000 adult inpatients in US, from 2010 to 2019 </a:t>
            </a:r>
          </a:p>
          <a:p>
            <a:r>
              <a:rPr lang="en-US" sz="2400" dirty="0"/>
              <a:t>Data from the Medicare Patient Safety Monitoring System (supported by AHRQ)</a:t>
            </a:r>
          </a:p>
          <a:p>
            <a:r>
              <a:rPr lang="en-US" sz="2400" b="1" dirty="0"/>
              <a:t>Reductions in AEs for those admitted for:</a:t>
            </a:r>
          </a:p>
          <a:p>
            <a:pPr lvl="1"/>
            <a:r>
              <a:rPr lang="en-US" dirty="0"/>
              <a:t>acute myocardial infarction </a:t>
            </a:r>
          </a:p>
          <a:p>
            <a:pPr lvl="1"/>
            <a:r>
              <a:rPr lang="en-US" dirty="0"/>
              <a:t>pneumonia</a:t>
            </a:r>
          </a:p>
          <a:p>
            <a:pPr lvl="1"/>
            <a:r>
              <a:rPr lang="en-US" dirty="0"/>
              <a:t>major surgical procedures</a:t>
            </a:r>
          </a:p>
          <a:p>
            <a:pPr lvl="1"/>
            <a:r>
              <a:rPr lang="en-US" dirty="0"/>
              <a:t>heart failure </a:t>
            </a:r>
          </a:p>
          <a:p>
            <a:pPr lvl="1"/>
            <a:endParaRPr lang="en-US" dirty="0"/>
          </a:p>
        </p:txBody>
      </p:sp>
      <p:pic>
        <p:nvPicPr>
          <p:cNvPr id="10" name="Content Placeholder 9" descr="Chart showing change in rates for Medicare patient safety Monitoring System events">
            <a:extLst>
              <a:ext uri="{FF2B5EF4-FFF2-40B4-BE49-F238E27FC236}">
                <a16:creationId xmlns:a16="http://schemas.microsoft.com/office/drawing/2014/main" id="{4E296B2E-3C3D-148A-B3B4-C1E4DFE95020}"/>
              </a:ext>
            </a:extLst>
          </p:cNvPr>
          <p:cNvPicPr>
            <a:picLocks noGrp="1" noChangeAspect="1"/>
          </p:cNvPicPr>
          <p:nvPr>
            <p:ph sz="half" idx="2"/>
          </p:nvPr>
        </p:nvPicPr>
        <p:blipFill rotWithShape="1">
          <a:blip r:embed="rId3"/>
          <a:srcRect t="1858"/>
          <a:stretch/>
        </p:blipFill>
        <p:spPr>
          <a:xfrm>
            <a:off x="6096000" y="1410682"/>
            <a:ext cx="5852344" cy="4931382"/>
          </a:xfrm>
          <a:ln w="12700">
            <a:noFill/>
          </a:ln>
        </p:spPr>
      </p:pic>
      <p:sp>
        <p:nvSpPr>
          <p:cNvPr id="4" name="TextBox 3">
            <a:extLst>
              <a:ext uri="{FF2B5EF4-FFF2-40B4-BE49-F238E27FC236}">
                <a16:creationId xmlns:a16="http://schemas.microsoft.com/office/drawing/2014/main" id="{3B2A22A2-8751-428E-90BF-1AB70C6B82D0}"/>
              </a:ext>
            </a:extLst>
          </p:cNvPr>
          <p:cNvSpPr txBox="1"/>
          <p:nvPr/>
        </p:nvSpPr>
        <p:spPr>
          <a:xfrm>
            <a:off x="6614315" y="6427986"/>
            <a:ext cx="3825085"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Eldridge et al., </a:t>
            </a:r>
            <a:r>
              <a:rPr kumimoji="0" lang="en-US" sz="1400" b="0" i="1" u="none" strike="noStrike" kern="1200" cap="none" spc="0" normalizeH="0" baseline="0" noProof="0" dirty="0">
                <a:ln>
                  <a:noFill/>
                </a:ln>
                <a:solidFill>
                  <a:prstClr val="black"/>
                </a:solidFill>
                <a:effectLst/>
                <a:uLnTx/>
                <a:uFillTx/>
                <a:latin typeface="Arial"/>
                <a:ea typeface="+mn-ea"/>
                <a:cs typeface="+mn-cs"/>
              </a:rPr>
              <a:t>JAMA</a:t>
            </a:r>
            <a:r>
              <a:rPr kumimoji="0" lang="en-US" sz="1400" b="0" i="0" u="none" strike="noStrike" kern="1200" cap="none" spc="0" normalizeH="0" baseline="0" noProof="0" dirty="0">
                <a:ln>
                  <a:noFill/>
                </a:ln>
                <a:solidFill>
                  <a:prstClr val="black"/>
                </a:solidFill>
                <a:effectLst/>
                <a:uLnTx/>
                <a:uFillTx/>
                <a:latin typeface="Arial"/>
                <a:ea typeface="+mn-ea"/>
                <a:cs typeface="+mn-cs"/>
              </a:rPr>
              <a:t>. 2022; 328(2): 173-183. </a:t>
            </a:r>
          </a:p>
        </p:txBody>
      </p:sp>
      <p:sp>
        <p:nvSpPr>
          <p:cNvPr id="5" name="Slide Number Placeholder 4">
            <a:extLst>
              <a:ext uri="{FF2B5EF4-FFF2-40B4-BE49-F238E27FC236}">
                <a16:creationId xmlns:a16="http://schemas.microsoft.com/office/drawing/2014/main" id="{A71BF179-6E37-695F-0FC6-916153DEC1E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1637053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E898A-EE11-453E-A75D-904EA2832BA6}"/>
              </a:ext>
            </a:extLst>
          </p:cNvPr>
          <p:cNvSpPr>
            <a:spLocks noGrp="1"/>
          </p:cNvSpPr>
          <p:nvPr>
            <p:ph type="title"/>
          </p:nvPr>
        </p:nvSpPr>
        <p:spPr>
          <a:xfrm>
            <a:off x="1676400" y="352300"/>
            <a:ext cx="8839200" cy="617884"/>
          </a:xfrm>
        </p:spPr>
        <p:txBody>
          <a:bodyPr>
            <a:normAutofit fontScale="90000"/>
          </a:bodyPr>
          <a:lstStyle/>
          <a:p>
            <a:r>
              <a:rPr lang="en-US" dirty="0">
                <a:ea typeface="Calibri" panose="020F0502020204030204" pitchFamily="34" charset="0"/>
                <a:cs typeface="Times New Roman" panose="02020603050405020304" pitchFamily="18" charset="0"/>
              </a:rPr>
              <a:t>Despite Improvements, Patient Safety Issues Persist, and were Exacerbated by Pandemic</a:t>
            </a:r>
          </a:p>
        </p:txBody>
      </p:sp>
      <p:sp>
        <p:nvSpPr>
          <p:cNvPr id="3" name="Content Placeholder 2">
            <a:extLst>
              <a:ext uri="{FF2B5EF4-FFF2-40B4-BE49-F238E27FC236}">
                <a16:creationId xmlns:a16="http://schemas.microsoft.com/office/drawing/2014/main" id="{24C8CF70-5149-44E2-BCAF-BC09CA69FDB2}"/>
              </a:ext>
            </a:extLst>
          </p:cNvPr>
          <p:cNvSpPr>
            <a:spLocks noGrp="1"/>
          </p:cNvSpPr>
          <p:nvPr>
            <p:ph idx="1"/>
          </p:nvPr>
        </p:nvSpPr>
        <p:spPr>
          <a:xfrm>
            <a:off x="314497" y="1582846"/>
            <a:ext cx="7534103" cy="5024246"/>
          </a:xfrm>
        </p:spPr>
        <p:txBody>
          <a:bodyPr>
            <a:normAutofit fontScale="77500" lnSpcReduction="20000"/>
          </a:bodyPr>
          <a:lstStyle/>
          <a:p>
            <a:r>
              <a:rPr lang="en-US" dirty="0"/>
              <a:t>HHS Office of Inspector General Report from May 2022</a:t>
            </a:r>
          </a:p>
          <a:p>
            <a:pPr lvl="1"/>
            <a:r>
              <a:rPr lang="en-US" dirty="0"/>
              <a:t>Analyzed Medicare inpatients from Oct 2018 </a:t>
            </a:r>
          </a:p>
          <a:p>
            <a:pPr lvl="1"/>
            <a:r>
              <a:rPr lang="en-US" dirty="0"/>
              <a:t>25% experienced harm</a:t>
            </a:r>
          </a:p>
          <a:p>
            <a:pPr lvl="1"/>
            <a:r>
              <a:rPr lang="en-US" dirty="0"/>
              <a:t>10% experienced preventable harms </a:t>
            </a:r>
          </a:p>
          <a:p>
            <a:pPr lvl="1"/>
            <a:r>
              <a:rPr lang="en-US" dirty="0"/>
              <a:t>27% experienced harm in similar analysis in Oct 2008</a:t>
            </a:r>
          </a:p>
          <a:p>
            <a:pPr lvl="1"/>
            <a:endParaRPr lang="en-US" dirty="0"/>
          </a:p>
          <a:p>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Bates et al. </a:t>
            </a:r>
            <a:r>
              <a:rPr lang="en-US" i="1" dirty="0">
                <a:solidFill>
                  <a:srgbClr val="000000"/>
                </a:solidFill>
                <a:latin typeface="Arial" panose="020B0604020202020204" pitchFamily="34" charset="0"/>
                <a:ea typeface="Calibri" panose="020F0502020204030204" pitchFamily="34" charset="0"/>
                <a:cs typeface="Arial" panose="020B0604020202020204" pitchFamily="34" charset="0"/>
              </a:rPr>
              <a:t>NEJM.</a:t>
            </a:r>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 2023; 388(2):142-153. </a:t>
            </a:r>
          </a:p>
          <a:p>
            <a:pPr lvl="1"/>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Hospitals in Massachusetts in CY2018</a:t>
            </a:r>
          </a:p>
          <a:p>
            <a:pPr lvl="1"/>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24% admissions with adverse event</a:t>
            </a:r>
          </a:p>
          <a:p>
            <a:pPr lvl="1"/>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7% admissions with preventable adverse events</a:t>
            </a:r>
          </a:p>
          <a:p>
            <a:pPr lvl="1"/>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1% admissions with serious preventable adverse events</a:t>
            </a:r>
          </a:p>
          <a:p>
            <a:endParaRPr lang="en-US"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Fleisher et al. </a:t>
            </a:r>
            <a:r>
              <a:rPr lang="en-US" i="1" dirty="0">
                <a:solidFill>
                  <a:srgbClr val="000000"/>
                </a:solidFill>
                <a:latin typeface="Arial" panose="020B0604020202020204" pitchFamily="34" charset="0"/>
                <a:ea typeface="Calibri" panose="020F0502020204030204" pitchFamily="34" charset="0"/>
                <a:cs typeface="Arial" panose="020B0604020202020204" pitchFamily="34" charset="0"/>
              </a:rPr>
              <a:t>NEJM.</a:t>
            </a:r>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 2022; 386(7): 609-611.</a:t>
            </a:r>
          </a:p>
          <a:p>
            <a:pPr lvl="1"/>
            <a:r>
              <a:rPr lang="en-US" dirty="0"/>
              <a:t>CLABSIs decreased 31% in 5 years before pandemic</a:t>
            </a:r>
          </a:p>
          <a:p>
            <a:pPr lvl="1"/>
            <a:r>
              <a:rPr lang="en-US" dirty="0"/>
              <a:t>CLABSIs increased 28% in Q2 2020 compared with Q2 2019</a:t>
            </a:r>
          </a:p>
          <a:p>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D4DC289C-AB16-4831-BB69-6A5169B0365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pic>
        <p:nvPicPr>
          <p:cNvPr id="6" name="Picture 5">
            <a:extLst>
              <a:ext uri="{FF2B5EF4-FFF2-40B4-BE49-F238E27FC236}">
                <a16:creationId xmlns:a16="http://schemas.microsoft.com/office/drawing/2014/main" id="{3A534864-9312-4269-8ABE-97409A34A2F7}"/>
              </a:ext>
            </a:extLst>
          </p:cNvPr>
          <p:cNvPicPr>
            <a:picLocks noChangeAspect="1"/>
          </p:cNvPicPr>
          <p:nvPr/>
        </p:nvPicPr>
        <p:blipFill rotWithShape="1">
          <a:blip r:embed="rId3"/>
          <a:srcRect l="45726" t="23333" r="23125" b="6031"/>
          <a:stretch/>
        </p:blipFill>
        <p:spPr>
          <a:xfrm>
            <a:off x="7997277" y="1453518"/>
            <a:ext cx="3661323" cy="4670240"/>
          </a:xfrm>
          <a:prstGeom prst="rect">
            <a:avLst/>
          </a:prstGeom>
          <a:ln w="25400">
            <a:solidFill>
              <a:schemeClr val="accent1"/>
            </a:solidFill>
          </a:ln>
        </p:spPr>
      </p:pic>
      <p:sp>
        <p:nvSpPr>
          <p:cNvPr id="10" name="TextBox 9">
            <a:extLst>
              <a:ext uri="{FF2B5EF4-FFF2-40B4-BE49-F238E27FC236}">
                <a16:creationId xmlns:a16="http://schemas.microsoft.com/office/drawing/2014/main" id="{4EDC89D3-330B-4CE0-8975-BC53BC61A24C}"/>
              </a:ext>
            </a:extLst>
          </p:cNvPr>
          <p:cNvSpPr txBox="1"/>
          <p:nvPr/>
        </p:nvSpPr>
        <p:spPr>
          <a:xfrm>
            <a:off x="7997277" y="6200001"/>
            <a:ext cx="3813723"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hlinkClick r:id="rId4"/>
              </a:rPr>
              <a:t>https://oig.hhs.gov/oei/reports/OEI-06-18-00400.pdf</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p>
        </p:txBody>
      </p:sp>
    </p:spTree>
    <p:extLst>
      <p:ext uri="{BB962C8B-B14F-4D97-AF65-F5344CB8AC3E}">
        <p14:creationId xmlns:p14="http://schemas.microsoft.com/office/powerpoint/2010/main" val="1797193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EE3C83AB-7A97-6871-2C09-CCAE61BB9833}"/>
              </a:ext>
            </a:extLst>
          </p:cNvPr>
          <p:cNvSpPr>
            <a:spLocks noGrp="1"/>
          </p:cNvSpPr>
          <p:nvPr>
            <p:ph type="title"/>
          </p:nvPr>
        </p:nvSpPr>
        <p:spPr>
          <a:xfrm>
            <a:off x="1676400" y="304801"/>
            <a:ext cx="8839200" cy="617884"/>
          </a:xfrm>
        </p:spPr>
        <p:txBody>
          <a:bodyPr>
            <a:normAutofit fontScale="90000"/>
          </a:bodyPr>
          <a:lstStyle/>
          <a:p>
            <a:pPr lvl="0"/>
            <a:r>
              <a:rPr lang="en-US" noProof="0" dirty="0"/>
              <a:t>Recommitting to Safety</a:t>
            </a:r>
          </a:p>
        </p:txBody>
      </p:sp>
      <p:sp>
        <p:nvSpPr>
          <p:cNvPr id="4" name="Slide Number Placeholder 3">
            <a:extLst>
              <a:ext uri="{FF2B5EF4-FFF2-40B4-BE49-F238E27FC236}">
                <a16:creationId xmlns:a16="http://schemas.microsoft.com/office/drawing/2014/main" id="{40528C62-6E6A-47E1-8E0D-C5F9A048ABB1}"/>
              </a:ext>
              <a:ext uri="{C183D7F6-B498-43B3-948B-1728B52AA6E4}">
                <adec:decorative xmlns:adec="http://schemas.microsoft.com/office/drawing/2017/decorative" val="1"/>
              </a:ext>
            </a:extLst>
          </p:cNvPr>
          <p:cNvSpPr>
            <a:spLocks noGrp="1"/>
          </p:cNvSpPr>
          <p:nvPr>
            <p:ph type="sldNum" sz="quarter" idx="10"/>
          </p:nvPr>
        </p:nvSpPr>
        <p:spPr>
          <a:xfrm>
            <a:off x="8610600" y="635635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grpSp>
        <p:nvGrpSpPr>
          <p:cNvPr id="57" name="Group 56" descr="National Action Alliance timeline showing Secretary Becerra's Call to Action in November 2022, RFI results in January 2023, NAC in March 2023, HHS Webinar Series from April to November 2023, SNAC convening from September to December 2023, NAC on November 16, 2023, and the National Action Alliance launch in Winter 2024.">
            <a:extLst>
              <a:ext uri="{FF2B5EF4-FFF2-40B4-BE49-F238E27FC236}">
                <a16:creationId xmlns:a16="http://schemas.microsoft.com/office/drawing/2014/main" id="{BD310D6A-638C-0A91-A758-E2974859B51B}"/>
              </a:ext>
            </a:extLst>
          </p:cNvPr>
          <p:cNvGrpSpPr/>
          <p:nvPr/>
        </p:nvGrpSpPr>
        <p:grpSpPr>
          <a:xfrm>
            <a:off x="666267" y="1069072"/>
            <a:ext cx="10569388" cy="2662219"/>
            <a:chOff x="811306" y="1131175"/>
            <a:chExt cx="10569388" cy="2662219"/>
          </a:xfrm>
        </p:grpSpPr>
        <p:sp>
          <p:nvSpPr>
            <p:cNvPr id="5" name="TextBox 4">
              <a:extLst>
                <a:ext uri="{FF2B5EF4-FFF2-40B4-BE49-F238E27FC236}">
                  <a16:creationId xmlns:a16="http://schemas.microsoft.com/office/drawing/2014/main" id="{CBB506C5-D054-3C63-6559-71C6F4C79D03}"/>
                </a:ext>
              </a:extLst>
            </p:cNvPr>
            <p:cNvSpPr txBox="1"/>
            <p:nvPr/>
          </p:nvSpPr>
          <p:spPr>
            <a:xfrm>
              <a:off x="9400631" y="1131175"/>
              <a:ext cx="857250" cy="3000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ea typeface="+mn-ea"/>
                <a:cs typeface="+mn-cs"/>
              </a:endParaRPr>
            </a:p>
          </p:txBody>
        </p:sp>
        <p:sp>
          <p:nvSpPr>
            <p:cNvPr id="8" name="TextBox 7">
              <a:extLst>
                <a:ext uri="{FF2B5EF4-FFF2-40B4-BE49-F238E27FC236}">
                  <a16:creationId xmlns:a16="http://schemas.microsoft.com/office/drawing/2014/main" id="{808F97FE-CC6C-7245-E0EB-8A3BAD75BFD5}"/>
                </a:ext>
              </a:extLst>
            </p:cNvPr>
            <p:cNvSpPr txBox="1"/>
            <p:nvPr/>
          </p:nvSpPr>
          <p:spPr>
            <a:xfrm>
              <a:off x="9718139" y="3102447"/>
              <a:ext cx="1584592"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Arial"/>
                  <a:ea typeface="+mn-ea"/>
                  <a:cs typeface="+mn-cs"/>
                </a:rPr>
                <a:t>National Action Alliance Launch</a:t>
              </a:r>
            </a:p>
          </p:txBody>
        </p:sp>
        <p:sp>
          <p:nvSpPr>
            <p:cNvPr id="10" name="TextBox 9">
              <a:extLst>
                <a:ext uri="{FF2B5EF4-FFF2-40B4-BE49-F238E27FC236}">
                  <a16:creationId xmlns:a16="http://schemas.microsoft.com/office/drawing/2014/main" id="{E9D58D84-101D-E40D-D9B1-C3FB80C99BE2}"/>
                </a:ext>
              </a:extLst>
            </p:cNvPr>
            <p:cNvSpPr txBox="1"/>
            <p:nvPr/>
          </p:nvSpPr>
          <p:spPr>
            <a:xfrm>
              <a:off x="9707837" y="1442082"/>
              <a:ext cx="1452096"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 Mar.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2024</a:t>
              </a:r>
            </a:p>
          </p:txBody>
        </p:sp>
        <p:sp>
          <p:nvSpPr>
            <p:cNvPr id="12" name="TextBox 11">
              <a:extLst>
                <a:ext uri="{FF2B5EF4-FFF2-40B4-BE49-F238E27FC236}">
                  <a16:creationId xmlns:a16="http://schemas.microsoft.com/office/drawing/2014/main" id="{1D6981CA-615E-3FB8-7E88-D3845EC40A35}"/>
                </a:ext>
              </a:extLst>
            </p:cNvPr>
            <p:cNvSpPr txBox="1"/>
            <p:nvPr/>
          </p:nvSpPr>
          <p:spPr>
            <a:xfrm>
              <a:off x="1190118" y="1442082"/>
              <a:ext cx="824738"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Nov. 2022</a:t>
              </a:r>
            </a:p>
          </p:txBody>
        </p:sp>
        <p:sp>
          <p:nvSpPr>
            <p:cNvPr id="15" name="TextBox 14">
              <a:extLst>
                <a:ext uri="{FF2B5EF4-FFF2-40B4-BE49-F238E27FC236}">
                  <a16:creationId xmlns:a16="http://schemas.microsoft.com/office/drawing/2014/main" id="{1AC5C434-1365-632E-9CD0-4AAD28839983}"/>
                </a:ext>
              </a:extLst>
            </p:cNvPr>
            <p:cNvSpPr txBox="1"/>
            <p:nvPr/>
          </p:nvSpPr>
          <p:spPr>
            <a:xfrm>
              <a:off x="2206055" y="1442082"/>
              <a:ext cx="824738"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Jan. 2023</a:t>
              </a:r>
            </a:p>
          </p:txBody>
        </p:sp>
        <p:sp>
          <p:nvSpPr>
            <p:cNvPr id="22" name="TextBox 21">
              <a:extLst>
                <a:ext uri="{FF2B5EF4-FFF2-40B4-BE49-F238E27FC236}">
                  <a16:creationId xmlns:a16="http://schemas.microsoft.com/office/drawing/2014/main" id="{1C5D6485-C030-21A7-9E0A-2BF6A0E98659}"/>
                </a:ext>
              </a:extLst>
            </p:cNvPr>
            <p:cNvSpPr txBox="1"/>
            <p:nvPr/>
          </p:nvSpPr>
          <p:spPr>
            <a:xfrm>
              <a:off x="1020928" y="2870064"/>
              <a:ext cx="116311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Arial"/>
                  <a:ea typeface="+mn-ea"/>
                  <a:cs typeface="+mn-cs"/>
                </a:rPr>
                <a:t>Sec.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Arial"/>
                  <a:ea typeface="+mn-ea"/>
                  <a:cs typeface="+mn-cs"/>
                </a:rPr>
                <a:t>Becerra’s Call to Action</a:t>
              </a:r>
            </a:p>
          </p:txBody>
        </p:sp>
        <p:sp>
          <p:nvSpPr>
            <p:cNvPr id="23" name="TextBox 22">
              <a:extLst>
                <a:ext uri="{FF2B5EF4-FFF2-40B4-BE49-F238E27FC236}">
                  <a16:creationId xmlns:a16="http://schemas.microsoft.com/office/drawing/2014/main" id="{2FA87E23-EDD6-5470-7F27-15C9F51AA77C}"/>
                </a:ext>
              </a:extLst>
            </p:cNvPr>
            <p:cNvSpPr txBox="1"/>
            <p:nvPr/>
          </p:nvSpPr>
          <p:spPr>
            <a:xfrm>
              <a:off x="2205392" y="2870064"/>
              <a:ext cx="826064"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RFI Results</a:t>
              </a:r>
            </a:p>
          </p:txBody>
        </p:sp>
        <p:sp>
          <p:nvSpPr>
            <p:cNvPr id="30" name="TextBox 29">
              <a:extLst>
                <a:ext uri="{FF2B5EF4-FFF2-40B4-BE49-F238E27FC236}">
                  <a16:creationId xmlns:a16="http://schemas.microsoft.com/office/drawing/2014/main" id="{6C952FB4-9A30-4379-2C20-5B0866E46E62}"/>
                </a:ext>
              </a:extLst>
            </p:cNvPr>
            <p:cNvSpPr txBox="1"/>
            <p:nvPr/>
          </p:nvSpPr>
          <p:spPr>
            <a:xfrm>
              <a:off x="3420265" y="1442082"/>
              <a:ext cx="826064"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Mar. 2023</a:t>
              </a:r>
            </a:p>
          </p:txBody>
        </p:sp>
        <p:sp>
          <p:nvSpPr>
            <p:cNvPr id="32" name="TextBox 31">
              <a:extLst>
                <a:ext uri="{FF2B5EF4-FFF2-40B4-BE49-F238E27FC236}">
                  <a16:creationId xmlns:a16="http://schemas.microsoft.com/office/drawing/2014/main" id="{E24232C4-7242-EBA9-FA72-E2892DAFC86A}"/>
                </a:ext>
              </a:extLst>
            </p:cNvPr>
            <p:cNvSpPr txBox="1"/>
            <p:nvPr/>
          </p:nvSpPr>
          <p:spPr>
            <a:xfrm>
              <a:off x="3517571" y="2870064"/>
              <a:ext cx="631452" cy="3000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NAC</a:t>
              </a:r>
            </a:p>
          </p:txBody>
        </p:sp>
        <p:sp>
          <p:nvSpPr>
            <p:cNvPr id="35" name="TextBox 34">
              <a:extLst>
                <a:ext uri="{FF2B5EF4-FFF2-40B4-BE49-F238E27FC236}">
                  <a16:creationId xmlns:a16="http://schemas.microsoft.com/office/drawing/2014/main" id="{19D67012-C74D-6F33-4E42-356F5CDE2B48}"/>
                </a:ext>
              </a:extLst>
            </p:cNvPr>
            <p:cNvSpPr txBox="1"/>
            <p:nvPr/>
          </p:nvSpPr>
          <p:spPr>
            <a:xfrm>
              <a:off x="5571948" y="1442082"/>
              <a:ext cx="2271807"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Apr. – Nov. 2023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HHS Webinar Series </a:t>
              </a:r>
            </a:p>
          </p:txBody>
        </p:sp>
        <p:sp>
          <p:nvSpPr>
            <p:cNvPr id="16" name="TextBox 15">
              <a:extLst>
                <a:ext uri="{FF2B5EF4-FFF2-40B4-BE49-F238E27FC236}">
                  <a16:creationId xmlns:a16="http://schemas.microsoft.com/office/drawing/2014/main" id="{5DBC48D7-5FAB-74CC-1435-AADBB8F74918}"/>
                </a:ext>
              </a:extLst>
            </p:cNvPr>
            <p:cNvSpPr txBox="1"/>
            <p:nvPr/>
          </p:nvSpPr>
          <p:spPr>
            <a:xfrm>
              <a:off x="8521059" y="2870064"/>
              <a:ext cx="1028554" cy="3000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NAC </a:t>
              </a:r>
            </a:p>
          </p:txBody>
        </p:sp>
        <p:sp>
          <p:nvSpPr>
            <p:cNvPr id="17" name="TextBox 16">
              <a:extLst>
                <a:ext uri="{FF2B5EF4-FFF2-40B4-BE49-F238E27FC236}">
                  <a16:creationId xmlns:a16="http://schemas.microsoft.com/office/drawing/2014/main" id="{550CCEC9-1152-2869-A9E3-55797ED31F1C}"/>
                </a:ext>
              </a:extLst>
            </p:cNvPr>
            <p:cNvSpPr txBox="1"/>
            <p:nvPr/>
          </p:nvSpPr>
          <p:spPr>
            <a:xfrm>
              <a:off x="8446803" y="1442082"/>
              <a:ext cx="1177067"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Arial"/>
                  <a:ea typeface="+mn-ea"/>
                  <a:cs typeface="+mn-cs"/>
                </a:rPr>
                <a:t>Nov.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Arial"/>
                  <a:ea typeface="+mn-ea"/>
                  <a:cs typeface="+mn-cs"/>
                </a:rPr>
                <a:t>2023</a:t>
              </a:r>
            </a:p>
          </p:txBody>
        </p:sp>
        <p:sp>
          <p:nvSpPr>
            <p:cNvPr id="18" name="TextBox 17">
              <a:extLst>
                <a:ext uri="{FF2B5EF4-FFF2-40B4-BE49-F238E27FC236}">
                  <a16:creationId xmlns:a16="http://schemas.microsoft.com/office/drawing/2014/main" id="{11CDE1E8-7944-C5C7-09B8-C1F743390B86}"/>
                </a:ext>
              </a:extLst>
            </p:cNvPr>
            <p:cNvSpPr txBox="1"/>
            <p:nvPr/>
          </p:nvSpPr>
          <p:spPr>
            <a:xfrm>
              <a:off x="6547971" y="2870064"/>
              <a:ext cx="1773662"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Sept. - Dec. 2023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black"/>
                  </a:solidFill>
                  <a:effectLst/>
                  <a:uLnTx/>
                  <a:uFillTx/>
                  <a:latin typeface="Arial"/>
                  <a:ea typeface="+mn-ea"/>
                  <a:cs typeface="+mn-cs"/>
                </a:rPr>
                <a:t>SNAC Convenes </a:t>
              </a:r>
            </a:p>
          </p:txBody>
        </p:sp>
        <p:sp>
          <p:nvSpPr>
            <p:cNvPr id="3" name="Arrow: Right 2">
              <a:extLst>
                <a:ext uri="{FF2B5EF4-FFF2-40B4-BE49-F238E27FC236}">
                  <a16:creationId xmlns:a16="http://schemas.microsoft.com/office/drawing/2014/main" id="{A81606A2-A3A8-E170-DA8F-9EC224E14DDA}"/>
                </a:ext>
              </a:extLst>
            </p:cNvPr>
            <p:cNvSpPr/>
            <p:nvPr/>
          </p:nvSpPr>
          <p:spPr>
            <a:xfrm>
              <a:off x="811306" y="1750589"/>
              <a:ext cx="10569388" cy="1320283"/>
            </a:xfrm>
            <a:prstGeom prst="rightArrow">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6" name="Star: 5 Points 5">
              <a:extLst>
                <a:ext uri="{FF2B5EF4-FFF2-40B4-BE49-F238E27FC236}">
                  <a16:creationId xmlns:a16="http://schemas.microsoft.com/office/drawing/2014/main" id="{08CC0D14-51B6-CA76-6760-126C27CAC710}"/>
                </a:ext>
              </a:extLst>
            </p:cNvPr>
            <p:cNvSpPr/>
            <p:nvPr/>
          </p:nvSpPr>
          <p:spPr>
            <a:xfrm>
              <a:off x="10116646" y="2016941"/>
              <a:ext cx="787579" cy="787579"/>
            </a:xfrm>
            <a:prstGeom prst="star5">
              <a:avLst/>
            </a:prstGeom>
            <a:solidFill>
              <a:srgbClr val="FFC000"/>
            </a:solidFill>
            <a:ln w="38100">
              <a:solidFill>
                <a:srgbClr val="0E18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41" name="Arrow: Left-Right 40">
              <a:extLst>
                <a:ext uri="{FF2B5EF4-FFF2-40B4-BE49-F238E27FC236}">
                  <a16:creationId xmlns:a16="http://schemas.microsoft.com/office/drawing/2014/main" id="{FED331E9-7054-6F29-F10E-518E17619E22}"/>
                </a:ext>
              </a:extLst>
            </p:cNvPr>
            <p:cNvSpPr/>
            <p:nvPr/>
          </p:nvSpPr>
          <p:spPr>
            <a:xfrm>
              <a:off x="4697492" y="2079428"/>
              <a:ext cx="3857976" cy="268676"/>
            </a:xfrm>
            <a:prstGeom prst="leftRightArrow">
              <a:avLst>
                <a:gd name="adj1" fmla="val 50000"/>
                <a:gd name="adj2" fmla="val 0"/>
              </a:avLst>
            </a:prstGeom>
            <a:solidFill>
              <a:srgbClr val="0E18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3" name="Flowchart: Connector 42">
              <a:extLst>
                <a:ext uri="{FF2B5EF4-FFF2-40B4-BE49-F238E27FC236}">
                  <a16:creationId xmlns:a16="http://schemas.microsoft.com/office/drawing/2014/main" id="{FB6522E7-2CD3-4DED-17E8-CF9A531117DA}"/>
                </a:ext>
              </a:extLst>
            </p:cNvPr>
            <p:cNvSpPr/>
            <p:nvPr/>
          </p:nvSpPr>
          <p:spPr>
            <a:xfrm>
              <a:off x="1328167" y="2136410"/>
              <a:ext cx="548640" cy="548640"/>
            </a:xfrm>
            <a:prstGeom prst="flowChartConnector">
              <a:avLst/>
            </a:prstGeom>
            <a:solidFill>
              <a:srgbClr val="A47DAD"/>
            </a:solidFill>
            <a:ln w="38100">
              <a:solidFill>
                <a:srgbClr val="0E18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4" name="Flowchart: Connector 43">
              <a:extLst>
                <a:ext uri="{FF2B5EF4-FFF2-40B4-BE49-F238E27FC236}">
                  <a16:creationId xmlns:a16="http://schemas.microsoft.com/office/drawing/2014/main" id="{44D35961-AA68-F142-023B-AC058AC19EFA}"/>
                </a:ext>
              </a:extLst>
            </p:cNvPr>
            <p:cNvSpPr/>
            <p:nvPr/>
          </p:nvSpPr>
          <p:spPr>
            <a:xfrm>
              <a:off x="3558977" y="2136410"/>
              <a:ext cx="548640" cy="548640"/>
            </a:xfrm>
            <a:prstGeom prst="flowChartConnector">
              <a:avLst/>
            </a:prstGeom>
            <a:solidFill>
              <a:srgbClr val="A47DAD"/>
            </a:solidFill>
            <a:ln w="38100">
              <a:solidFill>
                <a:srgbClr val="0E18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5" name="Flowchart: Connector 44">
              <a:extLst>
                <a:ext uri="{FF2B5EF4-FFF2-40B4-BE49-F238E27FC236}">
                  <a16:creationId xmlns:a16="http://schemas.microsoft.com/office/drawing/2014/main" id="{DA269FCC-1DCC-7BD4-852D-E480B6F6C9E1}"/>
                </a:ext>
              </a:extLst>
            </p:cNvPr>
            <p:cNvSpPr/>
            <p:nvPr/>
          </p:nvSpPr>
          <p:spPr>
            <a:xfrm>
              <a:off x="2344104" y="2136410"/>
              <a:ext cx="548640" cy="548640"/>
            </a:xfrm>
            <a:prstGeom prst="flowChartConnector">
              <a:avLst/>
            </a:prstGeom>
            <a:solidFill>
              <a:srgbClr val="A47DAD"/>
            </a:solidFill>
            <a:ln w="38100">
              <a:solidFill>
                <a:srgbClr val="0E18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pic>
        <p:nvPicPr>
          <p:cNvPr id="2" name="Picture 1" descr="National Action Alliance for Patient and Workforce Safety badge">
            <a:extLst>
              <a:ext uri="{FF2B5EF4-FFF2-40B4-BE49-F238E27FC236}">
                <a16:creationId xmlns:a16="http://schemas.microsoft.com/office/drawing/2014/main" id="{38A3D110-81B5-2B46-A9C8-77D0FB92A3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9043" y="3302755"/>
            <a:ext cx="3672590" cy="3672590"/>
          </a:xfrm>
          <a:prstGeom prst="rect">
            <a:avLst/>
          </a:prstGeom>
        </p:spPr>
      </p:pic>
      <p:pic>
        <p:nvPicPr>
          <p:cNvPr id="7" name="Picture 6">
            <a:extLst>
              <a:ext uri="{FF2B5EF4-FFF2-40B4-BE49-F238E27FC236}">
                <a16:creationId xmlns:a16="http://schemas.microsoft.com/office/drawing/2014/main" id="{3AF41693-E64F-9275-75BB-543B6CD850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716" y="4211356"/>
            <a:ext cx="3710776" cy="18553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69827E92-C768-0E02-8359-7230337F62E9}"/>
              </a:ext>
            </a:extLst>
          </p:cNvPr>
          <p:cNvPicPr>
            <a:picLocks noChangeAspect="1"/>
          </p:cNvPicPr>
          <p:nvPr/>
        </p:nvPicPr>
        <p:blipFill rotWithShape="1">
          <a:blip r:embed="rId5"/>
          <a:srcRect l="35547" t="12082" r="40494" b="32755"/>
          <a:stretch/>
        </p:blipFill>
        <p:spPr>
          <a:xfrm>
            <a:off x="9035336" y="3860609"/>
            <a:ext cx="2177412" cy="2819946"/>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Arrow: Left-Right 12">
            <a:extLst>
              <a:ext uri="{FF2B5EF4-FFF2-40B4-BE49-F238E27FC236}">
                <a16:creationId xmlns:a16="http://schemas.microsoft.com/office/drawing/2014/main" id="{B1895A3B-6F3B-11DA-2593-59276DE58688}"/>
              </a:ext>
            </a:extLst>
          </p:cNvPr>
          <p:cNvSpPr/>
          <p:nvPr/>
        </p:nvSpPr>
        <p:spPr>
          <a:xfrm>
            <a:off x="6248399" y="2286000"/>
            <a:ext cx="3324701" cy="288496"/>
          </a:xfrm>
          <a:prstGeom prst="leftRightArrow">
            <a:avLst>
              <a:gd name="adj1" fmla="val 50000"/>
              <a:gd name="adj2" fmla="val 0"/>
            </a:avLst>
          </a:prstGeom>
          <a:solidFill>
            <a:srgbClr val="0E18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Flowchart: Connector 13">
            <a:extLst>
              <a:ext uri="{FF2B5EF4-FFF2-40B4-BE49-F238E27FC236}">
                <a16:creationId xmlns:a16="http://schemas.microsoft.com/office/drawing/2014/main" id="{822B9C95-B049-4A8A-3596-D1F97697E6CA}"/>
              </a:ext>
            </a:extLst>
          </p:cNvPr>
          <p:cNvSpPr/>
          <p:nvPr/>
        </p:nvSpPr>
        <p:spPr>
          <a:xfrm>
            <a:off x="8615977" y="2074307"/>
            <a:ext cx="548640" cy="548640"/>
          </a:xfrm>
          <a:prstGeom prst="flowChartConnector">
            <a:avLst/>
          </a:prstGeom>
          <a:solidFill>
            <a:srgbClr val="A47DAD"/>
          </a:solidFill>
          <a:ln w="38100">
            <a:solidFill>
              <a:srgbClr val="0E18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957486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BA5E074-86CC-A716-A20E-8B87472C3459}"/>
              </a:ext>
            </a:extLst>
          </p:cNvPr>
          <p:cNvSpPr>
            <a:spLocks noGrp="1"/>
          </p:cNvSpPr>
          <p:nvPr>
            <p:ph type="sldNum" sz="quarter" idx="10"/>
          </p:nvPr>
        </p:nvSpPr>
        <p:spPr>
          <a:xfrm>
            <a:off x="8610600" y="632330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17" name="Title 1">
            <a:extLst>
              <a:ext uri="{FF2B5EF4-FFF2-40B4-BE49-F238E27FC236}">
                <a16:creationId xmlns:a16="http://schemas.microsoft.com/office/drawing/2014/main" id="{CD9B703A-8F20-9B81-3575-E3835569835C}"/>
              </a:ext>
            </a:extLst>
          </p:cNvPr>
          <p:cNvSpPr>
            <a:spLocks noGrp="1"/>
          </p:cNvSpPr>
          <p:nvPr>
            <p:ph type="title"/>
          </p:nvPr>
        </p:nvSpPr>
        <p:spPr>
          <a:xfrm>
            <a:off x="466725" y="304800"/>
            <a:ext cx="10563225" cy="617538"/>
          </a:xfrm>
        </p:spPr>
        <p:txBody>
          <a:bodyPr>
            <a:normAutofit fontScale="90000"/>
          </a:bodyPr>
          <a:lstStyle/>
          <a:p>
            <a:r>
              <a:rPr lang="en-US" b="1" dirty="0"/>
              <a:t>Five Aims of the National Action Alliance </a:t>
            </a:r>
            <a:r>
              <a:rPr lang="en-US" dirty="0"/>
              <a:t>for Patient and Workforce</a:t>
            </a:r>
            <a:r>
              <a:rPr lang="en-US" b="1" dirty="0"/>
              <a:t> Safety</a:t>
            </a:r>
            <a:endParaRPr lang="en-US" dirty="0"/>
          </a:p>
        </p:txBody>
      </p:sp>
      <p:sp>
        <p:nvSpPr>
          <p:cNvPr id="16" name="Text Box 1">
            <a:extLst>
              <a:ext uri="{FF2B5EF4-FFF2-40B4-BE49-F238E27FC236}">
                <a16:creationId xmlns:a16="http://schemas.microsoft.com/office/drawing/2014/main" id="{2FC9E697-BE90-1C1D-13F7-EE1431E7A338}"/>
              </a:ext>
            </a:extLst>
          </p:cNvPr>
          <p:cNvSpPr txBox="1"/>
          <p:nvPr/>
        </p:nvSpPr>
        <p:spPr>
          <a:xfrm>
            <a:off x="502457" y="6289361"/>
            <a:ext cx="6958885" cy="1340769"/>
          </a:xfrm>
          <a:prstGeom prst="rect">
            <a:avLst/>
          </a:prstGeom>
          <a:noFill/>
          <a:ln>
            <a:noFill/>
          </a:ln>
        </p:spPr>
        <p:txBody>
          <a:bodyPr rot="0" spcFirstLastPara="1" vert="horz" wrap="square" lIns="91440" tIns="45720" rIns="91440" bIns="45720" numCol="1" spcCol="0" rtlCol="0" fromWordArt="0" anchor="t" anchorCtr="0" forceAA="0" compatLnSpc="1">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Learning and Research </a:t>
            </a:r>
            <a:endParaRPr kumimoji="0" lang="en-US" sz="1100" b="1" i="0" u="none" strike="noStrike" kern="1200" cap="none" spc="0" normalizeH="0" baseline="0" noProof="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4" name="Picture 2">
            <a:extLst>
              <a:ext uri="{FF2B5EF4-FFF2-40B4-BE49-F238E27FC236}">
                <a16:creationId xmlns:a16="http://schemas.microsoft.com/office/drawing/2014/main" id="{6569A3B5-C809-07AF-144B-0F0C8E54F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27542" y="1219239"/>
            <a:ext cx="6486360" cy="5637917"/>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Rounded Corners 6">
            <a:extLst>
              <a:ext uri="{FF2B5EF4-FFF2-40B4-BE49-F238E27FC236}">
                <a16:creationId xmlns:a16="http://schemas.microsoft.com/office/drawing/2014/main" id="{B507DD2F-24B1-1F3E-648D-FCA4FFF572F3}"/>
              </a:ext>
            </a:extLst>
          </p:cNvPr>
          <p:cNvSpPr/>
          <p:nvPr/>
        </p:nvSpPr>
        <p:spPr>
          <a:xfrm>
            <a:off x="1286379" y="2970257"/>
            <a:ext cx="1708530" cy="8893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rIns="45720" rtlCol="0" anchor="ct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solidFill>
                <a:effectLst/>
                <a:uLnTx/>
                <a:uFillTx/>
                <a:latin typeface="Arial"/>
                <a:ea typeface="+mn-ea"/>
                <a:cs typeface="+mn-cs"/>
              </a:rPr>
              <a:t>Strengthen safety competencies</a:t>
            </a:r>
          </a:p>
        </p:txBody>
      </p:sp>
      <p:sp>
        <p:nvSpPr>
          <p:cNvPr id="26" name="Rectangle: Rounded Corners 7">
            <a:extLst>
              <a:ext uri="{FF2B5EF4-FFF2-40B4-BE49-F238E27FC236}">
                <a16:creationId xmlns:a16="http://schemas.microsoft.com/office/drawing/2014/main" id="{C22575F6-AA2D-DFC0-6AF7-08D9804FAFDC}"/>
              </a:ext>
            </a:extLst>
          </p:cNvPr>
          <p:cNvSpPr/>
          <p:nvPr/>
        </p:nvSpPr>
        <p:spPr>
          <a:xfrm>
            <a:off x="2758143" y="4971556"/>
            <a:ext cx="1708530" cy="8893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rIns="45720" rtlCol="0" anchor="ct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solidFill>
                <a:effectLst/>
                <a:uLnTx/>
                <a:uFillTx/>
                <a:latin typeface="Arial"/>
                <a:ea typeface="+mn-ea"/>
                <a:cs typeface="+mn-cs"/>
              </a:rPr>
              <a:t>Empower the </a:t>
            </a:r>
          </a:p>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solidFill>
                <a:effectLst/>
                <a:uLnTx/>
                <a:uFillTx/>
                <a:latin typeface="Arial"/>
                <a:ea typeface="+mn-ea"/>
                <a:cs typeface="+mn-cs"/>
              </a:rPr>
              <a:t>patient’s voice</a:t>
            </a:r>
          </a:p>
        </p:txBody>
      </p:sp>
      <p:sp>
        <p:nvSpPr>
          <p:cNvPr id="27" name="Rectangle: Rounded Corners 8">
            <a:extLst>
              <a:ext uri="{FF2B5EF4-FFF2-40B4-BE49-F238E27FC236}">
                <a16:creationId xmlns:a16="http://schemas.microsoft.com/office/drawing/2014/main" id="{C11FF086-EC96-8330-C799-F0B8B1CFE35E}"/>
              </a:ext>
            </a:extLst>
          </p:cNvPr>
          <p:cNvSpPr/>
          <p:nvPr/>
        </p:nvSpPr>
        <p:spPr>
          <a:xfrm>
            <a:off x="4791181" y="3259855"/>
            <a:ext cx="1708530" cy="8893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solidFill>
                <a:effectLst/>
                <a:uLnTx/>
                <a:uFillTx/>
                <a:latin typeface="Arial"/>
                <a:ea typeface="+mn-ea"/>
                <a:cs typeface="+mn-cs"/>
              </a:rPr>
              <a:t>Safety by design</a:t>
            </a:r>
          </a:p>
        </p:txBody>
      </p:sp>
      <p:sp>
        <p:nvSpPr>
          <p:cNvPr id="28" name="Text Box 1">
            <a:extLst>
              <a:ext uri="{FF2B5EF4-FFF2-40B4-BE49-F238E27FC236}">
                <a16:creationId xmlns:a16="http://schemas.microsoft.com/office/drawing/2014/main" id="{6F6B319E-9D4C-D2F4-0146-889D16C15E89}"/>
              </a:ext>
            </a:extLst>
          </p:cNvPr>
          <p:cNvSpPr txBox="1"/>
          <p:nvPr/>
        </p:nvSpPr>
        <p:spPr>
          <a:xfrm>
            <a:off x="465851" y="6382119"/>
            <a:ext cx="6958885" cy="527329"/>
          </a:xfrm>
          <a:prstGeom prst="rect">
            <a:avLst/>
          </a:prstGeom>
          <a:noFill/>
          <a:ln>
            <a:noFill/>
          </a:ln>
        </p:spPr>
        <p:txBody>
          <a:bodyPr rot="0" spcFirstLastPara="1" vert="horz" wrap="square" lIns="91440" tIns="45720" rIns="91440" bIns="45720" numCol="1" spcCol="0" rtlCol="0" fromWordArt="0" anchor="t" anchorCtr="0" forceAA="0" compatLnSpc="1">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dirty="0">
                <a:ln w="0"/>
                <a:solidFill>
                  <a:srgbClr val="005694"/>
                </a:solidFill>
                <a:effectLst/>
                <a:uLnTx/>
                <a:uFillTx/>
                <a:latin typeface="Arial"/>
                <a:ea typeface="Calibri"/>
                <a:cs typeface="Times New Roman"/>
              </a:rPr>
              <a:t>Learning and Research Network </a:t>
            </a:r>
            <a:endParaRPr kumimoji="0" lang="en-US" sz="1100" b="1" i="0" u="none" strike="noStrike" kern="1200" cap="none" spc="0" normalizeH="0" baseline="0" noProof="0" dirty="0">
              <a:ln w="0"/>
              <a:solidFill>
                <a:srgbClr val="005694"/>
              </a:solidFill>
              <a:effectLst/>
              <a:uLnTx/>
              <a:uFillTx/>
              <a:latin typeface="Arial"/>
              <a:ea typeface="Calibri" panose="020F0502020204030204" pitchFamily="34" charset="0"/>
              <a:cs typeface="Times New Roman" panose="02020603050405020304" pitchFamily="18" charset="0"/>
            </a:endParaRPr>
          </a:p>
        </p:txBody>
      </p:sp>
      <p:sp>
        <p:nvSpPr>
          <p:cNvPr id="30" name="Text Box 1">
            <a:extLst>
              <a:ext uri="{FF2B5EF4-FFF2-40B4-BE49-F238E27FC236}">
                <a16:creationId xmlns:a16="http://schemas.microsoft.com/office/drawing/2014/main" id="{E9BE3E86-602B-00B3-93A3-8569313B6815}"/>
              </a:ext>
            </a:extLst>
          </p:cNvPr>
          <p:cNvSpPr txBox="1"/>
          <p:nvPr/>
        </p:nvSpPr>
        <p:spPr>
          <a:xfrm>
            <a:off x="1264056" y="2205822"/>
            <a:ext cx="5213332" cy="1680692"/>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10800000"/>
              </a:avLst>
            </a:prstTxWarp>
            <a:noAutofit/>
          </a:bodyPr>
          <a:lstStyle/>
          <a:p>
            <a:pPr marL="0" marR="0" lvl="0" indent="0" algn="ctr" defTabSz="914400" rtl="0" eaLnBrk="1" fontAlgn="auto" latinLnBrk="0" hangingPunct="1">
              <a:lnSpc>
                <a:spcPts val="2200"/>
              </a:lnSpc>
              <a:spcBef>
                <a:spcPts val="0"/>
              </a:spcBef>
              <a:spcAft>
                <a:spcPts val="800"/>
              </a:spcAft>
              <a:buClrTx/>
              <a:buSzTx/>
              <a:buFontTx/>
              <a:buNone/>
              <a:tabLst/>
              <a:defRPr/>
            </a:pPr>
            <a:r>
              <a:rPr kumimoji="0" lang="en-US" sz="2000" b="1" i="0" u="none" strike="noStrike" kern="1200" cap="none" spc="-30" normalizeH="0" baseline="0" noProof="0" dirty="0">
                <a:ln w="0"/>
                <a:solidFill>
                  <a:srgbClr val="005694"/>
                </a:solidFill>
                <a:effectLst/>
                <a:uLnTx/>
                <a:uFillTx/>
                <a:latin typeface="Arial"/>
                <a:ea typeface="Calibri" panose="020F0502020204030204" pitchFamily="34" charset="0"/>
                <a:cs typeface="Times New Roman" panose="02020603050405020304" pitchFamily="18" charset="0"/>
              </a:rPr>
              <a:t> Total Systems Approach to Safety </a:t>
            </a:r>
          </a:p>
          <a:p>
            <a:pPr marL="0" marR="0" lvl="0" indent="0" algn="ctr" defTabSz="914400" rtl="0" eaLnBrk="1" fontAlgn="auto" latinLnBrk="0" hangingPunct="1">
              <a:lnSpc>
                <a:spcPts val="2200"/>
              </a:lnSpc>
              <a:spcBef>
                <a:spcPts val="0"/>
              </a:spcBef>
              <a:spcAft>
                <a:spcPts val="800"/>
              </a:spcAft>
              <a:buClrTx/>
              <a:buSzTx/>
              <a:buFontTx/>
              <a:buNone/>
              <a:tabLst/>
              <a:defRPr/>
            </a:pPr>
            <a:r>
              <a:rPr kumimoji="0" lang="en-US" sz="2000" b="1" i="0" u="none" strike="noStrike" kern="1200" cap="none" spc="-30" normalizeH="0" baseline="0" noProof="0" dirty="0">
                <a:ln w="0"/>
                <a:solidFill>
                  <a:srgbClr val="005694"/>
                </a:solidFill>
                <a:effectLst/>
                <a:uLnTx/>
                <a:uFillTx/>
                <a:latin typeface="Arial"/>
                <a:ea typeface="Calibri" panose="020F0502020204030204" pitchFamily="34" charset="0"/>
                <a:cs typeface="Times New Roman" panose="02020603050405020304" pitchFamily="18" charset="0"/>
              </a:rPr>
              <a:t>Informed by Safety Self-Assessments</a:t>
            </a:r>
          </a:p>
        </p:txBody>
      </p:sp>
      <p:sp>
        <p:nvSpPr>
          <p:cNvPr id="3" name="Rectangle 2">
            <a:extLst>
              <a:ext uri="{FF2B5EF4-FFF2-40B4-BE49-F238E27FC236}">
                <a16:creationId xmlns:a16="http://schemas.microsoft.com/office/drawing/2014/main" id="{67076177-2774-487D-655A-23A52BD9C9F7}"/>
              </a:ext>
            </a:extLst>
          </p:cNvPr>
          <p:cNvSpPr/>
          <p:nvPr/>
        </p:nvSpPr>
        <p:spPr>
          <a:xfrm>
            <a:off x="7158548" y="1338219"/>
            <a:ext cx="4970833" cy="5399955"/>
          </a:xfrm>
          <a:prstGeom prst="rect">
            <a:avLst/>
          </a:prstGeom>
          <a:solidFill>
            <a:srgbClr val="D3F7FD"/>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576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Advance Organizational Safety Strategies Using Safety Self-Assessments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Focus on four safety foundational areas: culture, patient engagement, workforce safety, learning systems</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Commit to safety self-assessments​</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Enact safety strategy​ based on identified gaps</a:t>
            </a:r>
          </a:p>
          <a:p>
            <a:pPr marL="822960" marR="0" lvl="1" indent="-2286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36576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Empower the Patient’s Voice in Safety Strategy</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480060" marR="0" lvl="2" indent="0" algn="l" defTabSz="914400" rtl="0" eaLnBrk="1" fontAlgn="base"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For example:</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Safety event submissions​</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Inclusion in event review​</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Input on safety initiatives​</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Communication and resolution programs​</a:t>
            </a:r>
          </a:p>
          <a:p>
            <a:pPr marL="365760" marR="0" lvl="0" indent="-2286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36576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Support Healthcare Workforce by Making Healthcare Safer by Design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Address five high-priority safety engineering needs​</a:t>
            </a:r>
          </a:p>
          <a:p>
            <a:pPr marL="365760" marR="0" lvl="0" indent="-2286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36576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Support Healthcare Workforce by Strengthening Safety Competencies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Develop, adopt, and report​ for all team members​</a:t>
            </a:r>
          </a:p>
          <a:p>
            <a:pPr marL="365760" marR="0" lvl="0" indent="-2286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36576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Facilitate Learning and Research Network</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Encourage learning and sharing across network​</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Spotlight change leaders​</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Promote robust measurement​</a:t>
            </a:r>
          </a:p>
          <a:p>
            <a:pPr marL="82296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Research to address high-priority needs</a:t>
            </a:r>
          </a:p>
        </p:txBody>
      </p:sp>
    </p:spTree>
    <p:extLst>
      <p:ext uri="{BB962C8B-B14F-4D97-AF65-F5344CB8AC3E}">
        <p14:creationId xmlns:p14="http://schemas.microsoft.com/office/powerpoint/2010/main" val="3063243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81B1-F76C-6BA7-7153-4AD48BBCC859}"/>
              </a:ext>
            </a:extLst>
          </p:cNvPr>
          <p:cNvSpPr>
            <a:spLocks noGrp="1"/>
          </p:cNvSpPr>
          <p:nvPr>
            <p:ph type="title"/>
          </p:nvPr>
        </p:nvSpPr>
        <p:spPr>
          <a:xfrm>
            <a:off x="799416" y="304801"/>
            <a:ext cx="10129580" cy="617884"/>
          </a:xfrm>
        </p:spPr>
        <p:txBody>
          <a:bodyPr>
            <a:normAutofit fontScale="90000"/>
          </a:bodyPr>
          <a:lstStyle/>
          <a:p>
            <a:r>
              <a:rPr lang="en-US"/>
              <a:t>Using the 2020 National Action Plan for Safety to Inform Safety Self-Assessments</a:t>
            </a:r>
          </a:p>
        </p:txBody>
      </p:sp>
      <p:sp>
        <p:nvSpPr>
          <p:cNvPr id="3" name="Content Placeholder 2">
            <a:extLst>
              <a:ext uri="{FF2B5EF4-FFF2-40B4-BE49-F238E27FC236}">
                <a16:creationId xmlns:a16="http://schemas.microsoft.com/office/drawing/2014/main" id="{9C9E22B3-4F04-1AA4-F871-3883595256CB}"/>
              </a:ext>
            </a:extLst>
          </p:cNvPr>
          <p:cNvSpPr>
            <a:spLocks noGrp="1"/>
          </p:cNvSpPr>
          <p:nvPr>
            <p:ph sz="half" idx="1"/>
          </p:nvPr>
        </p:nvSpPr>
        <p:spPr>
          <a:xfrm>
            <a:off x="159794" y="1600202"/>
            <a:ext cx="11727406" cy="4353126"/>
          </a:xfrm>
        </p:spPr>
        <p:txBody>
          <a:bodyPr numCol="2">
            <a:noAutofit/>
          </a:bodyPr>
          <a:lstStyle/>
          <a:p>
            <a:r>
              <a:rPr lang="en-US" sz="2400" b="1" dirty="0"/>
              <a:t>Culture, Leadership, Governance</a:t>
            </a:r>
          </a:p>
          <a:p>
            <a:pPr lvl="1">
              <a:buFont typeface="Arial" panose="020B0604020202020204" pitchFamily="34" charset="0"/>
              <a:buChar char="•"/>
            </a:pPr>
            <a:r>
              <a:rPr lang="en-US" sz="1800" dirty="0"/>
              <a:t>Regular safety culture surveys</a:t>
            </a:r>
          </a:p>
          <a:p>
            <a:pPr marL="347653" lvl="1" indent="0">
              <a:buNone/>
            </a:pPr>
            <a:endParaRPr lang="en-US" sz="1800" b="1" dirty="0"/>
          </a:p>
          <a:p>
            <a:pPr marL="347653" lvl="1" indent="0">
              <a:buNone/>
            </a:pPr>
            <a:endParaRPr lang="en-US" sz="1800" b="1" dirty="0"/>
          </a:p>
          <a:p>
            <a:pPr>
              <a:spcBef>
                <a:spcPts val="1800"/>
              </a:spcBef>
            </a:pPr>
            <a:r>
              <a:rPr lang="en-US" sz="2400" b="1" dirty="0"/>
              <a:t>Patient and Family Engagement</a:t>
            </a:r>
          </a:p>
          <a:p>
            <a:pPr lvl="1">
              <a:buFont typeface="Arial" panose="020B0604020202020204" pitchFamily="34" charset="0"/>
              <a:buChar char="•"/>
            </a:pPr>
            <a:r>
              <a:rPr lang="en-US" sz="1800" dirty="0"/>
              <a:t>Actively engaged PFACs</a:t>
            </a:r>
          </a:p>
          <a:p>
            <a:pPr>
              <a:spcBef>
                <a:spcPts val="1800"/>
              </a:spcBef>
            </a:pPr>
            <a:endParaRPr lang="en-US" sz="2400" b="1" dirty="0"/>
          </a:p>
          <a:p>
            <a:pPr>
              <a:spcBef>
                <a:spcPts val="1800"/>
              </a:spcBef>
            </a:pPr>
            <a:endParaRPr lang="en-US" sz="2400" b="1" dirty="0"/>
          </a:p>
          <a:p>
            <a:pPr>
              <a:spcBef>
                <a:spcPts val="1800"/>
              </a:spcBef>
            </a:pPr>
            <a:endParaRPr lang="en-US" sz="2400" b="1" dirty="0"/>
          </a:p>
          <a:p>
            <a:pPr>
              <a:spcBef>
                <a:spcPts val="1800"/>
              </a:spcBef>
            </a:pPr>
            <a:r>
              <a:rPr lang="en-US" sz="2400" b="1" dirty="0"/>
              <a:t>Workforce Safety</a:t>
            </a:r>
          </a:p>
          <a:p>
            <a:pPr lvl="1">
              <a:buFont typeface="Arial" panose="020B0604020202020204" pitchFamily="34" charset="0"/>
              <a:buChar char="•"/>
            </a:pPr>
            <a:r>
              <a:rPr lang="en-US" sz="1800" dirty="0"/>
              <a:t>Explicit worker safety strategy</a:t>
            </a:r>
          </a:p>
          <a:p>
            <a:pPr marL="347653" lvl="1" indent="0">
              <a:buNone/>
            </a:pPr>
            <a:endParaRPr lang="en-US" sz="1800" b="1" dirty="0"/>
          </a:p>
          <a:p>
            <a:pPr marL="347653" lvl="1" indent="0">
              <a:buNone/>
            </a:pPr>
            <a:endParaRPr lang="en-US" sz="1800" b="1" dirty="0"/>
          </a:p>
          <a:p>
            <a:pPr>
              <a:spcBef>
                <a:spcPts val="1800"/>
              </a:spcBef>
            </a:pPr>
            <a:r>
              <a:rPr lang="en-US" sz="2400" b="1" dirty="0"/>
              <a:t>Learning Healthcare Systems</a:t>
            </a:r>
          </a:p>
          <a:p>
            <a:pPr lvl="1">
              <a:buFont typeface="Arial" panose="020B0604020202020204" pitchFamily="34" charset="0"/>
              <a:buChar char="•"/>
            </a:pPr>
            <a:r>
              <a:rPr lang="en-US" sz="1800" dirty="0"/>
              <a:t>Defined safety competencies for all workers</a:t>
            </a:r>
          </a:p>
        </p:txBody>
      </p:sp>
      <p:sp>
        <p:nvSpPr>
          <p:cNvPr id="5" name="Slide Number Placeholder 4">
            <a:extLst>
              <a:ext uri="{FF2B5EF4-FFF2-40B4-BE49-F238E27FC236}">
                <a16:creationId xmlns:a16="http://schemas.microsoft.com/office/drawing/2014/main" id="{727E709E-C3F0-A717-B030-13F2B1FA0DAA}"/>
              </a:ext>
              <a:ext uri="{C183D7F6-B498-43B3-948B-1728B52AA6E4}">
                <adec:decorative xmlns:adec="http://schemas.microsoft.com/office/drawing/2017/decorative" val="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8" name="TextBox 7">
            <a:extLst>
              <a:ext uri="{FF2B5EF4-FFF2-40B4-BE49-F238E27FC236}">
                <a16:creationId xmlns:a16="http://schemas.microsoft.com/office/drawing/2014/main" id="{DE460795-EFFC-6E87-238C-C9496D43B364}"/>
              </a:ext>
            </a:extLst>
          </p:cNvPr>
          <p:cNvSpPr txBox="1"/>
          <p:nvPr/>
        </p:nvSpPr>
        <p:spPr>
          <a:xfrm>
            <a:off x="1338354" y="6142882"/>
            <a:ext cx="9370286" cy="307777"/>
          </a:xfrm>
          <a:prstGeom prst="rect">
            <a:avLst/>
          </a:prstGeom>
          <a:noFill/>
        </p:spPr>
        <p:txBody>
          <a:bodyPr wrap="square">
            <a:spAutoFit/>
          </a:bodyPr>
          <a:lstStyle/>
          <a:p>
            <a:r>
              <a:rPr lang="en-US" sz="1400">
                <a:hlinkClick r:id="rId3"/>
              </a:rPr>
              <a:t>https://www.ihi.org/initiatives/national-steering-committee-patient-safety/national-action-plan-advance-patient-safety</a:t>
            </a:r>
            <a:r>
              <a:rPr lang="en-US" sz="1400"/>
              <a:t> </a:t>
            </a:r>
          </a:p>
        </p:txBody>
      </p:sp>
    </p:spTree>
    <p:extLst>
      <p:ext uri="{BB962C8B-B14F-4D97-AF65-F5344CB8AC3E}">
        <p14:creationId xmlns:p14="http://schemas.microsoft.com/office/powerpoint/2010/main" val="1959159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7B25B-43BD-C1E7-69AC-06CFDBF285D8}"/>
              </a:ext>
            </a:extLst>
          </p:cNvPr>
          <p:cNvSpPr>
            <a:spLocks noGrp="1"/>
          </p:cNvSpPr>
          <p:nvPr>
            <p:ph type="title"/>
          </p:nvPr>
        </p:nvSpPr>
        <p:spPr>
          <a:xfrm>
            <a:off x="197963" y="301028"/>
            <a:ext cx="10774837" cy="617884"/>
          </a:xfrm>
        </p:spPr>
        <p:txBody>
          <a:bodyPr>
            <a:normAutofit fontScale="90000"/>
          </a:bodyPr>
          <a:lstStyle/>
          <a:p>
            <a:r>
              <a:rPr lang="en-US" dirty="0"/>
              <a:t>National Action Alliance: Organizing to Achieve </a:t>
            </a:r>
            <a:r>
              <a:rPr lang="en-US" sz="3600" dirty="0"/>
              <a:t>Safe Care Everywhere, Zero Preventable Harm for All</a:t>
            </a:r>
            <a:endParaRPr lang="en-US" dirty="0"/>
          </a:p>
        </p:txBody>
      </p:sp>
      <p:grpSp>
        <p:nvGrpSpPr>
          <p:cNvPr id="13" name="Group 12">
            <a:extLst>
              <a:ext uri="{FF2B5EF4-FFF2-40B4-BE49-F238E27FC236}">
                <a16:creationId xmlns:a16="http://schemas.microsoft.com/office/drawing/2014/main" id="{6B53AA97-C01E-2E96-FDFD-29175375D4A5}"/>
              </a:ext>
            </a:extLst>
          </p:cNvPr>
          <p:cNvGrpSpPr/>
          <p:nvPr/>
        </p:nvGrpSpPr>
        <p:grpSpPr>
          <a:xfrm>
            <a:off x="2551050" y="1271822"/>
            <a:ext cx="6180091" cy="5501383"/>
            <a:chOff x="2551050" y="1271822"/>
            <a:chExt cx="6180091" cy="5501383"/>
          </a:xfrm>
        </p:grpSpPr>
        <p:sp>
          <p:nvSpPr>
            <p:cNvPr id="23" name="Oval 22">
              <a:extLst>
                <a:ext uri="{FF2B5EF4-FFF2-40B4-BE49-F238E27FC236}">
                  <a16:creationId xmlns:a16="http://schemas.microsoft.com/office/drawing/2014/main" id="{44DC94CB-2957-4D1C-EF5E-D48FB1B434CD}"/>
                </a:ext>
              </a:extLst>
            </p:cNvPr>
            <p:cNvSpPr/>
            <p:nvPr/>
          </p:nvSpPr>
          <p:spPr>
            <a:xfrm>
              <a:off x="4018533" y="1271822"/>
              <a:ext cx="2967751" cy="2891316"/>
            </a:xfrm>
            <a:prstGeom prst="ellipse">
              <a:avLst/>
            </a:prstGeom>
            <a:solidFill>
              <a:schemeClr val="accent3">
                <a:lumMod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0" name="Group 9">
              <a:extLst>
                <a:ext uri="{FF2B5EF4-FFF2-40B4-BE49-F238E27FC236}">
                  <a16:creationId xmlns:a16="http://schemas.microsoft.com/office/drawing/2014/main" id="{90B77B14-8FEB-BDC9-E302-351F725FDA48}"/>
                </a:ext>
              </a:extLst>
            </p:cNvPr>
            <p:cNvGrpSpPr/>
            <p:nvPr/>
          </p:nvGrpSpPr>
          <p:grpSpPr>
            <a:xfrm>
              <a:off x="2628924" y="2717480"/>
              <a:ext cx="6102217" cy="4055725"/>
              <a:chOff x="491626" y="2609199"/>
              <a:chExt cx="4811452" cy="3282380"/>
            </a:xfrm>
          </p:grpSpPr>
          <p:sp>
            <p:nvSpPr>
              <p:cNvPr id="9" name="Oval 8">
                <a:extLst>
                  <a:ext uri="{FF2B5EF4-FFF2-40B4-BE49-F238E27FC236}">
                    <a16:creationId xmlns:a16="http://schemas.microsoft.com/office/drawing/2014/main" id="{E094E659-ACE9-BB20-DB6A-75A43B850AEB}"/>
                  </a:ext>
                </a:extLst>
              </p:cNvPr>
              <p:cNvSpPr/>
              <p:nvPr/>
            </p:nvSpPr>
            <p:spPr>
              <a:xfrm>
                <a:off x="491626" y="2644374"/>
                <a:ext cx="2340000" cy="2340000"/>
              </a:xfrm>
              <a:prstGeom prst="ellipse">
                <a:avLst/>
              </a:prstGeom>
              <a:solidFill>
                <a:srgbClr val="7030A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Oval 6">
                <a:extLst>
                  <a:ext uri="{FF2B5EF4-FFF2-40B4-BE49-F238E27FC236}">
                    <a16:creationId xmlns:a16="http://schemas.microsoft.com/office/drawing/2014/main" id="{4FBCEC2B-1626-BE5C-9E2A-D4915ABC8659}"/>
                  </a:ext>
                </a:extLst>
              </p:cNvPr>
              <p:cNvSpPr/>
              <p:nvPr/>
            </p:nvSpPr>
            <p:spPr>
              <a:xfrm>
                <a:off x="2963078" y="2609199"/>
                <a:ext cx="2340000" cy="2340000"/>
              </a:xfrm>
              <a:prstGeom prst="ellipse">
                <a:avLst/>
              </a:prstGeom>
              <a:solidFill>
                <a:schemeClr val="tx2">
                  <a:lumMod val="60000"/>
                  <a:lumOff val="4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8" name="Oval 7">
                <a:extLst>
                  <a:ext uri="{FF2B5EF4-FFF2-40B4-BE49-F238E27FC236}">
                    <a16:creationId xmlns:a16="http://schemas.microsoft.com/office/drawing/2014/main" id="{B4CE8282-D213-9F82-60C3-8E11835369D6}"/>
                  </a:ext>
                </a:extLst>
              </p:cNvPr>
              <p:cNvSpPr/>
              <p:nvPr/>
            </p:nvSpPr>
            <p:spPr>
              <a:xfrm>
                <a:off x="1699761" y="3551579"/>
                <a:ext cx="2340000" cy="2340000"/>
              </a:xfrm>
              <a:prstGeom prst="ellipse">
                <a:avLst/>
              </a:prstGeom>
              <a:solidFill>
                <a:srgbClr val="0195B5">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14" name="TextBox 13">
              <a:extLst>
                <a:ext uri="{FF2B5EF4-FFF2-40B4-BE49-F238E27FC236}">
                  <a16:creationId xmlns:a16="http://schemas.microsoft.com/office/drawing/2014/main" id="{6315DAB4-B0A5-2E46-6678-7606189D9604}"/>
                </a:ext>
              </a:extLst>
            </p:cNvPr>
            <p:cNvSpPr txBox="1"/>
            <p:nvPr/>
          </p:nvSpPr>
          <p:spPr>
            <a:xfrm>
              <a:off x="6787869" y="3847475"/>
              <a:ext cx="1822731" cy="584775"/>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Arial"/>
                </a:rPr>
                <a:t>Federal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Arial"/>
                </a:rPr>
                <a:t>Partners</a:t>
              </a:r>
            </a:p>
          </p:txBody>
        </p:sp>
        <p:sp>
          <p:nvSpPr>
            <p:cNvPr id="15" name="TextBox 14">
              <a:extLst>
                <a:ext uri="{FF2B5EF4-FFF2-40B4-BE49-F238E27FC236}">
                  <a16:creationId xmlns:a16="http://schemas.microsoft.com/office/drawing/2014/main" id="{97078199-8486-AA43-98E0-DB00ACD435CC}"/>
                </a:ext>
              </a:extLst>
            </p:cNvPr>
            <p:cNvSpPr txBox="1"/>
            <p:nvPr/>
          </p:nvSpPr>
          <p:spPr>
            <a:xfrm>
              <a:off x="2551050" y="3747639"/>
              <a:ext cx="1822731"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mn-cs"/>
                </a:rPr>
                <a:t>National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mn-cs"/>
                </a:rPr>
                <a:t>Steering Committee</a:t>
              </a:r>
            </a:p>
          </p:txBody>
        </p:sp>
        <p:sp>
          <p:nvSpPr>
            <p:cNvPr id="16" name="TextBox 15">
              <a:extLst>
                <a:ext uri="{FF2B5EF4-FFF2-40B4-BE49-F238E27FC236}">
                  <a16:creationId xmlns:a16="http://schemas.microsoft.com/office/drawing/2014/main" id="{22895C70-36F0-7AEE-1B14-0D4609334040}"/>
                </a:ext>
              </a:extLst>
            </p:cNvPr>
            <p:cNvSpPr txBox="1"/>
            <p:nvPr/>
          </p:nvSpPr>
          <p:spPr>
            <a:xfrm>
              <a:off x="4584330" y="5608796"/>
              <a:ext cx="2102561"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mn-cs"/>
                </a:rPr>
                <a:t>Healthcare Provider Organizations</a:t>
              </a:r>
              <a:r>
                <a:rPr lang="en-US" sz="1600" b="1" dirty="0">
                  <a:solidFill>
                    <a:prstClr val="black"/>
                  </a:solidFill>
                  <a:latin typeface="Arial"/>
                </a:rPr>
                <a:t> Across All Settings</a:t>
              </a:r>
              <a:endParaRPr kumimoji="0" lang="en-US" sz="1600" b="1" i="0" u="none" strike="noStrike" kern="1200" cap="none" spc="0" normalizeH="0" baseline="0" noProof="0" dirty="0">
                <a:ln>
                  <a:noFill/>
                </a:ln>
                <a:solidFill>
                  <a:prstClr val="black"/>
                </a:solidFill>
                <a:effectLst/>
                <a:uLnTx/>
                <a:uFillTx/>
                <a:latin typeface="Arial"/>
                <a:ea typeface="+mn-ea"/>
                <a:cs typeface="Arial"/>
              </a:endParaRPr>
            </a:p>
          </p:txBody>
        </p:sp>
        <p:sp>
          <p:nvSpPr>
            <p:cNvPr id="24" name="TextBox 23">
              <a:extLst>
                <a:ext uri="{FF2B5EF4-FFF2-40B4-BE49-F238E27FC236}">
                  <a16:creationId xmlns:a16="http://schemas.microsoft.com/office/drawing/2014/main" id="{B9AEACAB-930F-BD54-227E-ACB3F336973A}"/>
                </a:ext>
              </a:extLst>
            </p:cNvPr>
            <p:cNvSpPr txBox="1"/>
            <p:nvPr/>
          </p:nvSpPr>
          <p:spPr>
            <a:xfrm>
              <a:off x="4384705" y="1747929"/>
              <a:ext cx="235513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mn-cs"/>
                </a:rPr>
                <a:t>Other Healthcare Community Partners</a:t>
              </a:r>
            </a:p>
          </p:txBody>
        </p:sp>
        <p:grpSp>
          <p:nvGrpSpPr>
            <p:cNvPr id="12" name="Group 11">
              <a:extLst>
                <a:ext uri="{FF2B5EF4-FFF2-40B4-BE49-F238E27FC236}">
                  <a16:creationId xmlns:a16="http://schemas.microsoft.com/office/drawing/2014/main" id="{23022491-B54C-4D14-6DD7-CA214CB41598}"/>
                </a:ext>
              </a:extLst>
            </p:cNvPr>
            <p:cNvGrpSpPr/>
            <p:nvPr/>
          </p:nvGrpSpPr>
          <p:grpSpPr>
            <a:xfrm>
              <a:off x="4036738" y="2819605"/>
              <a:ext cx="3089422" cy="2528061"/>
              <a:chOff x="8948066" y="1409325"/>
              <a:chExt cx="3089422" cy="2528061"/>
            </a:xfrm>
          </p:grpSpPr>
          <p:sp>
            <p:nvSpPr>
              <p:cNvPr id="3" name="Oval 2">
                <a:extLst>
                  <a:ext uri="{FF2B5EF4-FFF2-40B4-BE49-F238E27FC236}">
                    <a16:creationId xmlns:a16="http://schemas.microsoft.com/office/drawing/2014/main" id="{39E7326B-D7A1-2297-9BB2-45176F810578}"/>
                  </a:ext>
                </a:extLst>
              </p:cNvPr>
              <p:cNvSpPr/>
              <p:nvPr/>
            </p:nvSpPr>
            <p:spPr>
              <a:xfrm>
                <a:off x="9102578" y="1409325"/>
                <a:ext cx="2817654" cy="2528061"/>
              </a:xfrm>
              <a:prstGeom prst="ellipse">
                <a:avLst/>
              </a:prstGeom>
              <a:solidFill>
                <a:schemeClr val="accent3">
                  <a:lumMod val="20000"/>
                  <a:lumOff val="80000"/>
                </a:schemeClr>
              </a:solidFill>
              <a:ln w="3302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rial"/>
                  <a:ea typeface="+mn-ea"/>
                  <a:cs typeface="Arial"/>
                </a:endParaRPr>
              </a:p>
            </p:txBody>
          </p:sp>
          <p:sp>
            <p:nvSpPr>
              <p:cNvPr id="6" name="Oval 5">
                <a:extLst>
                  <a:ext uri="{FF2B5EF4-FFF2-40B4-BE49-F238E27FC236}">
                    <a16:creationId xmlns:a16="http://schemas.microsoft.com/office/drawing/2014/main" id="{4F0FA691-52F9-3BDE-C761-278A841CEA8A}"/>
                  </a:ext>
                </a:extLst>
              </p:cNvPr>
              <p:cNvSpPr/>
              <p:nvPr/>
            </p:nvSpPr>
            <p:spPr>
              <a:xfrm>
                <a:off x="9698016" y="1978331"/>
                <a:ext cx="1626778" cy="1390048"/>
              </a:xfrm>
              <a:prstGeom prst="ellipse">
                <a:avLst/>
              </a:prstGeom>
              <a:solidFill>
                <a:schemeClr val="accent3">
                  <a:lumMod val="60000"/>
                  <a:lumOff val="40000"/>
                  <a:alpha val="5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rial"/>
                  <a:ea typeface="+mn-ea"/>
                  <a:cs typeface="Arial"/>
                </a:endParaRPr>
              </a:p>
            </p:txBody>
          </p:sp>
          <p:sp>
            <p:nvSpPr>
              <p:cNvPr id="5" name="Oval 4">
                <a:extLst>
                  <a:ext uri="{FF2B5EF4-FFF2-40B4-BE49-F238E27FC236}">
                    <a16:creationId xmlns:a16="http://schemas.microsoft.com/office/drawing/2014/main" id="{46B7E69C-F2B3-36BA-459D-67F6DF596C7D}"/>
                  </a:ext>
                </a:extLst>
              </p:cNvPr>
              <p:cNvSpPr/>
              <p:nvPr/>
            </p:nvSpPr>
            <p:spPr>
              <a:xfrm>
                <a:off x="10057670" y="2287103"/>
                <a:ext cx="836658" cy="796504"/>
              </a:xfrm>
              <a:prstGeom prst="ellipse">
                <a:avLst/>
              </a:prstGeom>
              <a:solidFill>
                <a:schemeClr val="accent3">
                  <a:lumMod val="20000"/>
                  <a:lumOff val="80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rial"/>
                  <a:ea typeface="+mn-ea"/>
                  <a:cs typeface="Arial"/>
                </a:endParaRPr>
              </a:p>
            </p:txBody>
          </p:sp>
          <p:sp>
            <p:nvSpPr>
              <p:cNvPr id="11" name="Oval 10">
                <a:extLst>
                  <a:ext uri="{FF2B5EF4-FFF2-40B4-BE49-F238E27FC236}">
                    <a16:creationId xmlns:a16="http://schemas.microsoft.com/office/drawing/2014/main" id="{7F9CC396-30BB-E312-8FD3-20D652F37EB0}"/>
                  </a:ext>
                </a:extLst>
              </p:cNvPr>
              <p:cNvSpPr/>
              <p:nvPr/>
            </p:nvSpPr>
            <p:spPr>
              <a:xfrm>
                <a:off x="8948066" y="1551012"/>
                <a:ext cx="3089422" cy="2204065"/>
              </a:xfrm>
              <a:prstGeom prst="ellipse">
                <a:avLst/>
              </a:prstGeom>
              <a:solidFill>
                <a:schemeClr val="bg2">
                  <a:alpha val="2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Arial"/>
                    <a:ea typeface="+mn-ea"/>
                    <a:cs typeface="Arial"/>
                  </a:rPr>
                  <a:t>Target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Arial"/>
                  </a:rPr>
                  <a:t>50% Reduction in Patient and Workforce Harm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Arial"/>
                  </a:rPr>
                  <a:t>by 2026 </a:t>
                </a:r>
                <a:endParaRPr kumimoji="0" lang="en-US" b="1" i="0" u="none" strike="noStrike" kern="1200" cap="none" spc="0" normalizeH="0" baseline="0" noProof="0" dirty="0">
                  <a:ln>
                    <a:noFill/>
                  </a:ln>
                  <a:solidFill>
                    <a:prstClr val="black"/>
                  </a:solidFill>
                  <a:effectLst/>
                  <a:uLnTx/>
                  <a:uFillTx/>
                  <a:latin typeface="Arial"/>
                  <a:ea typeface="+mn-ea"/>
                  <a:cs typeface="Arial"/>
                </a:endParaRPr>
              </a:p>
            </p:txBody>
          </p:sp>
        </p:grpSp>
      </p:grpSp>
      <p:sp>
        <p:nvSpPr>
          <p:cNvPr id="17" name="TextBox 16">
            <a:extLst>
              <a:ext uri="{FF2B5EF4-FFF2-40B4-BE49-F238E27FC236}">
                <a16:creationId xmlns:a16="http://schemas.microsoft.com/office/drawing/2014/main" id="{50FE0DA4-554B-8B5C-77D1-0EB19700C4D6}"/>
              </a:ext>
            </a:extLst>
          </p:cNvPr>
          <p:cNvSpPr txBox="1"/>
          <p:nvPr/>
        </p:nvSpPr>
        <p:spPr>
          <a:xfrm>
            <a:off x="7381899" y="6454778"/>
            <a:ext cx="4810101" cy="246221"/>
          </a:xfrm>
          <a:prstGeom prst="rect">
            <a:avLst/>
          </a:prstGeom>
          <a:noFill/>
        </p:spPr>
        <p:txBody>
          <a:bodyPr wrap="square">
            <a:spAutoFit/>
          </a:bodyPr>
          <a:lstStyle/>
          <a:p>
            <a:r>
              <a:rPr lang="en-US" sz="1000" dirty="0">
                <a:hlinkClick r:id="rId3"/>
              </a:rPr>
              <a:t>https://www.ihi.org/networks/initiatives/national-steering-committee-patient-safety</a:t>
            </a:r>
            <a:r>
              <a:rPr lang="en-US" sz="1000" dirty="0"/>
              <a:t> </a:t>
            </a:r>
          </a:p>
        </p:txBody>
      </p:sp>
    </p:spTree>
    <p:extLst>
      <p:ext uri="{BB962C8B-B14F-4D97-AF65-F5344CB8AC3E}">
        <p14:creationId xmlns:p14="http://schemas.microsoft.com/office/powerpoint/2010/main" val="3247517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A00F3-F15F-6530-F0D8-FF15F41CC317}"/>
              </a:ext>
            </a:extLst>
          </p:cNvPr>
          <p:cNvSpPr>
            <a:spLocks noGrp="1"/>
          </p:cNvSpPr>
          <p:nvPr>
            <p:ph type="title"/>
          </p:nvPr>
        </p:nvSpPr>
        <p:spPr>
          <a:xfrm>
            <a:off x="1676400" y="304801"/>
            <a:ext cx="8839200" cy="617884"/>
          </a:xfrm>
        </p:spPr>
        <p:txBody>
          <a:bodyPr>
            <a:normAutofit fontScale="90000"/>
          </a:bodyPr>
          <a:lstStyle/>
          <a:p>
            <a:r>
              <a:rPr lang="en-US" dirty="0"/>
              <a:t>Organizing to Achieve </a:t>
            </a:r>
            <a:r>
              <a:rPr lang="en-US" sz="3600" dirty="0"/>
              <a:t>Safe Care Everywhere, Zero Preventable Harm for All</a:t>
            </a:r>
            <a:endParaRPr lang="en-US" dirty="0"/>
          </a:p>
        </p:txBody>
      </p:sp>
      <p:sp>
        <p:nvSpPr>
          <p:cNvPr id="46" name="Content Placeholder 45">
            <a:extLst>
              <a:ext uri="{FF2B5EF4-FFF2-40B4-BE49-F238E27FC236}">
                <a16:creationId xmlns:a16="http://schemas.microsoft.com/office/drawing/2014/main" id="{F1B82878-0905-9E99-4A75-AB83AC8A0BAA}"/>
              </a:ext>
            </a:extLst>
          </p:cNvPr>
          <p:cNvSpPr>
            <a:spLocks noGrp="1"/>
          </p:cNvSpPr>
          <p:nvPr>
            <p:ph idx="1"/>
          </p:nvPr>
        </p:nvSpPr>
        <p:spPr>
          <a:xfrm>
            <a:off x="1035081" y="1485983"/>
            <a:ext cx="9024940" cy="1410685"/>
          </a:xfrm>
        </p:spPr>
        <p:txBody>
          <a:bodyPr anchor="ctr">
            <a:normAutofit/>
          </a:bodyPr>
          <a:lstStyle/>
          <a:p>
            <a:r>
              <a:rPr lang="en-US" sz="1800" b="1" dirty="0"/>
              <a:t>Healthcare Provider Organizations</a:t>
            </a:r>
          </a:p>
          <a:p>
            <a:pPr lvl="1">
              <a:buFont typeface="Arial" panose="020B0604020202020204" pitchFamily="34" charset="0"/>
              <a:buChar char="•"/>
            </a:pPr>
            <a:r>
              <a:rPr lang="en-US" sz="1600" dirty="0"/>
              <a:t>Facilitate commitment to safety self-assessment</a:t>
            </a:r>
          </a:p>
          <a:p>
            <a:pPr lvl="1">
              <a:buFont typeface="Arial" panose="020B0604020202020204" pitchFamily="34" charset="0"/>
              <a:buChar char="•"/>
            </a:pPr>
            <a:r>
              <a:rPr lang="en-US" sz="1600" dirty="0"/>
              <a:t>Recruit high-performers to serve as change leaders</a:t>
            </a:r>
          </a:p>
        </p:txBody>
      </p:sp>
      <p:sp>
        <p:nvSpPr>
          <p:cNvPr id="50" name="Content Placeholder 49">
            <a:extLst>
              <a:ext uri="{FF2B5EF4-FFF2-40B4-BE49-F238E27FC236}">
                <a16:creationId xmlns:a16="http://schemas.microsoft.com/office/drawing/2014/main" id="{5760143C-C991-CA8F-367F-96805BFDAAF6}"/>
              </a:ext>
            </a:extLst>
          </p:cNvPr>
          <p:cNvSpPr>
            <a:spLocks noGrp="1"/>
          </p:cNvSpPr>
          <p:nvPr>
            <p:ph idx="14"/>
          </p:nvPr>
        </p:nvSpPr>
        <p:spPr>
          <a:xfrm>
            <a:off x="1035082" y="2896668"/>
            <a:ext cx="9278548" cy="1768483"/>
          </a:xfrm>
        </p:spPr>
        <p:txBody>
          <a:bodyPr anchor="ctr">
            <a:normAutofit/>
          </a:bodyPr>
          <a:lstStyle/>
          <a:p>
            <a:pPr>
              <a:spcBef>
                <a:spcPts val="1800"/>
              </a:spcBef>
            </a:pPr>
            <a:r>
              <a:rPr lang="en-US" sz="1800" b="1" dirty="0"/>
              <a:t>Engineering Safe Practices Group</a:t>
            </a:r>
          </a:p>
          <a:p>
            <a:pPr lvl="1">
              <a:buFont typeface="Arial" panose="020B0604020202020204" pitchFamily="34" charset="0"/>
              <a:buChar char="•"/>
            </a:pPr>
            <a:r>
              <a:rPr lang="en-US" sz="1600" dirty="0"/>
              <a:t>Identify high-priority opportunities to engineer safety into healthcare delivery</a:t>
            </a:r>
          </a:p>
          <a:p>
            <a:pPr lvl="1">
              <a:buFont typeface="Arial" panose="020B0604020202020204" pitchFamily="34" charset="0"/>
              <a:buChar char="•"/>
            </a:pPr>
            <a:r>
              <a:rPr lang="en-US" sz="1600" dirty="0"/>
              <a:t>Work collaboratively to identify and implement solutions </a:t>
            </a:r>
          </a:p>
        </p:txBody>
      </p:sp>
      <p:sp>
        <p:nvSpPr>
          <p:cNvPr id="51" name="Content Placeholder 50">
            <a:extLst>
              <a:ext uri="{FF2B5EF4-FFF2-40B4-BE49-F238E27FC236}">
                <a16:creationId xmlns:a16="http://schemas.microsoft.com/office/drawing/2014/main" id="{61482767-7829-74E2-34C4-C61693278D7E}"/>
              </a:ext>
            </a:extLst>
          </p:cNvPr>
          <p:cNvSpPr>
            <a:spLocks noGrp="1"/>
          </p:cNvSpPr>
          <p:nvPr>
            <p:ph idx="15"/>
          </p:nvPr>
        </p:nvSpPr>
        <p:spPr>
          <a:xfrm>
            <a:off x="1035083" y="4511958"/>
            <a:ext cx="9204657" cy="1964919"/>
          </a:xfrm>
        </p:spPr>
        <p:txBody>
          <a:bodyPr anchor="ctr">
            <a:normAutofit/>
          </a:bodyPr>
          <a:lstStyle/>
          <a:p>
            <a:pPr>
              <a:spcBef>
                <a:spcPts val="1800"/>
              </a:spcBef>
            </a:pPr>
            <a:r>
              <a:rPr lang="en-US" sz="1800" b="1" dirty="0"/>
              <a:t>Safety Competencies Group</a:t>
            </a:r>
          </a:p>
          <a:p>
            <a:pPr lvl="1">
              <a:buFont typeface="Arial" panose="020B0604020202020204" pitchFamily="34" charset="0"/>
              <a:buChar char="•"/>
            </a:pPr>
            <a:r>
              <a:rPr lang="en-US" sz="1600" dirty="0"/>
              <a:t>Collaborate with professional groups to review safety competencies for their trainees and professionals</a:t>
            </a:r>
          </a:p>
          <a:p>
            <a:pPr lvl="1">
              <a:buFont typeface="Arial" panose="020B0604020202020204" pitchFamily="34" charset="0"/>
              <a:buChar char="•"/>
            </a:pPr>
            <a:r>
              <a:rPr lang="en-US" sz="1600" dirty="0"/>
              <a:t>Work collaboratively to address any gaps identified</a:t>
            </a:r>
          </a:p>
        </p:txBody>
      </p:sp>
      <p:grpSp>
        <p:nvGrpSpPr>
          <p:cNvPr id="31" name="Group 30">
            <a:extLst>
              <a:ext uri="{FF2B5EF4-FFF2-40B4-BE49-F238E27FC236}">
                <a16:creationId xmlns:a16="http://schemas.microsoft.com/office/drawing/2014/main" id="{84463167-ACCA-D7A7-8394-675E4D39EBD7}"/>
              </a:ext>
              <a:ext uri="{C183D7F6-B498-43B3-948B-1728B52AA6E4}">
                <adec:decorative xmlns:adec="http://schemas.microsoft.com/office/drawing/2017/decorative" val="1"/>
              </a:ext>
            </a:extLst>
          </p:cNvPr>
          <p:cNvGrpSpPr/>
          <p:nvPr/>
        </p:nvGrpSpPr>
        <p:grpSpPr>
          <a:xfrm>
            <a:off x="756643" y="1581361"/>
            <a:ext cx="556873" cy="556873"/>
            <a:chOff x="298951" y="1491725"/>
            <a:chExt cx="556873" cy="556873"/>
          </a:xfrm>
        </p:grpSpPr>
        <p:sp>
          <p:nvSpPr>
            <p:cNvPr id="5" name="Oval 4">
              <a:extLst>
                <a:ext uri="{FF2B5EF4-FFF2-40B4-BE49-F238E27FC236}">
                  <a16:creationId xmlns:a16="http://schemas.microsoft.com/office/drawing/2014/main" id="{2A4FF4DA-8F78-FEC6-A61E-4C0AA6A22A71}"/>
                </a:ext>
              </a:extLst>
            </p:cNvPr>
            <p:cNvSpPr/>
            <p:nvPr/>
          </p:nvSpPr>
          <p:spPr>
            <a:xfrm>
              <a:off x="298951" y="1491725"/>
              <a:ext cx="556873" cy="556873"/>
            </a:xfrm>
            <a:prstGeom prst="ellipse">
              <a:avLst/>
            </a:prstGeom>
            <a:solidFill>
              <a:srgbClr val="7F76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Graphic 7" descr="Medical with solid fill">
              <a:extLst>
                <a:ext uri="{FF2B5EF4-FFF2-40B4-BE49-F238E27FC236}">
                  <a16:creationId xmlns:a16="http://schemas.microsoft.com/office/drawing/2014/main" id="{A20848B0-3860-9922-4192-1C3C064148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386" y="1523940"/>
              <a:ext cx="492442" cy="492442"/>
            </a:xfrm>
            <a:prstGeom prst="flowChartOffpageConnector">
              <a:avLst/>
            </a:prstGeom>
          </p:spPr>
        </p:pic>
      </p:grpSp>
      <p:grpSp>
        <p:nvGrpSpPr>
          <p:cNvPr id="30" name="Group 29">
            <a:extLst>
              <a:ext uri="{FF2B5EF4-FFF2-40B4-BE49-F238E27FC236}">
                <a16:creationId xmlns:a16="http://schemas.microsoft.com/office/drawing/2014/main" id="{8FABA294-C0CF-4167-9FE9-A610345AF80D}"/>
              </a:ext>
              <a:ext uri="{C183D7F6-B498-43B3-948B-1728B52AA6E4}">
                <adec:decorative xmlns:adec="http://schemas.microsoft.com/office/drawing/2017/decorative" val="1"/>
              </a:ext>
            </a:extLst>
          </p:cNvPr>
          <p:cNvGrpSpPr/>
          <p:nvPr/>
        </p:nvGrpSpPr>
        <p:grpSpPr>
          <a:xfrm>
            <a:off x="756646" y="3123256"/>
            <a:ext cx="556873" cy="556873"/>
            <a:chOff x="298951" y="3018993"/>
            <a:chExt cx="556873" cy="556873"/>
          </a:xfrm>
        </p:grpSpPr>
        <p:sp>
          <p:nvSpPr>
            <p:cNvPr id="6" name="Oval 5">
              <a:extLst>
                <a:ext uri="{FF2B5EF4-FFF2-40B4-BE49-F238E27FC236}">
                  <a16:creationId xmlns:a16="http://schemas.microsoft.com/office/drawing/2014/main" id="{7569650B-5EAE-9BA3-30DD-371DCEB21E8A}"/>
                </a:ext>
              </a:extLst>
            </p:cNvPr>
            <p:cNvSpPr/>
            <p:nvPr/>
          </p:nvSpPr>
          <p:spPr>
            <a:xfrm>
              <a:off x="298951" y="3018993"/>
              <a:ext cx="556873" cy="556873"/>
            </a:xfrm>
            <a:prstGeom prst="ellipse">
              <a:avLst/>
            </a:prstGeom>
            <a:solidFill>
              <a:srgbClr val="3A66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Graphic 8" descr="Meeting with solid fill">
              <a:extLst>
                <a:ext uri="{FF2B5EF4-FFF2-40B4-BE49-F238E27FC236}">
                  <a16:creationId xmlns:a16="http://schemas.microsoft.com/office/drawing/2014/main" id="{09EC5A33-6B68-6108-1FB2-6D443D44DCA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0499" y="3039010"/>
              <a:ext cx="493776" cy="493776"/>
            </a:xfrm>
            <a:prstGeom prst="rect">
              <a:avLst/>
            </a:prstGeom>
          </p:spPr>
        </p:pic>
      </p:grpSp>
      <p:grpSp>
        <p:nvGrpSpPr>
          <p:cNvPr id="29" name="Group 28">
            <a:extLst>
              <a:ext uri="{FF2B5EF4-FFF2-40B4-BE49-F238E27FC236}">
                <a16:creationId xmlns:a16="http://schemas.microsoft.com/office/drawing/2014/main" id="{35FCFA33-A5B3-3FC1-B1F9-E8DD5D5AEFCE}"/>
              </a:ext>
              <a:ext uri="{C183D7F6-B498-43B3-948B-1728B52AA6E4}">
                <adec:decorative xmlns:adec="http://schemas.microsoft.com/office/drawing/2017/decorative" val="1"/>
              </a:ext>
            </a:extLst>
          </p:cNvPr>
          <p:cNvGrpSpPr/>
          <p:nvPr/>
        </p:nvGrpSpPr>
        <p:grpSpPr>
          <a:xfrm>
            <a:off x="756646" y="4716666"/>
            <a:ext cx="556873" cy="583332"/>
            <a:chOff x="298951" y="4612922"/>
            <a:chExt cx="556873" cy="583332"/>
          </a:xfrm>
        </p:grpSpPr>
        <p:sp>
          <p:nvSpPr>
            <p:cNvPr id="7" name="Oval 6">
              <a:extLst>
                <a:ext uri="{FF2B5EF4-FFF2-40B4-BE49-F238E27FC236}">
                  <a16:creationId xmlns:a16="http://schemas.microsoft.com/office/drawing/2014/main" id="{1DA743B1-F40B-A986-ED36-2F4DC57CA973}"/>
                </a:ext>
              </a:extLst>
            </p:cNvPr>
            <p:cNvSpPr/>
            <p:nvPr/>
          </p:nvSpPr>
          <p:spPr>
            <a:xfrm>
              <a:off x="298951" y="4639381"/>
              <a:ext cx="556873" cy="556873"/>
            </a:xfrm>
            <a:prstGeom prst="ellipse">
              <a:avLst/>
            </a:prstGeom>
            <a:solidFill>
              <a:srgbClr val="4353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1" name="Graphic 10" descr="Group brainstorm with solid fill">
              <a:extLst>
                <a:ext uri="{FF2B5EF4-FFF2-40B4-BE49-F238E27FC236}">
                  <a16:creationId xmlns:a16="http://schemas.microsoft.com/office/drawing/2014/main" id="{EB0B2C8E-5F04-521A-7B19-8C38AEA979C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8951" y="4612922"/>
              <a:ext cx="556873" cy="556873"/>
            </a:xfrm>
            <a:prstGeom prst="rect">
              <a:avLst/>
            </a:prstGeom>
          </p:spPr>
        </p:pic>
      </p:grpSp>
      <p:sp>
        <p:nvSpPr>
          <p:cNvPr id="56" name="Slide Number Placeholder 55">
            <a:extLst>
              <a:ext uri="{FF2B5EF4-FFF2-40B4-BE49-F238E27FC236}">
                <a16:creationId xmlns:a16="http://schemas.microsoft.com/office/drawing/2014/main" id="{57D1921D-CD00-03FC-08C6-C02819F57295}"/>
              </a:ext>
              <a:ext uri="{C183D7F6-B498-43B3-948B-1728B52AA6E4}">
                <adec:decorative xmlns:adec="http://schemas.microsoft.com/office/drawing/2017/decorative" val="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1357873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1AC97887-7E11-6F95-95A9-596310C33535}"/>
              </a:ext>
            </a:extLst>
          </p:cNvPr>
          <p:cNvGraphicFramePr>
            <a:graphicFrameLocks noGrp="1"/>
          </p:cNvGraphicFramePr>
          <p:nvPr>
            <p:ph idx="1"/>
          </p:nvPr>
        </p:nvGraphicFramePr>
        <p:xfrm>
          <a:off x="143163" y="1590656"/>
          <a:ext cx="11905673" cy="4834345"/>
        </p:xfrm>
        <a:graphic>
          <a:graphicData uri="http://schemas.openxmlformats.org/drawingml/2006/table">
            <a:tbl>
              <a:tblPr firstRow="1" bandRow="1">
                <a:tableStyleId>{ED083AE6-46FA-4A59-8FB0-9F97EB10719F}</a:tableStyleId>
              </a:tblPr>
              <a:tblGrid>
                <a:gridCol w="6821055">
                  <a:extLst>
                    <a:ext uri="{9D8B030D-6E8A-4147-A177-3AD203B41FA5}">
                      <a16:colId xmlns:a16="http://schemas.microsoft.com/office/drawing/2014/main" val="2810661509"/>
                    </a:ext>
                  </a:extLst>
                </a:gridCol>
                <a:gridCol w="5084618">
                  <a:extLst>
                    <a:ext uri="{9D8B030D-6E8A-4147-A177-3AD203B41FA5}">
                      <a16:colId xmlns:a16="http://schemas.microsoft.com/office/drawing/2014/main" val="2841520895"/>
                    </a:ext>
                  </a:extLst>
                </a:gridCol>
              </a:tblGrid>
              <a:tr h="294512">
                <a:tc>
                  <a:txBody>
                    <a:bodyPr/>
                    <a:lstStyle/>
                    <a:p>
                      <a:r>
                        <a:rPr lang="en-US" sz="1300" dirty="0">
                          <a:latin typeface="Aptos" panose="020B0004020202020204" pitchFamily="34" charset="0"/>
                        </a:rPr>
                        <a:t>Name</a:t>
                      </a:r>
                    </a:p>
                  </a:txBody>
                  <a:tcPr/>
                </a:tc>
                <a:tc>
                  <a:txBody>
                    <a:bodyPr/>
                    <a:lstStyle/>
                    <a:p>
                      <a:r>
                        <a:rPr lang="en-US" sz="1300" dirty="0">
                          <a:latin typeface="Aptos" panose="020B0004020202020204" pitchFamily="34" charset="0"/>
                        </a:rPr>
                        <a:t>Affiliation</a:t>
                      </a:r>
                    </a:p>
                  </a:txBody>
                  <a:tcPr/>
                </a:tc>
                <a:extLst>
                  <a:ext uri="{0D108BD9-81ED-4DB2-BD59-A6C34878D82A}">
                    <a16:rowId xmlns:a16="http://schemas.microsoft.com/office/drawing/2014/main" val="680275787"/>
                  </a:ext>
                </a:extLst>
              </a:tr>
              <a:tr h="332473">
                <a:tc>
                  <a:txBody>
                    <a:bodyPr/>
                    <a:lstStyle/>
                    <a:p>
                      <a:r>
                        <a:rPr lang="en-US" sz="1300" b="1" i="0" kern="1200" dirty="0">
                          <a:solidFill>
                            <a:schemeClr val="tx1"/>
                          </a:solidFill>
                          <a:effectLst/>
                          <a:latin typeface="Aptos" panose="020B0004020202020204" pitchFamily="34" charset="0"/>
                        </a:rPr>
                        <a:t>Oriana Beaudet, DNP RN, PHN, </a:t>
                      </a:r>
                      <a:r>
                        <a:rPr lang="en-US" sz="1300" b="0" i="0" kern="1200" dirty="0">
                          <a:solidFill>
                            <a:schemeClr val="tx1"/>
                          </a:solidFill>
                          <a:effectLst/>
                          <a:latin typeface="Aptos" panose="020B0004020202020204" pitchFamily="34" charset="0"/>
                          <a:ea typeface="+mn-ea"/>
                          <a:cs typeface="+mn-cs"/>
                        </a:rPr>
                        <a:t>Vice President of Nursing Innovation </a:t>
                      </a:r>
                      <a:endParaRPr lang="en-US" sz="1300" i="0" kern="1200" dirty="0">
                        <a:solidFill>
                          <a:schemeClr val="tx1"/>
                        </a:solidFill>
                        <a:effectLst/>
                        <a:latin typeface="Aptos" panose="020B0004020202020204" pitchFamily="34" charset="0"/>
                      </a:endParaRPr>
                    </a:p>
                  </a:txBody>
                  <a:tcPr/>
                </a:tc>
                <a:tc>
                  <a:txBody>
                    <a:bodyPr/>
                    <a:lstStyle/>
                    <a:p>
                      <a:r>
                        <a:rPr lang="en-US" sz="1300" b="0" i="0" kern="1200" dirty="0">
                          <a:solidFill>
                            <a:schemeClr val="tx1"/>
                          </a:solidFill>
                          <a:effectLst/>
                          <a:latin typeface="Aptos" panose="020B0004020202020204" pitchFamily="34" charset="0"/>
                          <a:ea typeface="+mn-ea"/>
                          <a:cs typeface="+mn-cs"/>
                        </a:rPr>
                        <a:t>American Nurses Association </a:t>
                      </a:r>
                      <a:endParaRPr lang="en-US" sz="1300" i="0" kern="1200" dirty="0">
                        <a:solidFill>
                          <a:schemeClr val="tx1"/>
                        </a:solidFill>
                        <a:effectLst/>
                        <a:latin typeface="Aptos" panose="020B0004020202020204" pitchFamily="34" charset="0"/>
                      </a:endParaRPr>
                    </a:p>
                  </a:txBody>
                  <a:tcPr/>
                </a:tc>
                <a:extLst>
                  <a:ext uri="{0D108BD9-81ED-4DB2-BD59-A6C34878D82A}">
                    <a16:rowId xmlns:a16="http://schemas.microsoft.com/office/drawing/2014/main" val="2842799228"/>
                  </a:ext>
                </a:extLst>
              </a:tr>
              <a:tr h="469017">
                <a:tc>
                  <a:txBody>
                    <a:bodyPr/>
                    <a:lstStyle/>
                    <a:p>
                      <a:pPr marL="0" marR="0">
                        <a:spcBef>
                          <a:spcPts val="0"/>
                        </a:spcBef>
                        <a:spcAft>
                          <a:spcPts val="0"/>
                        </a:spcAft>
                      </a:pPr>
                      <a:r>
                        <a:rPr lang="en-US" sz="1300" b="1" i="0" dirty="0">
                          <a:effectLst/>
                          <a:latin typeface="Aptos" panose="020B0004020202020204" pitchFamily="34" charset="0"/>
                          <a:ea typeface="Aptos" panose="020B0004020202020204" pitchFamily="34" charset="0"/>
                          <a:cs typeface="Aptos" panose="020B0004020202020204" pitchFamily="34" charset="0"/>
                        </a:rPr>
                        <a:t>Pascale </a:t>
                      </a:r>
                      <a:r>
                        <a:rPr lang="en-US" sz="1300" b="1" i="0" dirty="0" err="1">
                          <a:effectLst/>
                          <a:latin typeface="Aptos" panose="020B0004020202020204" pitchFamily="34" charset="0"/>
                          <a:ea typeface="Aptos" panose="020B0004020202020204" pitchFamily="34" charset="0"/>
                          <a:cs typeface="Aptos" panose="020B0004020202020204" pitchFamily="34" charset="0"/>
                        </a:rPr>
                        <a:t>Carayon</a:t>
                      </a:r>
                      <a:r>
                        <a:rPr lang="en-US" sz="1300" b="1" i="0" dirty="0">
                          <a:effectLst/>
                          <a:latin typeface="Aptos" panose="020B0004020202020204" pitchFamily="34" charset="0"/>
                          <a:ea typeface="Aptos" panose="020B0004020202020204" pitchFamily="34" charset="0"/>
                          <a:cs typeface="Aptos" panose="020B0004020202020204" pitchFamily="34" charset="0"/>
                        </a:rPr>
                        <a:t>, PhD, </a:t>
                      </a:r>
                      <a:r>
                        <a:rPr lang="en-US" sz="1300" i="0" dirty="0">
                          <a:effectLst/>
                          <a:latin typeface="Aptos" panose="020B0004020202020204" pitchFamily="34" charset="0"/>
                          <a:ea typeface="Aptos" panose="020B0004020202020204" pitchFamily="34" charset="0"/>
                          <a:cs typeface="Aptos" panose="020B0004020202020204" pitchFamily="34" charset="0"/>
                        </a:rPr>
                        <a:t>Professor Emerita, Department of Industrial &amp; Systems Engineering</a:t>
                      </a:r>
                    </a:p>
                  </a:txBody>
                  <a:tcPr/>
                </a:tc>
                <a:tc>
                  <a:txBody>
                    <a:bodyPr/>
                    <a:lstStyle/>
                    <a:p>
                      <a:pPr fontAlgn="base"/>
                      <a:r>
                        <a:rPr lang="en-US" sz="1300" i="0" kern="1200" dirty="0">
                          <a:solidFill>
                            <a:srgbClr val="000000"/>
                          </a:solidFill>
                          <a:effectLst/>
                          <a:latin typeface="Aptos" panose="020B0004020202020204" pitchFamily="34" charset="0"/>
                        </a:rPr>
                        <a:t>University of Wisconsin-Madison, Wisconsin Institute for Healthcare Systems Engineering </a:t>
                      </a:r>
                    </a:p>
                  </a:txBody>
                  <a:tcPr/>
                </a:tc>
                <a:extLst>
                  <a:ext uri="{0D108BD9-81ED-4DB2-BD59-A6C34878D82A}">
                    <a16:rowId xmlns:a16="http://schemas.microsoft.com/office/drawing/2014/main" val="177330688"/>
                  </a:ext>
                </a:extLst>
              </a:tr>
              <a:tr h="332473">
                <a:tc>
                  <a:txBody>
                    <a:bodyPr/>
                    <a:lstStyle/>
                    <a:p>
                      <a:pPr marL="0" marR="0">
                        <a:spcBef>
                          <a:spcPts val="0"/>
                        </a:spcBef>
                        <a:spcAft>
                          <a:spcPts val="0"/>
                        </a:spcAft>
                      </a:pPr>
                      <a:r>
                        <a:rPr lang="en-US" sz="1300" b="1" i="0" dirty="0">
                          <a:effectLst/>
                          <a:latin typeface="Aptos" panose="020B0004020202020204" pitchFamily="34" charset="0"/>
                          <a:ea typeface="Aptos" panose="020B0004020202020204" pitchFamily="34" charset="0"/>
                          <a:cs typeface="Aptos" panose="020B0004020202020204" pitchFamily="34" charset="0"/>
                        </a:rPr>
                        <a:t>Chris </a:t>
                      </a:r>
                      <a:r>
                        <a:rPr lang="en-US" sz="1300" b="1" i="0" dirty="0" err="1">
                          <a:effectLst/>
                          <a:latin typeface="Aptos" panose="020B0004020202020204" pitchFamily="34" charset="0"/>
                          <a:ea typeface="Aptos" panose="020B0004020202020204" pitchFamily="34" charset="0"/>
                          <a:cs typeface="Aptos" panose="020B0004020202020204" pitchFamily="34" charset="0"/>
                        </a:rPr>
                        <a:t>DeRienzio</a:t>
                      </a:r>
                      <a:r>
                        <a:rPr lang="en-US" sz="1300" b="1" i="0" dirty="0">
                          <a:effectLst/>
                          <a:latin typeface="Aptos" panose="020B0004020202020204" pitchFamily="34" charset="0"/>
                          <a:ea typeface="Aptos" panose="020B0004020202020204" pitchFamily="34" charset="0"/>
                          <a:cs typeface="Aptos" panose="020B0004020202020204" pitchFamily="34" charset="0"/>
                        </a:rPr>
                        <a:t>, MD, </a:t>
                      </a:r>
                      <a:r>
                        <a:rPr lang="en-US" sz="1300" i="0" dirty="0">
                          <a:effectLst/>
                          <a:latin typeface="Aptos" panose="020B0004020202020204" pitchFamily="34" charset="0"/>
                          <a:ea typeface="Aptos" panose="020B0004020202020204" pitchFamily="34" charset="0"/>
                          <a:cs typeface="Aptos" panose="020B0004020202020204" pitchFamily="34" charset="0"/>
                        </a:rPr>
                        <a:t>Senior Vice President, Chief Physician Executive</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300" i="0" kern="1200" dirty="0">
                          <a:solidFill>
                            <a:srgbClr val="000000"/>
                          </a:solidFill>
                          <a:effectLst/>
                          <a:latin typeface="Aptos" panose="020B0004020202020204" pitchFamily="34" charset="0"/>
                        </a:rPr>
                        <a:t>American Hospital Association </a:t>
                      </a:r>
                    </a:p>
                  </a:txBody>
                  <a:tcPr/>
                </a:tc>
                <a:extLst>
                  <a:ext uri="{0D108BD9-81ED-4DB2-BD59-A6C34878D82A}">
                    <a16:rowId xmlns:a16="http://schemas.microsoft.com/office/drawing/2014/main" val="3328139522"/>
                  </a:ext>
                </a:extLst>
              </a:tr>
              <a:tr h="332473">
                <a:tc>
                  <a:txBody>
                    <a:bodyPr/>
                    <a:lstStyle/>
                    <a:p>
                      <a:pPr marL="0" marR="0">
                        <a:spcBef>
                          <a:spcPts val="0"/>
                        </a:spcBef>
                        <a:spcAft>
                          <a:spcPts val="0"/>
                        </a:spcAft>
                      </a:pPr>
                      <a:r>
                        <a:rPr lang="en-US" sz="1300" b="1" i="0" dirty="0">
                          <a:solidFill>
                            <a:srgbClr val="000000"/>
                          </a:solidFill>
                          <a:effectLst/>
                          <a:latin typeface="Aptos" panose="020B0004020202020204" pitchFamily="34" charset="0"/>
                          <a:ea typeface="Aptos" panose="020B0004020202020204" pitchFamily="34" charset="0"/>
                          <a:cs typeface="Aptos" panose="020B0004020202020204" pitchFamily="34" charset="0"/>
                        </a:rPr>
                        <a:t>Rollin J. “Terry” Fairbanks, MD, MS</a:t>
                      </a:r>
                      <a:r>
                        <a:rPr lang="en-US" sz="1300" i="0" dirty="0">
                          <a:solidFill>
                            <a:srgbClr val="000000"/>
                          </a:solidFill>
                          <a:effectLst/>
                          <a:latin typeface="Aptos" panose="020B0004020202020204" pitchFamily="34" charset="0"/>
                          <a:ea typeface="Aptos" panose="020B0004020202020204" pitchFamily="34" charset="0"/>
                          <a:cs typeface="Aptos" panose="020B0004020202020204" pitchFamily="34" charset="0"/>
                        </a:rPr>
                        <a:t>, Senior Vice President and Chief Quality &amp; Safety Officer </a:t>
                      </a:r>
                      <a:endParaRPr lang="en-US" sz="1300" i="0" dirty="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fontAlgn="base"/>
                      <a:r>
                        <a:rPr lang="en-US" sz="1300" i="0" kern="1200" dirty="0">
                          <a:solidFill>
                            <a:srgbClr val="000000"/>
                          </a:solidFill>
                          <a:effectLst/>
                          <a:latin typeface="Aptos" panose="020B0004020202020204" pitchFamily="34" charset="0"/>
                        </a:rPr>
                        <a:t>MedStar Health, Institute for Quality &amp; Safety </a:t>
                      </a:r>
                    </a:p>
                  </a:txBody>
                  <a:tcPr/>
                </a:tc>
                <a:extLst>
                  <a:ext uri="{0D108BD9-81ED-4DB2-BD59-A6C34878D82A}">
                    <a16:rowId xmlns:a16="http://schemas.microsoft.com/office/drawing/2014/main" val="302381791"/>
                  </a:ext>
                </a:extLst>
              </a:tr>
              <a:tr h="469017">
                <a:tc>
                  <a:txBody>
                    <a:bodyPr/>
                    <a:lstStyle/>
                    <a:p>
                      <a:pPr marL="0" marR="0">
                        <a:spcBef>
                          <a:spcPts val="0"/>
                        </a:spcBef>
                        <a:spcAft>
                          <a:spcPts val="0"/>
                        </a:spcAft>
                      </a:pPr>
                      <a:r>
                        <a:rPr lang="en-US" sz="1300" b="1" i="0" dirty="0">
                          <a:solidFill>
                            <a:srgbClr val="000000"/>
                          </a:solidFill>
                          <a:effectLst/>
                          <a:latin typeface="Aptos" panose="020B0004020202020204" pitchFamily="34" charset="0"/>
                          <a:ea typeface="Aptos" panose="020B0004020202020204" pitchFamily="34" charset="0"/>
                          <a:cs typeface="Aptos" panose="020B0004020202020204" pitchFamily="34" charset="0"/>
                        </a:rPr>
                        <a:t>Lillee Gelinas, DNP, RN, CPPS, FAAN</a:t>
                      </a:r>
                      <a:r>
                        <a:rPr lang="en-US" sz="1300" i="0" dirty="0">
                          <a:solidFill>
                            <a:srgbClr val="000000"/>
                          </a:solidFill>
                          <a:effectLst/>
                          <a:latin typeface="Aptos" panose="020B0004020202020204" pitchFamily="34" charset="0"/>
                          <a:ea typeface="Aptos" panose="020B0004020202020204" pitchFamily="34" charset="0"/>
                          <a:cs typeface="Aptos" panose="020B0004020202020204" pitchFamily="34" charset="0"/>
                        </a:rPr>
                        <a:t>, Assistant Professor, Medical Education &amp; Health Systems Science; Patient Safety Director, Texas College of Osteopathic Medicine</a:t>
                      </a:r>
                      <a:endParaRPr lang="en-US" sz="1300" i="0" dirty="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r>
                        <a:rPr lang="en-US" sz="1300" b="0" i="0" kern="1200" dirty="0">
                          <a:solidFill>
                            <a:schemeClr val="tx1"/>
                          </a:solidFill>
                          <a:effectLst/>
                          <a:latin typeface="Aptos" panose="020B0004020202020204" pitchFamily="34" charset="0"/>
                          <a:ea typeface="+mn-ea"/>
                          <a:cs typeface="+mn-cs"/>
                        </a:rPr>
                        <a:t>The University of North Texas Health Science Center</a:t>
                      </a:r>
                      <a:endParaRPr lang="en-US" sz="1300" i="0" kern="1200" dirty="0">
                        <a:solidFill>
                          <a:schemeClr val="tx1"/>
                        </a:solidFill>
                        <a:effectLst/>
                        <a:latin typeface="Aptos" panose="020B0004020202020204" pitchFamily="34" charset="0"/>
                      </a:endParaRPr>
                    </a:p>
                  </a:txBody>
                  <a:tcPr/>
                </a:tc>
                <a:extLst>
                  <a:ext uri="{0D108BD9-81ED-4DB2-BD59-A6C34878D82A}">
                    <a16:rowId xmlns:a16="http://schemas.microsoft.com/office/drawing/2014/main" val="1166281361"/>
                  </a:ext>
                </a:extLst>
              </a:tr>
              <a:tr h="469017">
                <a:tc>
                  <a:txBody>
                    <a:bodyPr/>
                    <a:lstStyle/>
                    <a:p>
                      <a:pPr marL="0" marR="0">
                        <a:spcBef>
                          <a:spcPts val="0"/>
                        </a:spcBef>
                        <a:spcAft>
                          <a:spcPts val="0"/>
                        </a:spcAft>
                      </a:pPr>
                      <a:r>
                        <a:rPr lang="en-US" sz="1300" b="1" i="0" dirty="0">
                          <a:effectLst/>
                          <a:latin typeface="Aptos" panose="020B0004020202020204" pitchFamily="34" charset="0"/>
                          <a:ea typeface="Aptos" panose="020B0004020202020204" pitchFamily="34" charset="0"/>
                          <a:cs typeface="Aptos" panose="020B0004020202020204" pitchFamily="34" charset="0"/>
                        </a:rPr>
                        <a:t>Ayse </a:t>
                      </a:r>
                      <a:r>
                        <a:rPr lang="en-US" sz="1300" b="1" i="0" dirty="0" err="1">
                          <a:effectLst/>
                          <a:latin typeface="Aptos" panose="020B0004020202020204" pitchFamily="34" charset="0"/>
                          <a:ea typeface="Aptos" panose="020B0004020202020204" pitchFamily="34" charset="0"/>
                          <a:cs typeface="Aptos" panose="020B0004020202020204" pitchFamily="34" charset="0"/>
                        </a:rPr>
                        <a:t>Gurses</a:t>
                      </a:r>
                      <a:r>
                        <a:rPr lang="en-US" sz="1300" b="1" i="0" dirty="0">
                          <a:effectLst/>
                          <a:latin typeface="Aptos" panose="020B0004020202020204" pitchFamily="34" charset="0"/>
                          <a:ea typeface="Aptos" panose="020B0004020202020204" pitchFamily="34" charset="0"/>
                          <a:cs typeface="Aptos" panose="020B0004020202020204" pitchFamily="34" charset="0"/>
                        </a:rPr>
                        <a:t>, PhD, MS, MPH, </a:t>
                      </a:r>
                      <a:r>
                        <a:rPr lang="en-US" sz="1300" i="0" dirty="0">
                          <a:effectLst/>
                          <a:latin typeface="Aptos" panose="020B0004020202020204" pitchFamily="34" charset="0"/>
                          <a:ea typeface="Aptos" panose="020B0004020202020204" pitchFamily="34" charset="0"/>
                          <a:cs typeface="Aptos" panose="020B0004020202020204" pitchFamily="34" charset="0"/>
                        </a:rPr>
                        <a:t>Director of Armstrong Institute Center for Health Care Human Factors and Professor of Anesthesiology &amp; Critical Care Medicine</a:t>
                      </a:r>
                    </a:p>
                  </a:txBody>
                  <a:tcPr/>
                </a:tc>
                <a:tc>
                  <a:txBody>
                    <a:bodyPr/>
                    <a:lstStyle/>
                    <a:p>
                      <a:pPr fontAlgn="base"/>
                      <a:r>
                        <a:rPr lang="en-US" sz="1300" i="0" kern="1200" dirty="0">
                          <a:solidFill>
                            <a:srgbClr val="000000"/>
                          </a:solidFill>
                          <a:effectLst/>
                          <a:latin typeface="Aptos" panose="020B0004020202020204" pitchFamily="34" charset="0"/>
                        </a:rPr>
                        <a:t>Johns Hopkins University, Malone Center for Engineering in Healthcare </a:t>
                      </a:r>
                    </a:p>
                  </a:txBody>
                  <a:tcPr/>
                </a:tc>
                <a:extLst>
                  <a:ext uri="{0D108BD9-81ED-4DB2-BD59-A6C34878D82A}">
                    <a16:rowId xmlns:a16="http://schemas.microsoft.com/office/drawing/2014/main" val="661489376"/>
                  </a:ext>
                </a:extLst>
              </a:tr>
              <a:tr h="284760">
                <a:tc>
                  <a:txBody>
                    <a:bodyPr/>
                    <a:lstStyle/>
                    <a:p>
                      <a:pPr marL="0" marR="0">
                        <a:spcBef>
                          <a:spcPts val="0"/>
                        </a:spcBef>
                        <a:spcAft>
                          <a:spcPts val="0"/>
                        </a:spcAft>
                      </a:pPr>
                      <a:r>
                        <a:rPr lang="en-US" sz="1300" b="1" i="0" dirty="0">
                          <a:solidFill>
                            <a:srgbClr val="000000"/>
                          </a:solidFill>
                          <a:effectLst/>
                          <a:latin typeface="Aptos" panose="020B0004020202020204" pitchFamily="34" charset="0"/>
                          <a:ea typeface="Aptos" panose="020B0004020202020204" pitchFamily="34" charset="0"/>
                          <a:cs typeface="Aptos" panose="020B0004020202020204" pitchFamily="34" charset="0"/>
                        </a:rPr>
                        <a:t>Anjali Joseph, PhD, </a:t>
                      </a:r>
                      <a:r>
                        <a:rPr lang="en-US" sz="1300" i="0" dirty="0">
                          <a:solidFill>
                            <a:srgbClr val="000000"/>
                          </a:solidFill>
                          <a:effectLst/>
                          <a:latin typeface="Aptos" panose="020B0004020202020204" pitchFamily="34" charset="0"/>
                          <a:ea typeface="Aptos" panose="020B0004020202020204" pitchFamily="34" charset="0"/>
                          <a:cs typeface="Aptos" panose="020B0004020202020204" pitchFamily="34" charset="0"/>
                        </a:rPr>
                        <a:t>Endowed Chair in Architecture &amp; Health Design  </a:t>
                      </a:r>
                      <a:endParaRPr lang="en-US" sz="1300" i="0" dirty="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fontAlgn="base"/>
                      <a:r>
                        <a:rPr lang="en-US" sz="1300" i="0" kern="1200" dirty="0">
                          <a:solidFill>
                            <a:srgbClr val="000000"/>
                          </a:solidFill>
                          <a:effectLst/>
                          <a:latin typeface="Aptos" panose="020B0004020202020204" pitchFamily="34" charset="0"/>
                        </a:rPr>
                        <a:t>Clemson University, Spartanburg Regional Health System </a:t>
                      </a:r>
                    </a:p>
                  </a:txBody>
                  <a:tcPr/>
                </a:tc>
                <a:extLst>
                  <a:ext uri="{0D108BD9-81ED-4DB2-BD59-A6C34878D82A}">
                    <a16:rowId xmlns:a16="http://schemas.microsoft.com/office/drawing/2014/main" val="2835780191"/>
                  </a:ext>
                </a:extLst>
              </a:tr>
              <a:tr h="338700">
                <a:tc>
                  <a:txBody>
                    <a:bodyPr/>
                    <a:lstStyle/>
                    <a:p>
                      <a:pPr marL="0" marR="0">
                        <a:spcBef>
                          <a:spcPts val="0"/>
                        </a:spcBef>
                        <a:spcAft>
                          <a:spcPts val="0"/>
                        </a:spcAft>
                      </a:pPr>
                      <a:r>
                        <a:rPr lang="en-US" sz="1300" b="1" i="0" dirty="0">
                          <a:solidFill>
                            <a:srgbClr val="000000"/>
                          </a:solidFill>
                          <a:effectLst/>
                          <a:latin typeface="Aptos" panose="020B0004020202020204" pitchFamily="34" charset="0"/>
                          <a:ea typeface="Aptos" panose="020B0004020202020204" pitchFamily="34" charset="0"/>
                          <a:cs typeface="Aptos" panose="020B0004020202020204" pitchFamily="34" charset="0"/>
                        </a:rPr>
                        <a:t>Scott Lucas, PhD, PE</a:t>
                      </a:r>
                      <a:r>
                        <a:rPr lang="en-US" sz="1300" i="0" dirty="0">
                          <a:solidFill>
                            <a:srgbClr val="000000"/>
                          </a:solidFill>
                          <a:effectLst/>
                          <a:latin typeface="Aptos" panose="020B0004020202020204" pitchFamily="34" charset="0"/>
                          <a:ea typeface="Aptos" panose="020B0004020202020204" pitchFamily="34" charset="0"/>
                          <a:cs typeface="Aptos" panose="020B0004020202020204" pitchFamily="34" charset="0"/>
                        </a:rPr>
                        <a:t>, Vice President of Device Safety</a:t>
                      </a:r>
                      <a:r>
                        <a:rPr lang="en-US" sz="1300" b="1" i="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endParaRPr lang="en-US" sz="1300" i="0" dirty="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300" i="0" kern="1200">
                          <a:solidFill>
                            <a:srgbClr val="000000"/>
                          </a:solidFill>
                          <a:effectLst/>
                          <a:latin typeface="Aptos" panose="020B0004020202020204" pitchFamily="34" charset="0"/>
                        </a:rPr>
                        <a:t>ECRI Institute</a:t>
                      </a:r>
                      <a:endParaRPr lang="en-US" sz="1300" i="0" kern="1200" dirty="0">
                        <a:solidFill>
                          <a:srgbClr val="000000"/>
                        </a:solidFill>
                        <a:effectLst/>
                        <a:latin typeface="Aptos" panose="020B0004020202020204" pitchFamily="34" charset="0"/>
                      </a:endParaRPr>
                    </a:p>
                  </a:txBody>
                  <a:tcPr/>
                </a:tc>
                <a:extLst>
                  <a:ext uri="{0D108BD9-81ED-4DB2-BD59-A6C34878D82A}">
                    <a16:rowId xmlns:a16="http://schemas.microsoft.com/office/drawing/2014/main" val="3849658822"/>
                  </a:ext>
                </a:extLst>
              </a:tr>
              <a:tr h="377212">
                <a:tc>
                  <a:txBody>
                    <a:bodyPr/>
                    <a:lstStyle/>
                    <a:p>
                      <a:pPr marL="0" marR="0">
                        <a:spcBef>
                          <a:spcPts val="0"/>
                        </a:spcBef>
                        <a:spcAft>
                          <a:spcPts val="0"/>
                        </a:spcAft>
                      </a:pPr>
                      <a:r>
                        <a:rPr lang="en-US" sz="1300" b="1" i="0" dirty="0">
                          <a:solidFill>
                            <a:srgbClr val="000000"/>
                          </a:solidFill>
                          <a:effectLst/>
                          <a:latin typeface="Aptos" panose="020B0004020202020204" pitchFamily="34" charset="0"/>
                          <a:ea typeface="Aptos" panose="020B0004020202020204" pitchFamily="34" charset="0"/>
                          <a:cs typeface="Aptos" panose="020B0004020202020204" pitchFamily="34" charset="0"/>
                        </a:rPr>
                        <a:t>Elizabeth Mort, MD, MPH, </a:t>
                      </a:r>
                      <a:r>
                        <a:rPr lang="en-US" sz="1300" b="0" i="0" dirty="0">
                          <a:solidFill>
                            <a:srgbClr val="000000"/>
                          </a:solidFill>
                          <a:effectLst/>
                          <a:latin typeface="Aptos" panose="020B0004020202020204" pitchFamily="34" charset="0"/>
                          <a:ea typeface="Aptos" panose="020B0004020202020204" pitchFamily="34" charset="0"/>
                          <a:cs typeface="Aptos" panose="020B0004020202020204" pitchFamily="34" charset="0"/>
                        </a:rPr>
                        <a:t>Vice President and Chief Medical Officer</a:t>
                      </a:r>
                      <a:endParaRPr lang="en-US" sz="1300" i="0" dirty="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fontAlgn="base"/>
                      <a:r>
                        <a:rPr lang="en-US" sz="1300" i="0" kern="1200" dirty="0">
                          <a:solidFill>
                            <a:srgbClr val="000000"/>
                          </a:solidFill>
                          <a:effectLst/>
                          <a:latin typeface="Aptos" panose="020B0004020202020204" pitchFamily="34" charset="0"/>
                        </a:rPr>
                        <a:t>The Joint Commission</a:t>
                      </a:r>
                    </a:p>
                  </a:txBody>
                  <a:tcPr/>
                </a:tc>
                <a:extLst>
                  <a:ext uri="{0D108BD9-81ED-4DB2-BD59-A6C34878D82A}">
                    <a16:rowId xmlns:a16="http://schemas.microsoft.com/office/drawing/2014/main" val="2331025341"/>
                  </a:ext>
                </a:extLst>
              </a:tr>
              <a:tr h="0">
                <a:tc>
                  <a:txBody>
                    <a:bodyPr/>
                    <a:lstStyle/>
                    <a:p>
                      <a:pPr marL="0" marR="0">
                        <a:spcBef>
                          <a:spcPts val="0"/>
                        </a:spcBef>
                        <a:spcAft>
                          <a:spcPts val="0"/>
                        </a:spcAft>
                      </a:pPr>
                      <a:r>
                        <a:rPr lang="en-US" sz="1300" b="1" i="0" dirty="0">
                          <a:solidFill>
                            <a:srgbClr val="000000"/>
                          </a:solidFill>
                          <a:effectLst/>
                          <a:latin typeface="Aptos" panose="020B0004020202020204" pitchFamily="34" charset="0"/>
                          <a:ea typeface="Aptos" panose="020B0004020202020204" pitchFamily="34" charset="0"/>
                          <a:cs typeface="Aptos" panose="020B0004020202020204" pitchFamily="34" charset="0"/>
                        </a:rPr>
                        <a:t>Christine </a:t>
                      </a:r>
                      <a:r>
                        <a:rPr lang="en-US" sz="1300" b="1" i="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Sinsky</a:t>
                      </a:r>
                      <a:r>
                        <a:rPr lang="en-US" sz="1300" b="1" i="0" dirty="0">
                          <a:solidFill>
                            <a:srgbClr val="000000"/>
                          </a:solidFill>
                          <a:effectLst/>
                          <a:latin typeface="Aptos" panose="020B0004020202020204" pitchFamily="34" charset="0"/>
                          <a:ea typeface="Aptos" panose="020B0004020202020204" pitchFamily="34" charset="0"/>
                          <a:cs typeface="Aptos" panose="020B0004020202020204" pitchFamily="34" charset="0"/>
                        </a:rPr>
                        <a:t>, MD, </a:t>
                      </a:r>
                      <a:r>
                        <a:rPr lang="en-US" sz="1300" i="0" dirty="0">
                          <a:solidFill>
                            <a:srgbClr val="000000"/>
                          </a:solidFill>
                          <a:effectLst/>
                          <a:latin typeface="Aptos" panose="020B0004020202020204" pitchFamily="34" charset="0"/>
                          <a:ea typeface="Aptos" panose="020B0004020202020204" pitchFamily="34" charset="0"/>
                          <a:cs typeface="Aptos" panose="020B0004020202020204" pitchFamily="34" charset="0"/>
                        </a:rPr>
                        <a:t>Vice President for Professional Satisfaction</a:t>
                      </a:r>
                      <a:endParaRPr lang="en-US" sz="1300" i="0" dirty="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r>
                        <a:rPr lang="en-US" sz="1300" i="0" kern="1200" dirty="0">
                          <a:solidFill>
                            <a:schemeClr val="tx1"/>
                          </a:solidFill>
                          <a:effectLst/>
                          <a:latin typeface="Aptos" panose="020B0004020202020204" pitchFamily="34" charset="0"/>
                        </a:rPr>
                        <a:t>American Medical Association </a:t>
                      </a:r>
                    </a:p>
                  </a:txBody>
                  <a:tcPr/>
                </a:tc>
                <a:extLst>
                  <a:ext uri="{0D108BD9-81ED-4DB2-BD59-A6C34878D82A}">
                    <a16:rowId xmlns:a16="http://schemas.microsoft.com/office/drawing/2014/main" val="1505518674"/>
                  </a:ext>
                </a:extLst>
              </a:tr>
              <a:tr h="494782">
                <a:tc>
                  <a:txBody>
                    <a:bodyPr/>
                    <a:lstStyle/>
                    <a:p>
                      <a:pPr marL="0" marR="0">
                        <a:spcBef>
                          <a:spcPts val="0"/>
                        </a:spcBef>
                        <a:spcAft>
                          <a:spcPts val="0"/>
                        </a:spcAft>
                      </a:pPr>
                      <a:r>
                        <a:rPr lang="en-US" sz="1300" b="1" i="0">
                          <a:effectLst/>
                          <a:latin typeface="Aptos" panose="020B0004020202020204" pitchFamily="34" charset="0"/>
                          <a:ea typeface="Aptos" panose="020B0004020202020204" pitchFamily="34" charset="0"/>
                          <a:cs typeface="Aptos" panose="020B0004020202020204" pitchFamily="34" charset="0"/>
                        </a:rPr>
                        <a:t>Rupa S. Valdez, PhD, MS, </a:t>
                      </a:r>
                      <a:r>
                        <a:rPr lang="en-US" sz="1300" i="0">
                          <a:effectLst/>
                          <a:latin typeface="Aptos" panose="020B0004020202020204" pitchFamily="34" charset="0"/>
                          <a:ea typeface="Aptos" panose="020B0004020202020204" pitchFamily="34" charset="0"/>
                          <a:cs typeface="Aptos" panose="020B0004020202020204" pitchFamily="34" charset="0"/>
                        </a:rPr>
                        <a:t>Associate Professor of Public Health Sciences &amp; Engineering Systems and Environment </a:t>
                      </a:r>
                    </a:p>
                  </a:txBody>
                  <a:tcPr/>
                </a:tc>
                <a:tc>
                  <a:txBody>
                    <a:bodyPr/>
                    <a:lstStyle/>
                    <a:p>
                      <a:pPr fontAlgn="base"/>
                      <a:r>
                        <a:rPr lang="en-US" sz="1300" i="0" kern="1200" dirty="0">
                          <a:solidFill>
                            <a:srgbClr val="000000"/>
                          </a:solidFill>
                          <a:effectLst/>
                          <a:latin typeface="Aptos" panose="020B0004020202020204" pitchFamily="34" charset="0"/>
                        </a:rPr>
                        <a:t>University of Virginia, Department of Public Health Sciences &amp; Department of Systems and Information Engineering </a:t>
                      </a:r>
                    </a:p>
                  </a:txBody>
                  <a:tcPr/>
                </a:tc>
                <a:extLst>
                  <a:ext uri="{0D108BD9-81ED-4DB2-BD59-A6C34878D82A}">
                    <a16:rowId xmlns:a16="http://schemas.microsoft.com/office/drawing/2014/main" val="1367885887"/>
                  </a:ext>
                </a:extLst>
              </a:tr>
              <a:tr h="259164">
                <a:tc>
                  <a:txBody>
                    <a:bodyPr/>
                    <a:lstStyle/>
                    <a:p>
                      <a:pPr marL="0" marR="0">
                        <a:spcBef>
                          <a:spcPts val="0"/>
                        </a:spcBef>
                        <a:spcAft>
                          <a:spcPts val="0"/>
                        </a:spcAft>
                      </a:pPr>
                      <a:r>
                        <a:rPr lang="en-US" sz="1300" b="1" i="0" dirty="0">
                          <a:solidFill>
                            <a:srgbClr val="000000"/>
                          </a:solidFill>
                          <a:effectLst/>
                          <a:latin typeface="Aptos" panose="020B0004020202020204" pitchFamily="34" charset="0"/>
                          <a:ea typeface="Aptos" panose="020B0004020202020204" pitchFamily="34" charset="0"/>
                          <a:cs typeface="Aptos" panose="020B0004020202020204" pitchFamily="34" charset="0"/>
                        </a:rPr>
                        <a:t>Kayla Waldron, PharmD, MS, BCPS</a:t>
                      </a:r>
                      <a:r>
                        <a:rPr lang="en-US" sz="1300" i="0" dirty="0">
                          <a:solidFill>
                            <a:srgbClr val="000000"/>
                          </a:solidFill>
                          <a:effectLst/>
                          <a:latin typeface="Aptos" panose="020B0004020202020204" pitchFamily="34" charset="0"/>
                          <a:ea typeface="Aptos" panose="020B0004020202020204" pitchFamily="34" charset="0"/>
                          <a:cs typeface="Aptos" panose="020B0004020202020204" pitchFamily="34" charset="0"/>
                        </a:rPr>
                        <a:t>, Director of Medication Use and Quality Improvement</a:t>
                      </a:r>
                      <a:endParaRPr lang="en-US" sz="1300" i="0" dirty="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r>
                        <a:rPr lang="en-US" sz="1300" i="0" kern="1200" dirty="0">
                          <a:solidFill>
                            <a:schemeClr val="tx1"/>
                          </a:solidFill>
                          <a:effectLst/>
                          <a:latin typeface="Aptos" panose="020B0004020202020204" pitchFamily="34" charset="0"/>
                        </a:rPr>
                        <a:t>American Society of Health System Pharmacists</a:t>
                      </a:r>
                    </a:p>
                  </a:txBody>
                  <a:tcPr/>
                </a:tc>
                <a:extLst>
                  <a:ext uri="{0D108BD9-81ED-4DB2-BD59-A6C34878D82A}">
                    <a16:rowId xmlns:a16="http://schemas.microsoft.com/office/drawing/2014/main" val="232846215"/>
                  </a:ext>
                </a:extLst>
              </a:tr>
            </a:tbl>
          </a:graphicData>
        </a:graphic>
      </p:graphicFrame>
      <p:sp>
        <p:nvSpPr>
          <p:cNvPr id="4" name="Slide Number Placeholder 3">
            <a:extLst>
              <a:ext uri="{FF2B5EF4-FFF2-40B4-BE49-F238E27FC236}">
                <a16:creationId xmlns:a16="http://schemas.microsoft.com/office/drawing/2014/main" id="{18937031-BF3E-2044-B581-7E3DC60308E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8" name="Title 1">
            <a:extLst>
              <a:ext uri="{FF2B5EF4-FFF2-40B4-BE49-F238E27FC236}">
                <a16:creationId xmlns:a16="http://schemas.microsoft.com/office/drawing/2014/main" id="{77B35214-5730-0E7F-958C-6E77013EF379}"/>
              </a:ext>
            </a:extLst>
          </p:cNvPr>
          <p:cNvSpPr txBox="1">
            <a:spLocks/>
          </p:cNvSpPr>
          <p:nvPr/>
        </p:nvSpPr>
        <p:spPr>
          <a:xfrm>
            <a:off x="1915137" y="333248"/>
            <a:ext cx="8839200" cy="617884"/>
          </a:xfrm>
          <a:prstGeom prst="rect">
            <a:avLst/>
          </a:prstGeom>
        </p:spPr>
        <p:txBody>
          <a:bodyPr vert="horz" lIns="91440" tIns="45720" rIns="91440" bIns="45720" rtlCol="0" anchor="ctr">
            <a:normAutofit fontScale="75000" lnSpcReduction="20000"/>
          </a:bodyPr>
          <a:lstStyle>
            <a:lvl1pPr algn="ctr" defTabSz="914377" rtl="0" eaLnBrk="1" latinLnBrk="0" hangingPunct="1">
              <a:spcBef>
                <a:spcPct val="0"/>
              </a:spcBef>
              <a:buNone/>
              <a:defRPr sz="3600" b="1" kern="1200" baseline="0">
                <a:solidFill>
                  <a:schemeClr val="bg1"/>
                </a:solidFill>
                <a:latin typeface="+mj-lt"/>
                <a:ea typeface="+mj-ea"/>
                <a:cs typeface="+mj-cs"/>
              </a:defRPr>
            </a:lvl1pPr>
          </a:lstStyle>
          <a:p>
            <a:pPr marL="0" marR="0" lvl="0" indent="0" algn="ctr" defTabSz="914377"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a:ea typeface="+mj-ea"/>
                <a:cs typeface="+mj-cs"/>
              </a:rPr>
              <a:t>Engineering Safe Practices Affinity Group Members </a:t>
            </a:r>
          </a:p>
        </p:txBody>
      </p:sp>
    </p:spTree>
    <p:extLst>
      <p:ext uri="{BB962C8B-B14F-4D97-AF65-F5344CB8AC3E}">
        <p14:creationId xmlns:p14="http://schemas.microsoft.com/office/powerpoint/2010/main" val="2455265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937031-BF3E-2044-B581-7E3DC60308E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8" name="Title 1">
            <a:extLst>
              <a:ext uri="{FF2B5EF4-FFF2-40B4-BE49-F238E27FC236}">
                <a16:creationId xmlns:a16="http://schemas.microsoft.com/office/drawing/2014/main" id="{77B35214-5730-0E7F-958C-6E77013EF379}"/>
              </a:ext>
            </a:extLst>
          </p:cNvPr>
          <p:cNvSpPr txBox="1">
            <a:spLocks/>
          </p:cNvSpPr>
          <p:nvPr/>
        </p:nvSpPr>
        <p:spPr>
          <a:xfrm>
            <a:off x="1905901" y="268046"/>
            <a:ext cx="8839200" cy="617884"/>
          </a:xfrm>
          <a:prstGeom prst="rect">
            <a:avLst/>
          </a:prstGeom>
        </p:spPr>
        <p:txBody>
          <a:bodyPr vert="horz" lIns="91440" tIns="45720" rIns="91440" bIns="45720" rtlCol="0" anchor="ctr">
            <a:normAutofit fontScale="67500" lnSpcReduction="20000"/>
          </a:bodyPr>
          <a:lstStyle>
            <a:lvl1pPr algn="ctr" defTabSz="914377" rtl="0" eaLnBrk="1" latinLnBrk="0" hangingPunct="1">
              <a:spcBef>
                <a:spcPct val="0"/>
              </a:spcBef>
              <a:buNone/>
              <a:defRPr sz="3600" b="1" kern="1200" baseline="0">
                <a:solidFill>
                  <a:schemeClr val="bg1"/>
                </a:solidFill>
                <a:latin typeface="+mj-lt"/>
                <a:ea typeface="+mj-ea"/>
                <a:cs typeface="+mj-cs"/>
              </a:defRPr>
            </a:lvl1pPr>
          </a:lstStyle>
          <a:p>
            <a:pPr marL="0" marR="0" lvl="0" indent="0" algn="ctr" defTabSz="914377"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a:ea typeface="+mj-ea"/>
                <a:cs typeface="+mj-cs"/>
              </a:rPr>
              <a:t>Patient Safety Competencies Affinity Group Members </a:t>
            </a:r>
          </a:p>
        </p:txBody>
      </p:sp>
      <p:sp>
        <p:nvSpPr>
          <p:cNvPr id="6" name="Content Placeholder 5">
            <a:extLst>
              <a:ext uri="{FF2B5EF4-FFF2-40B4-BE49-F238E27FC236}">
                <a16:creationId xmlns:a16="http://schemas.microsoft.com/office/drawing/2014/main" id="{F7D87EF9-F9BD-BF7D-0FE2-4E7808E01B1E}"/>
              </a:ext>
            </a:extLst>
          </p:cNvPr>
          <p:cNvSpPr>
            <a:spLocks noGrp="1"/>
          </p:cNvSpPr>
          <p:nvPr>
            <p:ph idx="1"/>
          </p:nvPr>
        </p:nvSpPr>
        <p:spPr>
          <a:xfrm>
            <a:off x="104362" y="1207262"/>
            <a:ext cx="12206909" cy="5677242"/>
          </a:xfrm>
        </p:spPr>
        <p:txBody>
          <a:bodyPr vert="horz" lIns="91440" tIns="45720" rIns="91440" bIns="45720" rtlCol="0" anchor="t">
            <a:noAutofit/>
          </a:bodyPr>
          <a:lstStyle/>
          <a:p>
            <a:pPr marL="0" indent="0">
              <a:buNone/>
            </a:pPr>
            <a:endParaRPr lang="en-US" sz="1800" b="1" u="sng">
              <a:latin typeface="Calibri"/>
              <a:cs typeface="Calibri"/>
            </a:endParaRPr>
          </a:p>
          <a:p>
            <a:pPr marL="0" indent="0">
              <a:buNone/>
            </a:pPr>
            <a:endParaRPr lang="en-US">
              <a:cs typeface="Arial"/>
            </a:endParaRPr>
          </a:p>
        </p:txBody>
      </p:sp>
      <p:graphicFrame>
        <p:nvGraphicFramePr>
          <p:cNvPr id="2" name="Table 1">
            <a:extLst>
              <a:ext uri="{FF2B5EF4-FFF2-40B4-BE49-F238E27FC236}">
                <a16:creationId xmlns:a16="http://schemas.microsoft.com/office/drawing/2014/main" id="{BF8E5A29-6D00-166A-9804-8BCEFA1BEAC4}"/>
              </a:ext>
            </a:extLst>
          </p:cNvPr>
          <p:cNvGraphicFramePr>
            <a:graphicFrameLocks noGrp="1"/>
          </p:cNvGraphicFramePr>
          <p:nvPr/>
        </p:nvGraphicFramePr>
        <p:xfrm>
          <a:off x="332509" y="1890755"/>
          <a:ext cx="11526982" cy="3782104"/>
        </p:xfrm>
        <a:graphic>
          <a:graphicData uri="http://schemas.openxmlformats.org/drawingml/2006/table">
            <a:tbl>
              <a:tblPr bandRow="1">
                <a:tableStyleId>{ED083AE6-46FA-4A59-8FB0-9F97EB10719F}</a:tableStyleId>
              </a:tblPr>
              <a:tblGrid>
                <a:gridCol w="6284661">
                  <a:extLst>
                    <a:ext uri="{9D8B030D-6E8A-4147-A177-3AD203B41FA5}">
                      <a16:colId xmlns:a16="http://schemas.microsoft.com/office/drawing/2014/main" val="2082674747"/>
                    </a:ext>
                  </a:extLst>
                </a:gridCol>
                <a:gridCol w="5242321">
                  <a:extLst>
                    <a:ext uri="{9D8B030D-6E8A-4147-A177-3AD203B41FA5}">
                      <a16:colId xmlns:a16="http://schemas.microsoft.com/office/drawing/2014/main" val="2869580740"/>
                    </a:ext>
                  </a:extLst>
                </a:gridCol>
              </a:tblGrid>
              <a:tr h="227700">
                <a:tc>
                  <a:txBody>
                    <a:bodyPr/>
                    <a:lstStyle/>
                    <a:p>
                      <a:pPr algn="ctr" rtl="0" fontAlgn="base"/>
                      <a:r>
                        <a:rPr lang="en-US" sz="1600" b="1" dirty="0">
                          <a:solidFill>
                            <a:srgbClr val="000000"/>
                          </a:solidFill>
                          <a:effectLst/>
                        </a:rPr>
                        <a:t>Name</a:t>
                      </a:r>
                    </a:p>
                  </a:txBody>
                  <a:tcPr/>
                </a:tc>
                <a:tc>
                  <a:txBody>
                    <a:bodyPr/>
                    <a:lstStyle/>
                    <a:p>
                      <a:pPr algn="ctr" rtl="0" fontAlgn="base"/>
                      <a:r>
                        <a:rPr lang="en-US" sz="1600" b="1" dirty="0">
                          <a:solidFill>
                            <a:srgbClr val="000000"/>
                          </a:solidFill>
                          <a:effectLst/>
                        </a:rPr>
                        <a:t>Affiliation</a:t>
                      </a:r>
                    </a:p>
                  </a:txBody>
                  <a:tcPr/>
                </a:tc>
                <a:extLst>
                  <a:ext uri="{0D108BD9-81ED-4DB2-BD59-A6C34878D82A}">
                    <a16:rowId xmlns:a16="http://schemas.microsoft.com/office/drawing/2014/main" val="1275149409"/>
                  </a:ext>
                </a:extLst>
              </a:tr>
              <a:tr h="450226">
                <a:tc>
                  <a:txBody>
                    <a:bodyPr/>
                    <a:lstStyle/>
                    <a:p>
                      <a:pPr rtl="0" fontAlgn="base"/>
                      <a:r>
                        <a:rPr lang="en-US" sz="1300" b="1" dirty="0">
                          <a:solidFill>
                            <a:srgbClr val="000000"/>
                          </a:solidFill>
                          <a:effectLst/>
                          <a:latin typeface="Aptos" panose="020B0004020202020204" pitchFamily="34" charset="0"/>
                        </a:rPr>
                        <a:t>Lisa Howley, PhD, M.Ed., </a:t>
                      </a:r>
                      <a:r>
                        <a:rPr lang="en-US" sz="1300" b="0" dirty="0">
                          <a:solidFill>
                            <a:srgbClr val="000000"/>
                          </a:solidFill>
                          <a:effectLst/>
                          <a:latin typeface="Aptos" panose="020B0004020202020204" pitchFamily="34" charset="0"/>
                        </a:rPr>
                        <a:t>Senior Director for the Transformation of Medical Education</a:t>
                      </a:r>
                    </a:p>
                  </a:txBody>
                  <a:tcPr/>
                </a:tc>
                <a:tc>
                  <a:txBody>
                    <a:bodyPr/>
                    <a:lstStyle/>
                    <a:p>
                      <a:pPr rtl="0" fontAlgn="base"/>
                      <a:r>
                        <a:rPr lang="en-US" sz="1300" dirty="0">
                          <a:solidFill>
                            <a:srgbClr val="000000"/>
                          </a:solidFill>
                          <a:effectLst/>
                          <a:latin typeface="Aptos" panose="020B0004020202020204" pitchFamily="34" charset="0"/>
                        </a:rPr>
                        <a:t>Association of American Medical Colleges </a:t>
                      </a:r>
                    </a:p>
                  </a:txBody>
                  <a:tcPr/>
                </a:tc>
                <a:extLst>
                  <a:ext uri="{0D108BD9-81ED-4DB2-BD59-A6C34878D82A}">
                    <a16:rowId xmlns:a16="http://schemas.microsoft.com/office/drawing/2014/main" val="792754277"/>
                  </a:ext>
                </a:extLst>
              </a:tr>
              <a:tr h="450226">
                <a:tc>
                  <a:txBody>
                    <a:bodyPr/>
                    <a:lstStyle/>
                    <a:p>
                      <a:pPr rtl="0" fontAlgn="base"/>
                      <a:r>
                        <a:rPr lang="en-US" sz="1300" b="1" dirty="0">
                          <a:solidFill>
                            <a:srgbClr val="000000"/>
                          </a:solidFill>
                          <a:effectLst/>
                          <a:latin typeface="Aptos" panose="020B0004020202020204" pitchFamily="34" charset="0"/>
                        </a:rPr>
                        <a:t>Greg Ogrinc, MD, MS,</a:t>
                      </a:r>
                      <a:r>
                        <a:rPr lang="en-US" sz="1300" dirty="0">
                          <a:solidFill>
                            <a:srgbClr val="000000"/>
                          </a:solidFill>
                          <a:effectLst/>
                          <a:latin typeface="Aptos" panose="020B0004020202020204" pitchFamily="34" charset="0"/>
                        </a:rPr>
                        <a:t> Senior Vice President, Certification Standards and Programs</a:t>
                      </a:r>
                    </a:p>
                  </a:txBody>
                  <a:tcPr/>
                </a:tc>
                <a:tc>
                  <a:txBody>
                    <a:bodyPr/>
                    <a:lstStyle/>
                    <a:p>
                      <a:pPr rtl="0" fontAlgn="base"/>
                      <a:r>
                        <a:rPr lang="en-US" sz="1300" dirty="0">
                          <a:solidFill>
                            <a:srgbClr val="000000"/>
                          </a:solidFill>
                          <a:effectLst/>
                          <a:latin typeface="Aptos" panose="020B0004020202020204" pitchFamily="34" charset="0"/>
                        </a:rPr>
                        <a:t>American Board of Medical Specialties </a:t>
                      </a:r>
                    </a:p>
                  </a:txBody>
                  <a:tcPr/>
                </a:tc>
                <a:extLst>
                  <a:ext uri="{0D108BD9-81ED-4DB2-BD59-A6C34878D82A}">
                    <a16:rowId xmlns:a16="http://schemas.microsoft.com/office/drawing/2014/main" val="1728948053"/>
                  </a:ext>
                </a:extLst>
              </a:tr>
              <a:tr h="450226">
                <a:tc>
                  <a:txBody>
                    <a:bodyPr/>
                    <a:lstStyle/>
                    <a:p>
                      <a:pPr rtl="0" fontAlgn="base"/>
                      <a:r>
                        <a:rPr lang="en-US" sz="1300" b="1" dirty="0">
                          <a:solidFill>
                            <a:srgbClr val="000000"/>
                          </a:solidFill>
                          <a:effectLst/>
                          <a:latin typeface="Aptos" panose="020B0004020202020204" pitchFamily="34" charset="0"/>
                        </a:rPr>
                        <a:t>Steve Singer, PhD,</a:t>
                      </a:r>
                      <a:r>
                        <a:rPr lang="en-US" sz="1300" dirty="0">
                          <a:solidFill>
                            <a:srgbClr val="000000"/>
                          </a:solidFill>
                          <a:effectLst/>
                          <a:latin typeface="Aptos" panose="020B0004020202020204" pitchFamily="34" charset="0"/>
                        </a:rPr>
                        <a:t> Vice President of Education &amp; Outreach</a:t>
                      </a:r>
                    </a:p>
                  </a:txBody>
                  <a:tcPr/>
                </a:tc>
                <a:tc>
                  <a:txBody>
                    <a:bodyPr/>
                    <a:lstStyle/>
                    <a:p>
                      <a:pPr rtl="0" fontAlgn="base"/>
                      <a:r>
                        <a:rPr lang="en-US" sz="1300" dirty="0">
                          <a:solidFill>
                            <a:srgbClr val="000000"/>
                          </a:solidFill>
                          <a:effectLst/>
                          <a:latin typeface="Aptos" panose="020B0004020202020204" pitchFamily="34" charset="0"/>
                        </a:rPr>
                        <a:t>American Colleges for Continuing Medical Education </a:t>
                      </a:r>
                    </a:p>
                  </a:txBody>
                  <a:tcPr/>
                </a:tc>
                <a:extLst>
                  <a:ext uri="{0D108BD9-81ED-4DB2-BD59-A6C34878D82A}">
                    <a16:rowId xmlns:a16="http://schemas.microsoft.com/office/drawing/2014/main" val="3536546369"/>
                  </a:ext>
                </a:extLst>
              </a:tr>
              <a:tr h="450226">
                <a:tc>
                  <a:txBody>
                    <a:bodyPr/>
                    <a:lstStyle/>
                    <a:p>
                      <a:pPr rtl="0" fontAlgn="base"/>
                      <a:r>
                        <a:rPr lang="en-US" sz="1300" b="1" dirty="0">
                          <a:solidFill>
                            <a:srgbClr val="000000"/>
                          </a:solidFill>
                          <a:effectLst/>
                          <a:latin typeface="Aptos" panose="020B0004020202020204" pitchFamily="34" charset="0"/>
                        </a:rPr>
                        <a:t>Kevin B. Weiss, MD, MPH,</a:t>
                      </a:r>
                      <a:r>
                        <a:rPr lang="en-US" sz="1300" dirty="0">
                          <a:solidFill>
                            <a:srgbClr val="000000"/>
                          </a:solidFill>
                          <a:effectLst/>
                          <a:latin typeface="Aptos" panose="020B0004020202020204" pitchFamily="34" charset="0"/>
                        </a:rPr>
                        <a:t> Chief Sponsoring Institutions and Clinical Learning Environments Officer</a:t>
                      </a:r>
                    </a:p>
                  </a:txBody>
                  <a:tcPr/>
                </a:tc>
                <a:tc>
                  <a:txBody>
                    <a:bodyPr/>
                    <a:lstStyle/>
                    <a:p>
                      <a:pPr rtl="0" fontAlgn="base"/>
                      <a:r>
                        <a:rPr lang="en-US" sz="1300" dirty="0">
                          <a:solidFill>
                            <a:srgbClr val="000000"/>
                          </a:solidFill>
                          <a:effectLst/>
                          <a:latin typeface="Aptos" panose="020B0004020202020204" pitchFamily="34" charset="0"/>
                        </a:rPr>
                        <a:t>Accreditation Council for Graduate Medical Education </a:t>
                      </a:r>
                    </a:p>
                  </a:txBody>
                  <a:tcPr/>
                </a:tc>
                <a:extLst>
                  <a:ext uri="{0D108BD9-81ED-4DB2-BD59-A6C34878D82A}">
                    <a16:rowId xmlns:a16="http://schemas.microsoft.com/office/drawing/2014/main" val="2672889851"/>
                  </a:ext>
                </a:extLst>
              </a:tr>
              <a:tr h="450226">
                <a:tc>
                  <a:txBody>
                    <a:bodyPr/>
                    <a:lstStyle/>
                    <a:p>
                      <a:pPr rtl="0" fontAlgn="base"/>
                      <a:r>
                        <a:rPr lang="en-US" sz="1300" b="1" dirty="0">
                          <a:solidFill>
                            <a:srgbClr val="000000"/>
                          </a:solidFill>
                          <a:effectLst/>
                          <a:latin typeface="Aptos" panose="020B0004020202020204" pitchFamily="34" charset="0"/>
                        </a:rPr>
                        <a:t>Molly Lowe, MPH, </a:t>
                      </a:r>
                      <a:r>
                        <a:rPr lang="en-US" sz="1300" dirty="0">
                          <a:solidFill>
                            <a:srgbClr val="000000"/>
                          </a:solidFill>
                          <a:effectLst/>
                          <a:latin typeface="Aptos" panose="020B0004020202020204" pitchFamily="34" charset="0"/>
                        </a:rPr>
                        <a:t>Director of Content Strategy</a:t>
                      </a:r>
                    </a:p>
                  </a:txBody>
                  <a:tcPr/>
                </a:tc>
                <a:tc>
                  <a:txBody>
                    <a:bodyPr/>
                    <a:lstStyle/>
                    <a:p>
                      <a:pPr rtl="0" fontAlgn="base"/>
                      <a:r>
                        <a:rPr lang="en-US" sz="1300" dirty="0">
                          <a:solidFill>
                            <a:srgbClr val="000000"/>
                          </a:solidFill>
                          <a:effectLst/>
                          <a:latin typeface="Aptos" panose="020B0004020202020204" pitchFamily="34" charset="0"/>
                        </a:rPr>
                        <a:t>American College of Healthcare Executives </a:t>
                      </a:r>
                    </a:p>
                  </a:txBody>
                  <a:tcPr/>
                </a:tc>
                <a:extLst>
                  <a:ext uri="{0D108BD9-81ED-4DB2-BD59-A6C34878D82A}">
                    <a16:rowId xmlns:a16="http://schemas.microsoft.com/office/drawing/2014/main" val="1054202223"/>
                  </a:ext>
                </a:extLst>
              </a:tr>
              <a:tr h="191475">
                <a:tc>
                  <a:txBody>
                    <a:bodyPr/>
                    <a:lstStyle/>
                    <a:p>
                      <a:pPr rtl="0" fontAlgn="base"/>
                      <a:r>
                        <a:rPr lang="en-US" sz="1300" b="1" dirty="0">
                          <a:solidFill>
                            <a:srgbClr val="000000"/>
                          </a:solidFill>
                          <a:effectLst/>
                          <a:latin typeface="Aptos" panose="020B0004020202020204" pitchFamily="34" charset="0"/>
                        </a:rPr>
                        <a:t>Patricia A. McGaffigan, RN, MS</a:t>
                      </a:r>
                      <a:r>
                        <a:rPr lang="en-US" sz="1300" dirty="0">
                          <a:solidFill>
                            <a:srgbClr val="000000"/>
                          </a:solidFill>
                          <a:effectLst/>
                          <a:latin typeface="Aptos" panose="020B0004020202020204" pitchFamily="34" charset="0"/>
                        </a:rPr>
                        <a:t>,</a:t>
                      </a:r>
                      <a:r>
                        <a:rPr lang="en-US" sz="1300" b="1" dirty="0">
                          <a:solidFill>
                            <a:srgbClr val="000000"/>
                          </a:solidFill>
                          <a:effectLst/>
                          <a:latin typeface="Aptos" panose="020B0004020202020204" pitchFamily="34" charset="0"/>
                        </a:rPr>
                        <a:t> CPPS, </a:t>
                      </a:r>
                      <a:r>
                        <a:rPr lang="en-US" sz="1300" dirty="0">
                          <a:solidFill>
                            <a:srgbClr val="000000"/>
                          </a:solidFill>
                          <a:effectLst/>
                          <a:latin typeface="Aptos" panose="020B0004020202020204" pitchFamily="34" charset="0"/>
                        </a:rPr>
                        <a:t>Vice President</a:t>
                      </a:r>
                    </a:p>
                  </a:txBody>
                  <a:tcPr/>
                </a:tc>
                <a:tc>
                  <a:txBody>
                    <a:bodyPr/>
                    <a:lstStyle/>
                    <a:p>
                      <a:pPr rtl="0" fontAlgn="base"/>
                      <a:r>
                        <a:rPr lang="en-US" sz="1300" dirty="0">
                          <a:solidFill>
                            <a:srgbClr val="000000"/>
                          </a:solidFill>
                          <a:effectLst/>
                          <a:latin typeface="Aptos" panose="020B0004020202020204" pitchFamily="34" charset="0"/>
                        </a:rPr>
                        <a:t>Institute of Healthcare Improvement </a:t>
                      </a:r>
                    </a:p>
                  </a:txBody>
                  <a:tcPr/>
                </a:tc>
                <a:extLst>
                  <a:ext uri="{0D108BD9-81ED-4DB2-BD59-A6C34878D82A}">
                    <a16:rowId xmlns:a16="http://schemas.microsoft.com/office/drawing/2014/main" val="136895703"/>
                  </a:ext>
                </a:extLst>
              </a:tr>
              <a:tr h="191475">
                <a:tc>
                  <a:txBody>
                    <a:bodyPr/>
                    <a:lstStyle/>
                    <a:p>
                      <a:pPr rtl="0" fontAlgn="base"/>
                      <a:r>
                        <a:rPr lang="en-US" sz="1300" b="1" dirty="0">
                          <a:solidFill>
                            <a:srgbClr val="000000"/>
                          </a:solidFill>
                          <a:effectLst/>
                          <a:latin typeface="Aptos" panose="020B0004020202020204" pitchFamily="34" charset="0"/>
                        </a:rPr>
                        <a:t>Stephanie Mercado, CAE, CPHQ,</a:t>
                      </a:r>
                      <a:r>
                        <a:rPr lang="en-US" sz="1300" dirty="0">
                          <a:solidFill>
                            <a:srgbClr val="000000"/>
                          </a:solidFill>
                          <a:effectLst/>
                          <a:latin typeface="Aptos" panose="020B0004020202020204" pitchFamily="34" charset="0"/>
                        </a:rPr>
                        <a:t> Chief Executive Officer</a:t>
                      </a:r>
                    </a:p>
                  </a:txBody>
                  <a:tcPr/>
                </a:tc>
                <a:tc>
                  <a:txBody>
                    <a:bodyPr/>
                    <a:lstStyle/>
                    <a:p>
                      <a:pPr rtl="0" fontAlgn="base"/>
                      <a:r>
                        <a:rPr lang="en-US" sz="1300" dirty="0">
                          <a:solidFill>
                            <a:srgbClr val="000000"/>
                          </a:solidFill>
                          <a:effectLst/>
                          <a:latin typeface="Aptos" panose="020B0004020202020204" pitchFamily="34" charset="0"/>
                        </a:rPr>
                        <a:t>National Association for Healthcare Quality </a:t>
                      </a:r>
                    </a:p>
                  </a:txBody>
                  <a:tcPr/>
                </a:tc>
                <a:extLst>
                  <a:ext uri="{0D108BD9-81ED-4DB2-BD59-A6C34878D82A}">
                    <a16:rowId xmlns:a16="http://schemas.microsoft.com/office/drawing/2014/main" val="1352633367"/>
                  </a:ext>
                </a:extLst>
              </a:tr>
              <a:tr h="191475">
                <a:tc>
                  <a:txBody>
                    <a:bodyPr/>
                    <a:lstStyle/>
                    <a:p>
                      <a:pPr rtl="0" fontAlgn="base"/>
                      <a:r>
                        <a:rPr lang="en-US" sz="1300" b="1" dirty="0">
                          <a:solidFill>
                            <a:srgbClr val="000000"/>
                          </a:solidFill>
                          <a:effectLst/>
                          <a:latin typeface="Aptos" panose="020B0004020202020204" pitchFamily="34" charset="0"/>
                        </a:rPr>
                        <a:t>Cheryl Peterson, MSN, RN,</a:t>
                      </a:r>
                      <a:r>
                        <a:rPr lang="en-US" sz="1300" dirty="0">
                          <a:solidFill>
                            <a:srgbClr val="000000"/>
                          </a:solidFill>
                          <a:effectLst/>
                          <a:latin typeface="Aptos" panose="020B0004020202020204" pitchFamily="34" charset="0"/>
                        </a:rPr>
                        <a:t> Vice President of Nursing Programs</a:t>
                      </a:r>
                    </a:p>
                  </a:txBody>
                  <a:tcPr/>
                </a:tc>
                <a:tc>
                  <a:txBody>
                    <a:bodyPr/>
                    <a:lstStyle/>
                    <a:p>
                      <a:pPr rtl="0" fontAlgn="base"/>
                      <a:r>
                        <a:rPr lang="en-US" sz="1300" dirty="0">
                          <a:solidFill>
                            <a:srgbClr val="000000"/>
                          </a:solidFill>
                          <a:effectLst/>
                          <a:latin typeface="Aptos" panose="020B0004020202020204" pitchFamily="34" charset="0"/>
                        </a:rPr>
                        <a:t>American Nurses Association </a:t>
                      </a:r>
                    </a:p>
                  </a:txBody>
                  <a:tcPr/>
                </a:tc>
                <a:extLst>
                  <a:ext uri="{0D108BD9-81ED-4DB2-BD59-A6C34878D82A}">
                    <a16:rowId xmlns:a16="http://schemas.microsoft.com/office/drawing/2014/main" val="3812929740"/>
                  </a:ext>
                </a:extLst>
              </a:tr>
              <a:tr h="191475">
                <a:tc>
                  <a:txBody>
                    <a:bodyPr/>
                    <a:lstStyle/>
                    <a:p>
                      <a:pPr rtl="0" fontAlgn="base"/>
                      <a:r>
                        <a:rPr lang="en-US" sz="1300" b="1" dirty="0">
                          <a:solidFill>
                            <a:srgbClr val="000000"/>
                          </a:solidFill>
                          <a:effectLst/>
                          <a:latin typeface="Aptos" panose="020B0004020202020204" pitchFamily="34" charset="0"/>
                        </a:rPr>
                        <a:t>Joan Stanley, PhD, NP, FAAN, FAANP,</a:t>
                      </a:r>
                      <a:r>
                        <a:rPr lang="en-US" sz="1300" dirty="0">
                          <a:solidFill>
                            <a:srgbClr val="000000"/>
                          </a:solidFill>
                          <a:effectLst/>
                          <a:latin typeface="Aptos" panose="020B0004020202020204" pitchFamily="34" charset="0"/>
                        </a:rPr>
                        <a:t> Chief Academic Officer</a:t>
                      </a:r>
                    </a:p>
                  </a:txBody>
                  <a:tcPr/>
                </a:tc>
                <a:tc>
                  <a:txBody>
                    <a:bodyPr/>
                    <a:lstStyle/>
                    <a:p>
                      <a:pPr rtl="0" fontAlgn="base"/>
                      <a:r>
                        <a:rPr lang="en-US" sz="1300" dirty="0">
                          <a:solidFill>
                            <a:srgbClr val="000000"/>
                          </a:solidFill>
                          <a:effectLst/>
                          <a:latin typeface="Aptos" panose="020B0004020202020204" pitchFamily="34" charset="0"/>
                        </a:rPr>
                        <a:t>American Association of Colleges of Nursing </a:t>
                      </a:r>
                    </a:p>
                  </a:txBody>
                  <a:tcPr/>
                </a:tc>
                <a:extLst>
                  <a:ext uri="{0D108BD9-81ED-4DB2-BD59-A6C34878D82A}">
                    <a16:rowId xmlns:a16="http://schemas.microsoft.com/office/drawing/2014/main" val="3056314457"/>
                  </a:ext>
                </a:extLst>
              </a:tr>
            </a:tbl>
          </a:graphicData>
        </a:graphic>
      </p:graphicFrame>
    </p:spTree>
    <p:extLst>
      <p:ext uri="{BB962C8B-B14F-4D97-AF65-F5344CB8AC3E}">
        <p14:creationId xmlns:p14="http://schemas.microsoft.com/office/powerpoint/2010/main" val="85049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315CC-92B9-3062-ABBC-38A8D854B3AC}"/>
              </a:ext>
            </a:extLst>
          </p:cNvPr>
          <p:cNvSpPr>
            <a:spLocks noGrp="1"/>
          </p:cNvSpPr>
          <p:nvPr>
            <p:ph type="title"/>
          </p:nvPr>
        </p:nvSpPr>
        <p:spPr>
          <a:xfrm>
            <a:off x="145773" y="271683"/>
            <a:ext cx="11476383" cy="617884"/>
          </a:xfrm>
        </p:spPr>
        <p:txBody>
          <a:bodyPr>
            <a:noAutofit/>
          </a:bodyPr>
          <a:lstStyle/>
          <a:p>
            <a:r>
              <a:rPr lang="en-US" sz="2800"/>
              <a:t>Engaging the National Action Alliance Engine to Power</a:t>
            </a:r>
            <a:br>
              <a:rPr lang="en-US" sz="2800"/>
            </a:br>
            <a:r>
              <a:rPr lang="en-US" sz="2800"/>
              <a:t>Safe Care Everywhere, Zero Preventable Harm for All</a:t>
            </a:r>
          </a:p>
        </p:txBody>
      </p:sp>
      <p:sp>
        <p:nvSpPr>
          <p:cNvPr id="4" name="Slide Number Placeholder 3">
            <a:extLst>
              <a:ext uri="{FF2B5EF4-FFF2-40B4-BE49-F238E27FC236}">
                <a16:creationId xmlns:a16="http://schemas.microsoft.com/office/drawing/2014/main" id="{429CC5FC-0D10-3359-4C96-DD1F403C75F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grpSp>
        <p:nvGrpSpPr>
          <p:cNvPr id="55" name="Group 54">
            <a:extLst>
              <a:ext uri="{FF2B5EF4-FFF2-40B4-BE49-F238E27FC236}">
                <a16:creationId xmlns:a16="http://schemas.microsoft.com/office/drawing/2014/main" id="{99AFBE47-7659-6345-337A-331E05D78254}"/>
              </a:ext>
            </a:extLst>
          </p:cNvPr>
          <p:cNvGrpSpPr/>
          <p:nvPr/>
        </p:nvGrpSpPr>
        <p:grpSpPr>
          <a:xfrm>
            <a:off x="2567587" y="1415247"/>
            <a:ext cx="6873139" cy="5306229"/>
            <a:chOff x="2567587" y="1415247"/>
            <a:chExt cx="6873139" cy="5306229"/>
          </a:xfrm>
        </p:grpSpPr>
        <p:sp>
          <p:nvSpPr>
            <p:cNvPr id="7" name="Rectangle 6">
              <a:extLst>
                <a:ext uri="{FF2B5EF4-FFF2-40B4-BE49-F238E27FC236}">
                  <a16:creationId xmlns:a16="http://schemas.microsoft.com/office/drawing/2014/main" id="{39D68B3A-82B4-E449-C3AF-54BB776D7187}"/>
                </a:ext>
              </a:extLst>
            </p:cNvPr>
            <p:cNvSpPr/>
            <p:nvPr/>
          </p:nvSpPr>
          <p:spPr>
            <a:xfrm>
              <a:off x="2567587" y="6356351"/>
              <a:ext cx="6873139" cy="365125"/>
            </a:xfrm>
            <a:prstGeom prst="rect">
              <a:avLst/>
            </a:prstGeom>
            <a:solidFill>
              <a:srgbClr val="2F7D9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white"/>
                  </a:solidFill>
                  <a:effectLst/>
                  <a:uLnTx/>
                  <a:uFillTx/>
                  <a:latin typeface="Arial"/>
                  <a:ea typeface="+mn-ea"/>
                  <a:cs typeface="+mn-cs"/>
                </a:rPr>
                <a:t>Identify needs through baseline safety self-assessments</a:t>
              </a:r>
            </a:p>
          </p:txBody>
        </p:sp>
        <p:sp>
          <p:nvSpPr>
            <p:cNvPr id="10" name="Arrow: Right 9" descr="Next">
              <a:extLst>
                <a:ext uri="{FF2B5EF4-FFF2-40B4-BE49-F238E27FC236}">
                  <a16:creationId xmlns:a16="http://schemas.microsoft.com/office/drawing/2014/main" id="{187BA97D-7E08-0044-9F3B-26309A978145}"/>
                </a:ext>
              </a:extLst>
            </p:cNvPr>
            <p:cNvSpPr/>
            <p:nvPr/>
          </p:nvSpPr>
          <p:spPr>
            <a:xfrm rot="16200000">
              <a:off x="5716643" y="6039110"/>
              <a:ext cx="228600" cy="288127"/>
            </a:xfrm>
            <a:prstGeom prst="righ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C92E000F-FBCE-B4AA-42DE-7B7E5FDAC057}"/>
                </a:ext>
              </a:extLst>
            </p:cNvPr>
            <p:cNvSpPr/>
            <p:nvPr/>
          </p:nvSpPr>
          <p:spPr>
            <a:xfrm>
              <a:off x="2619702" y="4626161"/>
              <a:ext cx="6763934" cy="1426916"/>
            </a:xfrm>
            <a:prstGeom prst="rect">
              <a:avLst/>
            </a:prstGeom>
            <a:solidFill>
              <a:srgbClr val="604A7B"/>
            </a:solidFill>
            <a:ln>
              <a:noFill/>
            </a:ln>
          </p:spPr>
          <p:style>
            <a:lnRef idx="2">
              <a:schemeClr val="accent4"/>
            </a:lnRef>
            <a:fillRef idx="1">
              <a:schemeClr val="lt1"/>
            </a:fillRef>
            <a:effectRef idx="0">
              <a:schemeClr val="accent4"/>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a:ea typeface="+mn-ea"/>
                  <a:cs typeface="+mn-cs"/>
                </a:rPr>
                <a:t>National Action Alliance Engine</a:t>
              </a:r>
            </a:p>
          </p:txBody>
        </p:sp>
        <p:sp>
          <p:nvSpPr>
            <p:cNvPr id="12" name="Rectangle 11">
              <a:extLst>
                <a:ext uri="{FF2B5EF4-FFF2-40B4-BE49-F238E27FC236}">
                  <a16:creationId xmlns:a16="http://schemas.microsoft.com/office/drawing/2014/main" id="{7FAC3E81-F646-9E6E-34C5-E14D4A0549F5}"/>
                </a:ext>
              </a:extLst>
            </p:cNvPr>
            <p:cNvSpPr/>
            <p:nvPr/>
          </p:nvSpPr>
          <p:spPr>
            <a:xfrm>
              <a:off x="2771877" y="5067300"/>
              <a:ext cx="933457" cy="87403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mn-ea"/>
                  <a:cs typeface="+mn-cs"/>
                </a:rPr>
                <a:t>National Webinars</a:t>
              </a:r>
            </a:p>
          </p:txBody>
        </p:sp>
        <p:sp>
          <p:nvSpPr>
            <p:cNvPr id="13" name="Rectangle 12">
              <a:extLst>
                <a:ext uri="{FF2B5EF4-FFF2-40B4-BE49-F238E27FC236}">
                  <a16:creationId xmlns:a16="http://schemas.microsoft.com/office/drawing/2014/main" id="{908E5FB7-1017-DC31-3CD1-A69B796F6EC3}"/>
                </a:ext>
              </a:extLst>
            </p:cNvPr>
            <p:cNvSpPr/>
            <p:nvPr/>
          </p:nvSpPr>
          <p:spPr>
            <a:xfrm>
              <a:off x="3802812" y="5069603"/>
              <a:ext cx="1262979" cy="87403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mn-ea"/>
                  <a:cs typeface="+mn-cs"/>
                </a:rPr>
                <a:t>Implementation Initiatives</a:t>
              </a:r>
            </a:p>
          </p:txBody>
        </p:sp>
        <p:sp>
          <p:nvSpPr>
            <p:cNvPr id="15" name="Rectangle 14">
              <a:extLst>
                <a:ext uri="{FF2B5EF4-FFF2-40B4-BE49-F238E27FC236}">
                  <a16:creationId xmlns:a16="http://schemas.microsoft.com/office/drawing/2014/main" id="{2DFF86DA-024F-8313-FD55-6FF9A0B6D997}"/>
                </a:ext>
              </a:extLst>
            </p:cNvPr>
            <p:cNvSpPr/>
            <p:nvPr/>
          </p:nvSpPr>
          <p:spPr>
            <a:xfrm>
              <a:off x="5188693" y="5068212"/>
              <a:ext cx="1791352" cy="264867"/>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mn-ea"/>
                  <a:cs typeface="+mn-cs"/>
                </a:rPr>
                <a:t>Tools and Resources</a:t>
              </a:r>
            </a:p>
          </p:txBody>
        </p:sp>
        <p:sp>
          <p:nvSpPr>
            <p:cNvPr id="16" name="Rectangle 15">
              <a:extLst>
                <a:ext uri="{FF2B5EF4-FFF2-40B4-BE49-F238E27FC236}">
                  <a16:creationId xmlns:a16="http://schemas.microsoft.com/office/drawing/2014/main" id="{F055C86E-40FB-D8E8-E202-B5B0BEC50FFA}"/>
                </a:ext>
              </a:extLst>
            </p:cNvPr>
            <p:cNvSpPr/>
            <p:nvPr/>
          </p:nvSpPr>
          <p:spPr>
            <a:xfrm>
              <a:off x="5177880" y="5384824"/>
              <a:ext cx="844881" cy="567056"/>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mn-ea"/>
                  <a:cs typeface="+mn-cs"/>
                </a:rPr>
                <a:t>HHS Tools</a:t>
              </a:r>
            </a:p>
          </p:txBody>
        </p:sp>
        <p:sp>
          <p:nvSpPr>
            <p:cNvPr id="17" name="Rectangle 16">
              <a:extLst>
                <a:ext uri="{FF2B5EF4-FFF2-40B4-BE49-F238E27FC236}">
                  <a16:creationId xmlns:a16="http://schemas.microsoft.com/office/drawing/2014/main" id="{A8945FF5-DEEC-A9FC-3488-294AEC08C950}"/>
                </a:ext>
              </a:extLst>
            </p:cNvPr>
            <p:cNvSpPr/>
            <p:nvPr/>
          </p:nvSpPr>
          <p:spPr>
            <a:xfrm>
              <a:off x="6129627" y="5373454"/>
              <a:ext cx="844881" cy="555954"/>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mn-ea"/>
                  <a:cs typeface="+mn-cs"/>
                </a:rPr>
                <a:t>Other Vetted Tools</a:t>
              </a:r>
            </a:p>
          </p:txBody>
        </p:sp>
        <p:sp>
          <p:nvSpPr>
            <p:cNvPr id="18" name="Rectangle 17">
              <a:extLst>
                <a:ext uri="{FF2B5EF4-FFF2-40B4-BE49-F238E27FC236}">
                  <a16:creationId xmlns:a16="http://schemas.microsoft.com/office/drawing/2014/main" id="{FACCB4EF-CB66-D7DA-EE87-E4B1097D0BD1}"/>
                </a:ext>
              </a:extLst>
            </p:cNvPr>
            <p:cNvSpPr/>
            <p:nvPr/>
          </p:nvSpPr>
          <p:spPr>
            <a:xfrm>
              <a:off x="7086661" y="5067300"/>
              <a:ext cx="1097385" cy="878636"/>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mn-ea"/>
                  <a:cs typeface="+mn-cs"/>
                </a:rPr>
                <a:t>Funding Opportunities</a:t>
              </a:r>
            </a:p>
          </p:txBody>
        </p:sp>
        <p:sp>
          <p:nvSpPr>
            <p:cNvPr id="19" name="Rectangle 18">
              <a:extLst>
                <a:ext uri="{FF2B5EF4-FFF2-40B4-BE49-F238E27FC236}">
                  <a16:creationId xmlns:a16="http://schemas.microsoft.com/office/drawing/2014/main" id="{BD5BCCF0-7CAF-12A9-1390-5635685A5A8E}"/>
                </a:ext>
              </a:extLst>
            </p:cNvPr>
            <p:cNvSpPr/>
            <p:nvPr/>
          </p:nvSpPr>
          <p:spPr>
            <a:xfrm>
              <a:off x="8260451" y="5058318"/>
              <a:ext cx="987495" cy="87566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mn-ea"/>
                  <a:cs typeface="+mn-cs"/>
                </a:rPr>
                <a:t>Measures and Safety Dashboard</a:t>
              </a:r>
            </a:p>
          </p:txBody>
        </p:sp>
        <p:sp>
          <p:nvSpPr>
            <p:cNvPr id="20" name="Arrow: Right 19">
              <a:extLst>
                <a:ext uri="{FF2B5EF4-FFF2-40B4-BE49-F238E27FC236}">
                  <a16:creationId xmlns:a16="http://schemas.microsoft.com/office/drawing/2014/main" id="{DC8E160D-7E70-6848-C6B7-12159F377670}"/>
                </a:ext>
                <a:ext uri="{C183D7F6-B498-43B3-948B-1728B52AA6E4}">
                  <adec:decorative xmlns:adec="http://schemas.microsoft.com/office/drawing/2017/decorative" val="1"/>
                </a:ext>
              </a:extLst>
            </p:cNvPr>
            <p:cNvSpPr/>
            <p:nvPr/>
          </p:nvSpPr>
          <p:spPr>
            <a:xfrm rot="16200000">
              <a:off x="5481975" y="4211517"/>
              <a:ext cx="631598" cy="147083"/>
            </a:xfrm>
            <a:prstGeom prst="righ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1" name="Rectangle: Rounded Corners 20">
              <a:extLst>
                <a:ext uri="{FF2B5EF4-FFF2-40B4-BE49-F238E27FC236}">
                  <a16:creationId xmlns:a16="http://schemas.microsoft.com/office/drawing/2014/main" id="{B55700A3-CAAC-C265-A2F7-6B1C219AC937}"/>
                </a:ext>
              </a:extLst>
            </p:cNvPr>
            <p:cNvSpPr/>
            <p:nvPr/>
          </p:nvSpPr>
          <p:spPr>
            <a:xfrm>
              <a:off x="5410591" y="4225271"/>
              <a:ext cx="756987" cy="229840"/>
            </a:xfrm>
            <a:prstGeom prst="roundRect">
              <a:avLst/>
            </a:prstGeom>
            <a:solidFill>
              <a:srgbClr val="B3A2C7"/>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Arial"/>
                  <a:ea typeface="+mn-ea"/>
                  <a:cs typeface="+mn-cs"/>
                </a:rPr>
                <a:t>Opportunity</a:t>
              </a:r>
            </a:p>
          </p:txBody>
        </p:sp>
        <p:sp>
          <p:nvSpPr>
            <p:cNvPr id="25" name="Rectangle: Rounded Corners 13">
              <a:extLst>
                <a:ext uri="{FF2B5EF4-FFF2-40B4-BE49-F238E27FC236}">
                  <a16:creationId xmlns:a16="http://schemas.microsoft.com/office/drawing/2014/main" id="{76B302C0-46E3-31C9-3F53-33BC809267D3}"/>
                </a:ext>
              </a:extLst>
            </p:cNvPr>
            <p:cNvSpPr/>
            <p:nvPr/>
          </p:nvSpPr>
          <p:spPr>
            <a:xfrm>
              <a:off x="3203942" y="2735794"/>
              <a:ext cx="5487693" cy="1217121"/>
            </a:xfrm>
            <a:prstGeom prst="rect">
              <a:avLst/>
            </a:prstGeom>
            <a:solidFill>
              <a:srgbClr val="615A38"/>
            </a:solidFill>
            <a:ln>
              <a:solidFill>
                <a:srgbClr val="615A38"/>
              </a:solidFill>
            </a:ln>
          </p:spPr>
          <p:style>
            <a:lnRef idx="2">
              <a:schemeClr val="accent4"/>
            </a:lnRef>
            <a:fillRef idx="1">
              <a:schemeClr val="lt1"/>
            </a:fillRef>
            <a:effectRef idx="0">
              <a:schemeClr val="accent4"/>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a:ea typeface="+mn-ea"/>
                  <a:cs typeface="+mn-cs"/>
                </a:rPr>
                <a:t>Learning Health Organizations</a:t>
              </a:r>
            </a:p>
          </p:txBody>
        </p:sp>
        <p:sp>
          <p:nvSpPr>
            <p:cNvPr id="26" name="TextBox 25">
              <a:extLst>
                <a:ext uri="{FF2B5EF4-FFF2-40B4-BE49-F238E27FC236}">
                  <a16:creationId xmlns:a16="http://schemas.microsoft.com/office/drawing/2014/main" id="{7BEEE924-029F-31C4-2609-2A538915C67B}"/>
                </a:ext>
              </a:extLst>
            </p:cNvPr>
            <p:cNvSpPr txBox="1"/>
            <p:nvPr/>
          </p:nvSpPr>
          <p:spPr>
            <a:xfrm>
              <a:off x="3282612" y="3202124"/>
              <a:ext cx="1272673" cy="461665"/>
            </a:xfrm>
            <a:prstGeom prst="rect">
              <a:avLst/>
            </a:prstGeom>
            <a:solidFill>
              <a:srgbClr val="7F7649"/>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Best Practice Implementation</a:t>
              </a:r>
            </a:p>
          </p:txBody>
        </p:sp>
        <p:sp>
          <p:nvSpPr>
            <p:cNvPr id="30" name="TextBox 29">
              <a:extLst>
                <a:ext uri="{FF2B5EF4-FFF2-40B4-BE49-F238E27FC236}">
                  <a16:creationId xmlns:a16="http://schemas.microsoft.com/office/drawing/2014/main" id="{ED9FCBE8-DB18-FCAF-9C33-AEF03F10620E}"/>
                </a:ext>
              </a:extLst>
            </p:cNvPr>
            <p:cNvSpPr txBox="1"/>
            <p:nvPr/>
          </p:nvSpPr>
          <p:spPr>
            <a:xfrm>
              <a:off x="4746837" y="3202124"/>
              <a:ext cx="1272673" cy="461665"/>
            </a:xfrm>
            <a:prstGeom prst="rect">
              <a:avLst/>
            </a:prstGeom>
            <a:solidFill>
              <a:srgbClr val="7F7649"/>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Learning from Network</a:t>
              </a:r>
            </a:p>
          </p:txBody>
        </p:sp>
        <p:sp>
          <p:nvSpPr>
            <p:cNvPr id="31" name="TextBox 30">
              <a:extLst>
                <a:ext uri="{FF2B5EF4-FFF2-40B4-BE49-F238E27FC236}">
                  <a16:creationId xmlns:a16="http://schemas.microsoft.com/office/drawing/2014/main" id="{0A1C51D2-C457-4271-74FC-F2D60744B1DD}"/>
                </a:ext>
              </a:extLst>
            </p:cNvPr>
            <p:cNvSpPr txBox="1"/>
            <p:nvPr/>
          </p:nvSpPr>
          <p:spPr>
            <a:xfrm>
              <a:off x="6255524" y="3190118"/>
              <a:ext cx="1115328" cy="461665"/>
            </a:xfrm>
            <a:prstGeom prst="rect">
              <a:avLst/>
            </a:prstGeom>
            <a:solidFill>
              <a:srgbClr val="7F7649"/>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mn-ea"/>
                  <a:cs typeface="+mn-cs"/>
                </a:rPr>
                <a:t>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prstClr val="white"/>
                  </a:solidFill>
                  <a:latin typeface="Arial"/>
                </a:rPr>
                <a:t>Support</a:t>
              </a:r>
              <a:endParaRPr kumimoji="0" lang="en-US" sz="1200" b="0" i="0" u="none" strike="noStrike" kern="1200" cap="none" spc="0" normalizeH="0" baseline="0" noProof="0">
                <a:ln>
                  <a:noFill/>
                </a:ln>
                <a:solidFill>
                  <a:prstClr val="white"/>
                </a:solidFill>
                <a:effectLst/>
                <a:uLnTx/>
                <a:uFillTx/>
                <a:latin typeface="Arial"/>
                <a:ea typeface="+mn-ea"/>
                <a:cs typeface="+mn-cs"/>
              </a:endParaRPr>
            </a:p>
          </p:txBody>
        </p:sp>
        <p:sp>
          <p:nvSpPr>
            <p:cNvPr id="32" name="TextBox 31">
              <a:extLst>
                <a:ext uri="{FF2B5EF4-FFF2-40B4-BE49-F238E27FC236}">
                  <a16:creationId xmlns:a16="http://schemas.microsoft.com/office/drawing/2014/main" id="{BE794D6E-A6F7-EC65-F22D-BEF206F59713}"/>
                </a:ext>
              </a:extLst>
            </p:cNvPr>
            <p:cNvSpPr txBox="1"/>
            <p:nvPr/>
          </p:nvSpPr>
          <p:spPr>
            <a:xfrm>
              <a:off x="7562404" y="3202724"/>
              <a:ext cx="932057" cy="461665"/>
            </a:xfrm>
            <a:prstGeom prst="rect">
              <a:avLst/>
            </a:prstGeom>
            <a:solidFill>
              <a:srgbClr val="7F7649"/>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mn-ea"/>
                  <a:cs typeface="+mn-cs"/>
                </a:rPr>
                <a:t>Aligned with VBP</a:t>
              </a:r>
            </a:p>
          </p:txBody>
        </p:sp>
        <p:sp>
          <p:nvSpPr>
            <p:cNvPr id="33" name="Arrow: Right 32">
              <a:extLst>
                <a:ext uri="{FF2B5EF4-FFF2-40B4-BE49-F238E27FC236}">
                  <a16:creationId xmlns:a16="http://schemas.microsoft.com/office/drawing/2014/main" id="{7DFE1A2D-8020-8B65-5078-3C38875A0009}"/>
                </a:ext>
                <a:ext uri="{C183D7F6-B498-43B3-948B-1728B52AA6E4}">
                  <adec:decorative xmlns:adec="http://schemas.microsoft.com/office/drawing/2017/decorative" val="1"/>
                </a:ext>
              </a:extLst>
            </p:cNvPr>
            <p:cNvSpPr/>
            <p:nvPr/>
          </p:nvSpPr>
          <p:spPr>
            <a:xfrm rot="16200000">
              <a:off x="6644970" y="2308133"/>
              <a:ext cx="631598" cy="147083"/>
            </a:xfrm>
            <a:prstGeom prst="righ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7" name="Arrow: Right 36">
              <a:extLst>
                <a:ext uri="{FF2B5EF4-FFF2-40B4-BE49-F238E27FC236}">
                  <a16:creationId xmlns:a16="http://schemas.microsoft.com/office/drawing/2014/main" id="{E38EEAE5-D078-972B-005D-F80363C63D01}"/>
                </a:ext>
                <a:ext uri="{C183D7F6-B498-43B3-948B-1728B52AA6E4}">
                  <adec:decorative xmlns:adec="http://schemas.microsoft.com/office/drawing/2017/decorative" val="1"/>
                </a:ext>
              </a:extLst>
            </p:cNvPr>
            <p:cNvSpPr/>
            <p:nvPr/>
          </p:nvSpPr>
          <p:spPr>
            <a:xfrm rot="16200000">
              <a:off x="4576838" y="2314493"/>
              <a:ext cx="631598" cy="147083"/>
            </a:xfrm>
            <a:prstGeom prst="righ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8" name="Arrow: Right 37">
              <a:extLst>
                <a:ext uri="{FF2B5EF4-FFF2-40B4-BE49-F238E27FC236}">
                  <a16:creationId xmlns:a16="http://schemas.microsoft.com/office/drawing/2014/main" id="{2695CFB7-E34C-E14A-FB6E-670C0D358E98}"/>
                </a:ext>
                <a:ext uri="{C183D7F6-B498-43B3-948B-1728B52AA6E4}">
                  <adec:decorative xmlns:adec="http://schemas.microsoft.com/office/drawing/2017/decorative" val="1"/>
                </a:ext>
              </a:extLst>
            </p:cNvPr>
            <p:cNvSpPr/>
            <p:nvPr/>
          </p:nvSpPr>
          <p:spPr>
            <a:xfrm rot="16200000">
              <a:off x="5620712" y="2314493"/>
              <a:ext cx="631598" cy="147083"/>
            </a:xfrm>
            <a:prstGeom prst="righ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9" name="Rectangle 38">
              <a:extLst>
                <a:ext uri="{FF2B5EF4-FFF2-40B4-BE49-F238E27FC236}">
                  <a16:creationId xmlns:a16="http://schemas.microsoft.com/office/drawing/2014/main" id="{A68D1E89-7EB9-2609-3900-017CE951BC4D}"/>
                </a:ext>
              </a:extLst>
            </p:cNvPr>
            <p:cNvSpPr/>
            <p:nvPr/>
          </p:nvSpPr>
          <p:spPr>
            <a:xfrm>
              <a:off x="5597024" y="2358606"/>
              <a:ext cx="671386" cy="229840"/>
            </a:xfrm>
            <a:prstGeom prst="rect">
              <a:avLst/>
            </a:prstGeom>
            <a:solidFill>
              <a:schemeClr val="accent3"/>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Arial"/>
                  <a:ea typeface="+mn-ea"/>
                  <a:cs typeface="+mn-cs"/>
                </a:rPr>
                <a:t>Outcomes</a:t>
              </a:r>
            </a:p>
          </p:txBody>
        </p:sp>
        <p:sp>
          <p:nvSpPr>
            <p:cNvPr id="43" name="Rectangle 42">
              <a:extLst>
                <a:ext uri="{FF2B5EF4-FFF2-40B4-BE49-F238E27FC236}">
                  <a16:creationId xmlns:a16="http://schemas.microsoft.com/office/drawing/2014/main" id="{3E61A5AD-E74B-1B09-CD6F-F69179988274}"/>
                </a:ext>
              </a:extLst>
            </p:cNvPr>
            <p:cNvSpPr/>
            <p:nvPr/>
          </p:nvSpPr>
          <p:spPr>
            <a:xfrm>
              <a:off x="3797269" y="1415247"/>
              <a:ext cx="4377609" cy="61788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a:ea typeface="+mn-ea"/>
                  <a:cs typeface="+mn-cs"/>
                </a:rPr>
                <a:t>By 2026, Reduce Harms by 50% from Peak of Pandemic</a:t>
              </a: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5" name="Rectangle 44">
              <a:extLst>
                <a:ext uri="{FF2B5EF4-FFF2-40B4-BE49-F238E27FC236}">
                  <a16:creationId xmlns:a16="http://schemas.microsoft.com/office/drawing/2014/main" id="{B7E0514B-8D49-5DD7-2BA2-C244B1BCDD16}"/>
                </a:ext>
                <a:ext uri="{C183D7F6-B498-43B3-948B-1728B52AA6E4}">
                  <adec:decorative xmlns:adec="http://schemas.microsoft.com/office/drawing/2017/decorative" val="1"/>
                </a:ext>
              </a:extLst>
            </p:cNvPr>
            <p:cNvSpPr/>
            <p:nvPr/>
          </p:nvSpPr>
          <p:spPr>
            <a:xfrm>
              <a:off x="4568910" y="2358606"/>
              <a:ext cx="671387" cy="229840"/>
            </a:xfrm>
            <a:prstGeom prst="rect">
              <a:avLst/>
            </a:prstGeom>
            <a:solidFill>
              <a:schemeClr val="accent3"/>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Arial"/>
                  <a:ea typeface="+mn-ea"/>
                  <a:cs typeface="+mn-cs"/>
                </a:rPr>
                <a:t>Outcomes</a:t>
              </a:r>
            </a:p>
          </p:txBody>
        </p:sp>
        <p:sp>
          <p:nvSpPr>
            <p:cNvPr id="46" name="Rectangle 45">
              <a:extLst>
                <a:ext uri="{FF2B5EF4-FFF2-40B4-BE49-F238E27FC236}">
                  <a16:creationId xmlns:a16="http://schemas.microsoft.com/office/drawing/2014/main" id="{38000FAB-A448-9EF3-CF02-166BFC7F325A}"/>
                </a:ext>
                <a:ext uri="{C183D7F6-B498-43B3-948B-1728B52AA6E4}">
                  <adec:decorative xmlns:adec="http://schemas.microsoft.com/office/drawing/2017/decorative" val="1"/>
                </a:ext>
              </a:extLst>
            </p:cNvPr>
            <p:cNvSpPr/>
            <p:nvPr/>
          </p:nvSpPr>
          <p:spPr>
            <a:xfrm>
              <a:off x="6644778" y="2358147"/>
              <a:ext cx="671386" cy="229840"/>
            </a:xfrm>
            <a:prstGeom prst="rect">
              <a:avLst/>
            </a:prstGeom>
            <a:solidFill>
              <a:schemeClr val="accent3"/>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Arial"/>
                  <a:ea typeface="+mn-ea"/>
                  <a:cs typeface="+mn-cs"/>
                </a:rPr>
                <a:t>Outcomes</a:t>
              </a:r>
            </a:p>
          </p:txBody>
        </p:sp>
        <p:sp>
          <p:nvSpPr>
            <p:cNvPr id="47" name="Arrow: Right 46">
              <a:extLst>
                <a:ext uri="{FF2B5EF4-FFF2-40B4-BE49-F238E27FC236}">
                  <a16:creationId xmlns:a16="http://schemas.microsoft.com/office/drawing/2014/main" id="{DC96239F-E580-08E6-9497-18323E1E4A2B}"/>
                </a:ext>
                <a:ext uri="{C183D7F6-B498-43B3-948B-1728B52AA6E4}">
                  <adec:decorative xmlns:adec="http://schemas.microsoft.com/office/drawing/2017/decorative" val="1"/>
                </a:ext>
              </a:extLst>
            </p:cNvPr>
            <p:cNvSpPr/>
            <p:nvPr/>
          </p:nvSpPr>
          <p:spPr>
            <a:xfrm rot="16200000">
              <a:off x="6525849" y="4210398"/>
              <a:ext cx="631598" cy="147083"/>
            </a:xfrm>
            <a:prstGeom prst="righ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8" name="Arrow: Right 47">
              <a:extLst>
                <a:ext uri="{FF2B5EF4-FFF2-40B4-BE49-F238E27FC236}">
                  <a16:creationId xmlns:a16="http://schemas.microsoft.com/office/drawing/2014/main" id="{D1CEA965-00D6-F7E7-911F-8E239E02B699}"/>
                </a:ext>
                <a:ext uri="{C183D7F6-B498-43B3-948B-1728B52AA6E4}">
                  <adec:decorative xmlns:adec="http://schemas.microsoft.com/office/drawing/2017/decorative" val="1"/>
                </a:ext>
              </a:extLst>
            </p:cNvPr>
            <p:cNvSpPr/>
            <p:nvPr/>
          </p:nvSpPr>
          <p:spPr>
            <a:xfrm rot="16200000">
              <a:off x="4438101" y="4211517"/>
              <a:ext cx="631598" cy="147083"/>
            </a:xfrm>
            <a:prstGeom prst="righ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9" name="Rectangle: Rounded Corners 48">
              <a:extLst>
                <a:ext uri="{FF2B5EF4-FFF2-40B4-BE49-F238E27FC236}">
                  <a16:creationId xmlns:a16="http://schemas.microsoft.com/office/drawing/2014/main" id="{4AD572AF-4A4A-4AC2-8EEB-44C0B942FB39}"/>
                </a:ext>
                <a:ext uri="{C183D7F6-B498-43B3-948B-1728B52AA6E4}">
                  <adec:decorative xmlns:adec="http://schemas.microsoft.com/office/drawing/2017/decorative" val="1"/>
                </a:ext>
              </a:extLst>
            </p:cNvPr>
            <p:cNvSpPr/>
            <p:nvPr/>
          </p:nvSpPr>
          <p:spPr>
            <a:xfrm>
              <a:off x="4352125" y="4227779"/>
              <a:ext cx="756988" cy="229840"/>
            </a:xfrm>
            <a:prstGeom prst="roundRect">
              <a:avLst/>
            </a:prstGeom>
            <a:solidFill>
              <a:srgbClr val="B3A2C7"/>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Arial"/>
                  <a:ea typeface="+mn-ea"/>
                  <a:cs typeface="+mn-cs"/>
                </a:rPr>
                <a:t>Opportunity</a:t>
              </a:r>
            </a:p>
          </p:txBody>
        </p:sp>
        <p:sp>
          <p:nvSpPr>
            <p:cNvPr id="50" name="Rectangle: Rounded Corners 49">
              <a:extLst>
                <a:ext uri="{FF2B5EF4-FFF2-40B4-BE49-F238E27FC236}">
                  <a16:creationId xmlns:a16="http://schemas.microsoft.com/office/drawing/2014/main" id="{CCA0E2A6-F377-7234-1A8C-D14982270B8A}"/>
                </a:ext>
                <a:ext uri="{C183D7F6-B498-43B3-948B-1728B52AA6E4}">
                  <adec:decorative xmlns:adec="http://schemas.microsoft.com/office/drawing/2017/decorative" val="1"/>
                </a:ext>
              </a:extLst>
            </p:cNvPr>
            <p:cNvSpPr/>
            <p:nvPr/>
          </p:nvSpPr>
          <p:spPr>
            <a:xfrm>
              <a:off x="6456833" y="4225271"/>
              <a:ext cx="756987" cy="229840"/>
            </a:xfrm>
            <a:prstGeom prst="roundRect">
              <a:avLst/>
            </a:prstGeom>
            <a:solidFill>
              <a:srgbClr val="B3A2C7"/>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Arial"/>
                  <a:ea typeface="+mn-ea"/>
                  <a:cs typeface="+mn-cs"/>
                </a:rPr>
                <a:t>Opportunity</a:t>
              </a:r>
            </a:p>
          </p:txBody>
        </p:sp>
      </p:grpSp>
      <p:sp>
        <p:nvSpPr>
          <p:cNvPr id="3" name="Arrow: Right 2" descr="Next">
            <a:extLst>
              <a:ext uri="{FF2B5EF4-FFF2-40B4-BE49-F238E27FC236}">
                <a16:creationId xmlns:a16="http://schemas.microsoft.com/office/drawing/2014/main" id="{CEA84E38-68F2-01BE-3E5D-48A42D680FE9}"/>
              </a:ext>
            </a:extLst>
          </p:cNvPr>
          <p:cNvSpPr/>
          <p:nvPr/>
        </p:nvSpPr>
        <p:spPr>
          <a:xfrm>
            <a:off x="853547" y="4954706"/>
            <a:ext cx="1024475" cy="674789"/>
          </a:xfrm>
          <a:prstGeom prst="righ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206060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14222B7-47FA-A98C-77AF-C65F4E495BDC}"/>
              </a:ext>
              <a:ext uri="{C183D7F6-B498-43B3-948B-1728B52AA6E4}">
                <adec:decorative xmlns:adec="http://schemas.microsoft.com/office/drawing/2017/decorative" val="1"/>
              </a:ext>
            </a:extLst>
          </p:cNvPr>
          <p:cNvSpPr/>
          <p:nvPr/>
        </p:nvSpPr>
        <p:spPr>
          <a:xfrm>
            <a:off x="366213" y="1398906"/>
            <a:ext cx="2743200" cy="4937760"/>
          </a:xfrm>
          <a:prstGeom prst="rect">
            <a:avLst/>
          </a:prstGeom>
          <a:solidFill>
            <a:srgbClr val="E0D3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58021E28-2FBB-691F-96CA-DEE5CD99744B}"/>
              </a:ext>
              <a:ext uri="{C183D7F6-B498-43B3-948B-1728B52AA6E4}">
                <adec:decorative xmlns:adec="http://schemas.microsoft.com/office/drawing/2017/decorative" val="1"/>
              </a:ext>
            </a:extLst>
          </p:cNvPr>
          <p:cNvSpPr/>
          <p:nvPr/>
        </p:nvSpPr>
        <p:spPr>
          <a:xfrm>
            <a:off x="3257703" y="1398906"/>
            <a:ext cx="2743200" cy="4937760"/>
          </a:xfrm>
          <a:prstGeom prst="rect">
            <a:avLst/>
          </a:prstGeom>
          <a:solidFill>
            <a:srgbClr val="E0D3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B33D6D61-C0D7-B361-BCEB-CF4121EB1171}"/>
              </a:ext>
              <a:ext uri="{C183D7F6-B498-43B3-948B-1728B52AA6E4}">
                <adec:decorative xmlns:adec="http://schemas.microsoft.com/office/drawing/2017/decorative" val="1"/>
              </a:ext>
            </a:extLst>
          </p:cNvPr>
          <p:cNvSpPr/>
          <p:nvPr/>
        </p:nvSpPr>
        <p:spPr>
          <a:xfrm>
            <a:off x="6150330" y="1398906"/>
            <a:ext cx="2743200" cy="4937760"/>
          </a:xfrm>
          <a:prstGeom prst="rect">
            <a:avLst/>
          </a:prstGeom>
          <a:solidFill>
            <a:srgbClr val="E0D3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0" name="Rectangle 29">
            <a:extLst>
              <a:ext uri="{FF2B5EF4-FFF2-40B4-BE49-F238E27FC236}">
                <a16:creationId xmlns:a16="http://schemas.microsoft.com/office/drawing/2014/main" id="{A363F98A-78BC-1912-A594-36A232CED6FF}"/>
              </a:ext>
              <a:ext uri="{C183D7F6-B498-43B3-948B-1728B52AA6E4}">
                <adec:decorative xmlns:adec="http://schemas.microsoft.com/office/drawing/2017/decorative" val="1"/>
              </a:ext>
            </a:extLst>
          </p:cNvPr>
          <p:cNvSpPr/>
          <p:nvPr/>
        </p:nvSpPr>
        <p:spPr>
          <a:xfrm>
            <a:off x="9056605" y="1398906"/>
            <a:ext cx="2769182" cy="4937760"/>
          </a:xfrm>
          <a:prstGeom prst="rect">
            <a:avLst/>
          </a:prstGeom>
          <a:solidFill>
            <a:srgbClr val="E0D3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 name="Title 1">
            <a:extLst>
              <a:ext uri="{FF2B5EF4-FFF2-40B4-BE49-F238E27FC236}">
                <a16:creationId xmlns:a16="http://schemas.microsoft.com/office/drawing/2014/main" id="{C3542C04-AE9D-F1CB-1A27-4A8CB8BDD7B2}"/>
              </a:ext>
            </a:extLst>
          </p:cNvPr>
          <p:cNvSpPr>
            <a:spLocks noGrp="1"/>
          </p:cNvSpPr>
          <p:nvPr>
            <p:ph type="title"/>
          </p:nvPr>
        </p:nvSpPr>
        <p:spPr>
          <a:xfrm>
            <a:off x="688258" y="315538"/>
            <a:ext cx="10269794" cy="617884"/>
          </a:xfrm>
        </p:spPr>
        <p:txBody>
          <a:bodyPr>
            <a:normAutofit fontScale="90000"/>
          </a:bodyPr>
          <a:lstStyle/>
          <a:p>
            <a:r>
              <a:rPr lang="en-US" dirty="0"/>
              <a:t>Examples of Tools, Funding Opportunities, and Implementation Initiatives from AHRQ</a:t>
            </a:r>
          </a:p>
        </p:txBody>
      </p:sp>
      <p:sp>
        <p:nvSpPr>
          <p:cNvPr id="4" name="Slide Number Placeholder 3">
            <a:extLst>
              <a:ext uri="{FF2B5EF4-FFF2-40B4-BE49-F238E27FC236}">
                <a16:creationId xmlns:a16="http://schemas.microsoft.com/office/drawing/2014/main" id="{A7E30AC3-98EF-EDFC-5623-AE8EFA9B9710}"/>
              </a:ext>
              <a:ext uri="{C183D7F6-B498-43B3-948B-1728B52AA6E4}">
                <adec:decorative xmlns:adec="http://schemas.microsoft.com/office/drawing/2017/decorative" val="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DB8067AA-EAB3-4911-3F87-3EC8638A0584}"/>
              </a:ext>
              <a:ext uri="{C183D7F6-B498-43B3-948B-1728B52AA6E4}">
                <adec:decorative xmlns:adec="http://schemas.microsoft.com/office/drawing/2017/decorative" val="1"/>
              </a:ext>
            </a:extLst>
          </p:cNvPr>
          <p:cNvSpPr/>
          <p:nvPr/>
        </p:nvSpPr>
        <p:spPr>
          <a:xfrm>
            <a:off x="363939" y="1398906"/>
            <a:ext cx="2743200" cy="866620"/>
          </a:xfrm>
          <a:prstGeom prst="rect">
            <a:avLst/>
          </a:prstGeom>
          <a:solidFill>
            <a:srgbClr val="4D1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2" name="Rectangle 31">
            <a:extLst>
              <a:ext uri="{FF2B5EF4-FFF2-40B4-BE49-F238E27FC236}">
                <a16:creationId xmlns:a16="http://schemas.microsoft.com/office/drawing/2014/main" id="{BEE70153-9E38-9FCE-8180-15277A933348}"/>
              </a:ext>
              <a:ext uri="{C183D7F6-B498-43B3-948B-1728B52AA6E4}">
                <adec:decorative xmlns:adec="http://schemas.microsoft.com/office/drawing/2017/decorative" val="1"/>
              </a:ext>
            </a:extLst>
          </p:cNvPr>
          <p:cNvSpPr/>
          <p:nvPr/>
        </p:nvSpPr>
        <p:spPr>
          <a:xfrm>
            <a:off x="3257703" y="1398906"/>
            <a:ext cx="2743200" cy="866620"/>
          </a:xfrm>
          <a:prstGeom prst="rect">
            <a:avLst/>
          </a:prstGeom>
          <a:solidFill>
            <a:srgbClr val="4D1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3" name="Rectangle 32">
            <a:extLst>
              <a:ext uri="{FF2B5EF4-FFF2-40B4-BE49-F238E27FC236}">
                <a16:creationId xmlns:a16="http://schemas.microsoft.com/office/drawing/2014/main" id="{46F9F7BD-66AA-E367-EF3A-F084212EF4CF}"/>
              </a:ext>
              <a:ext uri="{C183D7F6-B498-43B3-948B-1728B52AA6E4}">
                <adec:decorative xmlns:adec="http://schemas.microsoft.com/office/drawing/2017/decorative" val="1"/>
              </a:ext>
            </a:extLst>
          </p:cNvPr>
          <p:cNvSpPr/>
          <p:nvPr/>
        </p:nvSpPr>
        <p:spPr>
          <a:xfrm>
            <a:off x="6150330" y="1398906"/>
            <a:ext cx="2743200" cy="866620"/>
          </a:xfrm>
          <a:prstGeom prst="rect">
            <a:avLst/>
          </a:prstGeom>
          <a:solidFill>
            <a:srgbClr val="4D1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E9655A02-8D5E-BD89-1B62-F3608DA9B622}"/>
              </a:ext>
              <a:ext uri="{C183D7F6-B498-43B3-948B-1728B52AA6E4}">
                <adec:decorative xmlns:adec="http://schemas.microsoft.com/office/drawing/2017/decorative" val="1"/>
              </a:ext>
            </a:extLst>
          </p:cNvPr>
          <p:cNvSpPr/>
          <p:nvPr/>
        </p:nvSpPr>
        <p:spPr>
          <a:xfrm>
            <a:off x="9056605" y="1398906"/>
            <a:ext cx="2743200" cy="866620"/>
          </a:xfrm>
          <a:prstGeom prst="rect">
            <a:avLst/>
          </a:prstGeom>
          <a:solidFill>
            <a:srgbClr val="4D1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1" name="Content Placeholder 20">
            <a:extLst>
              <a:ext uri="{FF2B5EF4-FFF2-40B4-BE49-F238E27FC236}">
                <a16:creationId xmlns:a16="http://schemas.microsoft.com/office/drawing/2014/main" id="{698A7A49-9142-4790-573F-A77AB844FFE4}"/>
              </a:ext>
            </a:extLst>
          </p:cNvPr>
          <p:cNvSpPr>
            <a:spLocks noGrp="1"/>
          </p:cNvSpPr>
          <p:nvPr>
            <p:ph idx="1"/>
          </p:nvPr>
        </p:nvSpPr>
        <p:spPr>
          <a:xfrm>
            <a:off x="363939" y="1412452"/>
            <a:ext cx="2743200" cy="4821068"/>
          </a:xfrm>
          <a:noFill/>
        </p:spPr>
        <p:txBody>
          <a:bodyPr tIns="137160">
            <a:normAutofit/>
          </a:bodyPr>
          <a:lstStyle/>
          <a:p>
            <a:pPr marL="0" indent="0" algn="ctr">
              <a:spcBef>
                <a:spcPts val="0"/>
              </a:spcBef>
              <a:spcAft>
                <a:spcPts val="2400"/>
              </a:spcAft>
              <a:buNone/>
            </a:pPr>
            <a:r>
              <a:rPr lang="en-US" sz="1900" b="1" dirty="0">
                <a:solidFill>
                  <a:schemeClr val="bg1"/>
                </a:solidFill>
              </a:rPr>
              <a:t>Culture, Leadership, and Governance</a:t>
            </a:r>
          </a:p>
          <a:p>
            <a:pPr marL="171450" lvl="1" indent="-171450" defTabSz="844550">
              <a:lnSpc>
                <a:spcPct val="90000"/>
              </a:lnSpc>
              <a:spcBef>
                <a:spcPct val="0"/>
              </a:spcBef>
              <a:spcAft>
                <a:spcPct val="15000"/>
              </a:spcAft>
              <a:buClr>
                <a:schemeClr val="tx2"/>
              </a:buClr>
              <a:buChar char="•"/>
            </a:pPr>
            <a:r>
              <a:rPr lang="en-US" sz="1900" b="1" dirty="0"/>
              <a:t>Surveys on Patient Safety Culture </a:t>
            </a:r>
            <a:r>
              <a:rPr lang="en-US" sz="1900" dirty="0"/>
              <a:t>(tool and pilot)</a:t>
            </a:r>
          </a:p>
        </p:txBody>
      </p:sp>
      <p:sp>
        <p:nvSpPr>
          <p:cNvPr id="25" name="Content Placeholder 24">
            <a:extLst>
              <a:ext uri="{FF2B5EF4-FFF2-40B4-BE49-F238E27FC236}">
                <a16:creationId xmlns:a16="http://schemas.microsoft.com/office/drawing/2014/main" id="{F7DF0CCC-E0F4-D0E0-89AA-70B1C92557FB}"/>
              </a:ext>
            </a:extLst>
          </p:cNvPr>
          <p:cNvSpPr>
            <a:spLocks noGrp="1"/>
          </p:cNvSpPr>
          <p:nvPr>
            <p:ph idx="14"/>
          </p:nvPr>
        </p:nvSpPr>
        <p:spPr>
          <a:xfrm>
            <a:off x="3185652" y="1412452"/>
            <a:ext cx="2815251" cy="4821068"/>
          </a:xfrm>
          <a:noFill/>
        </p:spPr>
        <p:txBody>
          <a:bodyPr tIns="137160">
            <a:normAutofit/>
          </a:bodyPr>
          <a:lstStyle/>
          <a:p>
            <a:pPr marL="0" indent="0" algn="ctr">
              <a:spcAft>
                <a:spcPts val="1800"/>
              </a:spcAft>
              <a:buNone/>
            </a:pPr>
            <a:r>
              <a:rPr lang="en-US" sz="1900" b="1" dirty="0">
                <a:solidFill>
                  <a:schemeClr val="bg1"/>
                </a:solidFill>
              </a:rPr>
              <a:t>Patient and Family Engagement</a:t>
            </a:r>
          </a:p>
          <a:p>
            <a:pPr marL="173038" lvl="1" indent="-173038" defTabSz="844550">
              <a:lnSpc>
                <a:spcPct val="90000"/>
              </a:lnSpc>
              <a:spcBef>
                <a:spcPct val="0"/>
              </a:spcBef>
              <a:spcAft>
                <a:spcPts val="1200"/>
              </a:spcAft>
              <a:buClr>
                <a:schemeClr val="tx2"/>
              </a:buClr>
              <a:buChar char="•"/>
            </a:pPr>
            <a:r>
              <a:rPr lang="en-US" sz="1900" b="1" dirty="0"/>
              <a:t>TeamSTEPPS 3.0 </a:t>
            </a:r>
            <a:r>
              <a:rPr lang="en-US" sz="1900" dirty="0"/>
              <a:t>(tool &amp; training)</a:t>
            </a:r>
          </a:p>
        </p:txBody>
      </p:sp>
      <p:sp>
        <p:nvSpPr>
          <p:cNvPr id="26" name="Content Placeholder 25">
            <a:extLst>
              <a:ext uri="{FF2B5EF4-FFF2-40B4-BE49-F238E27FC236}">
                <a16:creationId xmlns:a16="http://schemas.microsoft.com/office/drawing/2014/main" id="{86DDD6A5-F8D9-2CF1-05AC-6852D2EA3EA5}"/>
              </a:ext>
            </a:extLst>
          </p:cNvPr>
          <p:cNvSpPr>
            <a:spLocks noGrp="1"/>
          </p:cNvSpPr>
          <p:nvPr>
            <p:ph idx="15"/>
          </p:nvPr>
        </p:nvSpPr>
        <p:spPr>
          <a:xfrm>
            <a:off x="6150330" y="1412452"/>
            <a:ext cx="2743200" cy="4821068"/>
          </a:xfrm>
          <a:noFill/>
        </p:spPr>
        <p:txBody>
          <a:bodyPr tIns="274320">
            <a:normAutofit/>
          </a:bodyPr>
          <a:lstStyle/>
          <a:p>
            <a:pPr marL="0" indent="0" algn="ctr">
              <a:spcAft>
                <a:spcPts val="3000"/>
              </a:spcAft>
              <a:buNone/>
            </a:pPr>
            <a:r>
              <a:rPr lang="en-US" sz="1900" b="1" dirty="0">
                <a:solidFill>
                  <a:schemeClr val="bg1"/>
                </a:solidFill>
              </a:rPr>
              <a:t>Workforce Safety</a:t>
            </a:r>
          </a:p>
          <a:p>
            <a:pPr marL="171450" lvl="1" indent="-171450" defTabSz="844550">
              <a:lnSpc>
                <a:spcPct val="90000"/>
              </a:lnSpc>
              <a:spcBef>
                <a:spcPct val="0"/>
              </a:spcBef>
              <a:spcAft>
                <a:spcPts val="600"/>
              </a:spcAft>
              <a:buClr>
                <a:schemeClr val="tx2"/>
              </a:buClr>
              <a:buFont typeface="Arial" panose="020B0604020202020204" pitchFamily="34" charset="0"/>
              <a:buChar char="•"/>
            </a:pPr>
            <a:r>
              <a:rPr lang="en-US" sz="1900" b="1" dirty="0"/>
              <a:t>New AHRQ grant: </a:t>
            </a:r>
            <a:r>
              <a:rPr lang="en-US" sz="1900" dirty="0"/>
              <a:t>Systems-Based Approaches to Improve Patient Safety by Improving Healthcare Worker Safety and Well-Being (up to $2M in funding)</a:t>
            </a:r>
          </a:p>
          <a:p>
            <a:pPr marL="171450" lvl="1" indent="-171450" defTabSz="844550">
              <a:lnSpc>
                <a:spcPct val="90000"/>
              </a:lnSpc>
              <a:spcBef>
                <a:spcPct val="0"/>
              </a:spcBef>
              <a:spcAft>
                <a:spcPts val="600"/>
              </a:spcAft>
              <a:buClr>
                <a:schemeClr val="tx2"/>
              </a:buClr>
              <a:buFont typeface="Arial" panose="020B0604020202020204" pitchFamily="34" charset="0"/>
              <a:buChar char="•"/>
            </a:pPr>
            <a:endParaRPr lang="en-US" sz="1900" dirty="0"/>
          </a:p>
        </p:txBody>
      </p:sp>
      <p:sp>
        <p:nvSpPr>
          <p:cNvPr id="22" name="Text Placeholder 21">
            <a:extLst>
              <a:ext uri="{FF2B5EF4-FFF2-40B4-BE49-F238E27FC236}">
                <a16:creationId xmlns:a16="http://schemas.microsoft.com/office/drawing/2014/main" id="{85529C64-A8C3-C500-13EE-29B2304575F4}"/>
              </a:ext>
            </a:extLst>
          </p:cNvPr>
          <p:cNvSpPr>
            <a:spLocks noGrp="1"/>
          </p:cNvSpPr>
          <p:nvPr>
            <p:ph type="body" sz="quarter" idx="11"/>
          </p:nvPr>
        </p:nvSpPr>
        <p:spPr>
          <a:xfrm>
            <a:off x="9056604" y="1412452"/>
            <a:ext cx="2906275" cy="4821068"/>
          </a:xfrm>
          <a:noFill/>
        </p:spPr>
        <p:txBody>
          <a:bodyPr tIns="274320">
            <a:normAutofit/>
          </a:bodyPr>
          <a:lstStyle/>
          <a:p>
            <a:pPr marL="0" indent="0" algn="ctr">
              <a:spcAft>
                <a:spcPts val="3000"/>
              </a:spcAft>
              <a:buNone/>
            </a:pPr>
            <a:r>
              <a:rPr lang="en-US" sz="1900" b="1" dirty="0">
                <a:solidFill>
                  <a:schemeClr val="bg1"/>
                </a:solidFill>
              </a:rPr>
              <a:t>Learning System</a:t>
            </a:r>
          </a:p>
          <a:p>
            <a:pPr marL="171450" lvl="1" indent="-171450" defTabSz="844550">
              <a:lnSpc>
                <a:spcPct val="90000"/>
              </a:lnSpc>
              <a:spcBef>
                <a:spcPct val="0"/>
              </a:spcBef>
              <a:spcAft>
                <a:spcPts val="1200"/>
              </a:spcAft>
              <a:buClr>
                <a:schemeClr val="tx2"/>
              </a:buClr>
              <a:buChar char="•"/>
            </a:pPr>
            <a:r>
              <a:rPr lang="en-US" sz="1900" b="1" dirty="0"/>
              <a:t>PSNet</a:t>
            </a:r>
            <a:r>
              <a:rPr lang="en-US" sz="1900" dirty="0"/>
              <a:t> (tool)</a:t>
            </a:r>
          </a:p>
        </p:txBody>
      </p:sp>
    </p:spTree>
    <p:extLst>
      <p:ext uri="{BB962C8B-B14F-4D97-AF65-F5344CB8AC3E}">
        <p14:creationId xmlns:p14="http://schemas.microsoft.com/office/powerpoint/2010/main" val="4153963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DB3EC-1CE4-3154-71D2-0BE9086AA1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E03B03-4CAE-E620-653C-884D7BE9F0C0}"/>
              </a:ext>
            </a:extLst>
          </p:cNvPr>
          <p:cNvSpPr>
            <a:spLocks noGrp="1"/>
          </p:cNvSpPr>
          <p:nvPr>
            <p:ph type="title"/>
          </p:nvPr>
        </p:nvSpPr>
        <p:spPr>
          <a:xfrm>
            <a:off x="114300" y="304801"/>
            <a:ext cx="11239499" cy="617884"/>
          </a:xfrm>
        </p:spPr>
        <p:txBody>
          <a:bodyPr>
            <a:noAutofit/>
          </a:bodyPr>
          <a:lstStyle/>
          <a:p>
            <a:r>
              <a:rPr lang="en-US" sz="2800" dirty="0"/>
              <a:t>Proposed CMS Patient Safety Structural Measure (PSSM)</a:t>
            </a:r>
          </a:p>
        </p:txBody>
      </p:sp>
      <p:sp>
        <p:nvSpPr>
          <p:cNvPr id="3" name="Slide Number Placeholder 2">
            <a:extLst>
              <a:ext uri="{FF2B5EF4-FFF2-40B4-BE49-F238E27FC236}">
                <a16:creationId xmlns:a16="http://schemas.microsoft.com/office/drawing/2014/main" id="{DB7FFFF1-6D27-3F0F-067F-FC1184E0E3C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graphicFrame>
        <p:nvGraphicFramePr>
          <p:cNvPr id="4" name="Table 3">
            <a:extLst>
              <a:ext uri="{FF2B5EF4-FFF2-40B4-BE49-F238E27FC236}">
                <a16:creationId xmlns:a16="http://schemas.microsoft.com/office/drawing/2014/main" id="{085B16C6-984F-A37C-DE95-3CCD5C101F3C}"/>
              </a:ext>
            </a:extLst>
          </p:cNvPr>
          <p:cNvGraphicFramePr>
            <a:graphicFrameLocks noGrp="1"/>
          </p:cNvGraphicFramePr>
          <p:nvPr>
            <p:extLst>
              <p:ext uri="{D42A27DB-BD31-4B8C-83A1-F6EECF244321}">
                <p14:modId xmlns:p14="http://schemas.microsoft.com/office/powerpoint/2010/main" val="2510447268"/>
              </p:ext>
            </p:extLst>
          </p:nvPr>
        </p:nvGraphicFramePr>
        <p:xfrm>
          <a:off x="190500" y="1454235"/>
          <a:ext cx="11811000" cy="4483084"/>
        </p:xfrm>
        <a:graphic>
          <a:graphicData uri="http://schemas.openxmlformats.org/drawingml/2006/table">
            <a:tbl>
              <a:tblPr firstRow="1" bandRow="1">
                <a:tableStyleId>{5A111915-BE36-4E01-A7E5-04B1672EAD32}</a:tableStyleId>
              </a:tblPr>
              <a:tblGrid>
                <a:gridCol w="1988256">
                  <a:extLst>
                    <a:ext uri="{9D8B030D-6E8A-4147-A177-3AD203B41FA5}">
                      <a16:colId xmlns:a16="http://schemas.microsoft.com/office/drawing/2014/main" val="3702167805"/>
                    </a:ext>
                  </a:extLst>
                </a:gridCol>
                <a:gridCol w="9822744">
                  <a:extLst>
                    <a:ext uri="{9D8B030D-6E8A-4147-A177-3AD203B41FA5}">
                      <a16:colId xmlns:a16="http://schemas.microsoft.com/office/drawing/2014/main" val="4008358084"/>
                    </a:ext>
                  </a:extLst>
                </a:gridCol>
              </a:tblGrid>
              <a:tr h="433837">
                <a:tc>
                  <a:txBody>
                    <a:bodyPr/>
                    <a:lstStyle/>
                    <a:p>
                      <a:pPr algn="ctr"/>
                      <a:r>
                        <a:rPr lang="en-US" sz="1200" dirty="0"/>
                        <a:t>PSSM Domain</a:t>
                      </a:r>
                    </a:p>
                  </a:txBody>
                  <a:tcPr anchor="ctr"/>
                </a:tc>
                <a:tc>
                  <a:txBody>
                    <a:bodyPr/>
                    <a:lstStyle/>
                    <a:p>
                      <a:pPr algn="ctr"/>
                      <a:r>
                        <a:rPr lang="en-US" sz="1200" dirty="0"/>
                        <a:t>Key PSSM Specifications</a:t>
                      </a:r>
                      <a:endParaRPr lang="en-US" sz="1200" i="1" dirty="0"/>
                    </a:p>
                  </a:txBody>
                  <a:tcPr anchor="ctr"/>
                </a:tc>
                <a:extLst>
                  <a:ext uri="{0D108BD9-81ED-4DB2-BD59-A6C34878D82A}">
                    <a16:rowId xmlns:a16="http://schemas.microsoft.com/office/drawing/2014/main" val="1186946355"/>
                  </a:ext>
                </a:extLst>
              </a:tr>
              <a:tr h="698642">
                <a:tc>
                  <a:txBody>
                    <a:bodyPr/>
                    <a:lstStyle/>
                    <a:p>
                      <a:r>
                        <a:rPr lang="en-US" sz="1200" b="1" dirty="0"/>
                        <a:t>Domain 1: </a:t>
                      </a:r>
                    </a:p>
                    <a:p>
                      <a:r>
                        <a:rPr lang="en-US" sz="1200" dirty="0"/>
                        <a:t>Leadership Commitment</a:t>
                      </a:r>
                    </a:p>
                  </a:txBody>
                  <a:tcPr/>
                </a:tc>
                <a:tc>
                  <a:txBody>
                    <a:bodyPr/>
                    <a:lstStyle/>
                    <a:p>
                      <a:pPr marL="228600" marR="0" lvl="0" indent="-2286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t>C-suite oversees </a:t>
                      </a:r>
                      <a:r>
                        <a:rPr lang="en-US" sz="1200" u="sng" dirty="0"/>
                        <a:t>safety self-assessment </a:t>
                      </a:r>
                      <a:r>
                        <a:rPr lang="en-US" sz="1200" dirty="0"/>
                        <a:t>and resulting plan and metrics</a:t>
                      </a:r>
                    </a:p>
                  </a:txBody>
                  <a:tcPr/>
                </a:tc>
                <a:extLst>
                  <a:ext uri="{0D108BD9-81ED-4DB2-BD59-A6C34878D82A}">
                    <a16:rowId xmlns:a16="http://schemas.microsoft.com/office/drawing/2014/main" val="1790698387"/>
                  </a:ext>
                </a:extLst>
              </a:tr>
              <a:tr h="1026087">
                <a:tc>
                  <a:txBody>
                    <a:bodyPr/>
                    <a:lstStyle/>
                    <a:p>
                      <a:r>
                        <a:rPr lang="en-US" sz="1200" b="1" dirty="0"/>
                        <a:t>Domain 2: </a:t>
                      </a:r>
                    </a:p>
                    <a:p>
                      <a:r>
                        <a:rPr lang="en-US" sz="1200" dirty="0"/>
                        <a:t>Strategic Planning</a:t>
                      </a:r>
                    </a:p>
                  </a:txBody>
                  <a:tcPr/>
                </a:tc>
                <a:tc>
                  <a:txBody>
                    <a:bodyPr/>
                    <a:lstStyle/>
                    <a:p>
                      <a:pPr marL="228600" indent="-228600">
                        <a:spcAft>
                          <a:spcPts val="600"/>
                        </a:spcAft>
                        <a:buFont typeface="Arial" panose="020B0604020202020204" pitchFamily="34" charset="0"/>
                        <a:buChar char="•"/>
                      </a:pPr>
                      <a:r>
                        <a:rPr lang="en-US" sz="1200" dirty="0"/>
                        <a:t>Strategic plan publicly shares hospital commitment to </a:t>
                      </a:r>
                      <a:r>
                        <a:rPr lang="en-US" sz="1200" u="sng" dirty="0"/>
                        <a:t>“zero preventable harm”</a:t>
                      </a:r>
                    </a:p>
                    <a:p>
                      <a:pPr marL="228600" marR="0" lvl="0" indent="-2286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t>Hospital has </a:t>
                      </a:r>
                      <a:r>
                        <a:rPr lang="en-US" sz="1200" u="sng" dirty="0"/>
                        <a:t>action plan for workforce safety</a:t>
                      </a:r>
                      <a:endParaRPr lang="en-US" sz="1200" dirty="0"/>
                    </a:p>
                    <a:p>
                      <a:pPr marL="228600" indent="-228600">
                        <a:spcAft>
                          <a:spcPts val="600"/>
                        </a:spcAft>
                        <a:buFont typeface="Arial" panose="020B0604020202020204" pitchFamily="34" charset="0"/>
                        <a:buChar char="•"/>
                      </a:pPr>
                      <a:r>
                        <a:rPr lang="en-US" sz="1200" dirty="0"/>
                        <a:t>Hospital requires </a:t>
                      </a:r>
                      <a:r>
                        <a:rPr lang="en-US" sz="1200" u="sng" dirty="0"/>
                        <a:t>implementation of a patient safety curriculum and competencies for all staff</a:t>
                      </a:r>
                      <a:endParaRPr lang="en-US" sz="1200" dirty="0"/>
                    </a:p>
                  </a:txBody>
                  <a:tcPr/>
                </a:tc>
                <a:extLst>
                  <a:ext uri="{0D108BD9-81ED-4DB2-BD59-A6C34878D82A}">
                    <a16:rowId xmlns:a16="http://schemas.microsoft.com/office/drawing/2014/main" val="636762653"/>
                  </a:ext>
                </a:extLst>
              </a:tr>
              <a:tr h="104232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dirty="0"/>
                        <a:t>Domain 3: </a:t>
                      </a:r>
                    </a:p>
                    <a:p>
                      <a:pPr marL="0" marR="0" lvl="0" indent="0" algn="l" defTabSz="914377" rtl="0" eaLnBrk="1" fontAlgn="auto" latinLnBrk="0" hangingPunct="1">
                        <a:lnSpc>
                          <a:spcPct val="100000"/>
                        </a:lnSpc>
                        <a:spcBef>
                          <a:spcPts val="0"/>
                        </a:spcBef>
                        <a:spcAft>
                          <a:spcPts val="0"/>
                        </a:spcAft>
                        <a:buClrTx/>
                        <a:buSzTx/>
                        <a:buFontTx/>
                        <a:buNone/>
                        <a:tabLst/>
                        <a:defRPr/>
                      </a:pPr>
                      <a:r>
                        <a:rPr lang="en-US" sz="1200" dirty="0"/>
                        <a:t>Culture of Safety</a:t>
                      </a:r>
                    </a:p>
                  </a:txBody>
                  <a:tcPr/>
                </a:tc>
                <a:tc>
                  <a:txBody>
                    <a:bodyPr/>
                    <a:lstStyle/>
                    <a:p>
                      <a:pPr marL="228600" marR="0" lvl="0" indent="-2286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t>Hospital conducts </a:t>
                      </a:r>
                      <a:r>
                        <a:rPr lang="en-US" sz="1200" u="sng" dirty="0"/>
                        <a:t>hospital-wide culture of safety survey</a:t>
                      </a:r>
                    </a:p>
                    <a:p>
                      <a:pPr marL="228600" marR="0" lvl="0" indent="-2286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t>Hospital implements </a:t>
                      </a:r>
                      <a:r>
                        <a:rPr lang="en-US" sz="1200" u="sng" dirty="0"/>
                        <a:t>team communication training</a:t>
                      </a:r>
                      <a:endParaRPr lang="en-US" sz="1200" dirty="0"/>
                    </a:p>
                    <a:p>
                      <a:pPr marL="228600" marR="0" lvl="0" indent="-2286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t>Hospital </a:t>
                      </a:r>
                      <a:r>
                        <a:rPr lang="en-US" sz="1200" u="sng" dirty="0"/>
                        <a:t>participates in large-scale learning network(s) for patient safety</a:t>
                      </a:r>
                      <a:endParaRPr lang="en-US" sz="1200" dirty="0"/>
                    </a:p>
                  </a:txBody>
                  <a:tcPr/>
                </a:tc>
                <a:extLst>
                  <a:ext uri="{0D108BD9-81ED-4DB2-BD59-A6C34878D82A}">
                    <a16:rowId xmlns:a16="http://schemas.microsoft.com/office/drawing/2014/main" val="2929878506"/>
                  </a:ext>
                </a:extLst>
              </a:tr>
              <a:tr h="572655">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dirty="0"/>
                        <a:t>Domain 4: </a:t>
                      </a:r>
                      <a:r>
                        <a:rPr lang="en-US" sz="1200" dirty="0"/>
                        <a:t>Transparency</a:t>
                      </a:r>
                    </a:p>
                  </a:txBody>
                  <a:tcPr/>
                </a:tc>
                <a:tc>
                  <a:txBody>
                    <a:bodyPr/>
                    <a:lstStyle/>
                    <a:p>
                      <a:pPr marL="228600" indent="-228600">
                        <a:spcAft>
                          <a:spcPts val="600"/>
                        </a:spcAft>
                        <a:buFont typeface="Arial" panose="020B0604020202020204" pitchFamily="34" charset="0"/>
                        <a:buChar char="•"/>
                      </a:pPr>
                      <a:r>
                        <a:rPr lang="en-US" sz="1200" dirty="0"/>
                        <a:t>Hospital has a </a:t>
                      </a:r>
                      <a:r>
                        <a:rPr lang="en-US" sz="1200" u="sng" dirty="0"/>
                        <a:t>communication and resolution program</a:t>
                      </a:r>
                      <a:r>
                        <a:rPr lang="en-US" sz="1200" dirty="0"/>
                        <a:t>, such as AHRQ’s CANDOR toolkit</a:t>
                      </a:r>
                    </a:p>
                  </a:txBody>
                  <a:tcPr/>
                </a:tc>
                <a:extLst>
                  <a:ext uri="{0D108BD9-81ED-4DB2-BD59-A6C34878D82A}">
                    <a16:rowId xmlns:a16="http://schemas.microsoft.com/office/drawing/2014/main" val="1544422585"/>
                  </a:ext>
                </a:extLst>
              </a:tr>
              <a:tr h="709537">
                <a:tc>
                  <a:txBody>
                    <a:bodyPr/>
                    <a:lstStyle/>
                    <a:p>
                      <a:r>
                        <a:rPr lang="en-US" sz="1200" b="1" dirty="0"/>
                        <a:t>Domain 5: </a:t>
                      </a:r>
                    </a:p>
                    <a:p>
                      <a:r>
                        <a:rPr lang="en-US" sz="1200" dirty="0"/>
                        <a:t>Patient Engagement</a:t>
                      </a:r>
                    </a:p>
                  </a:txBody>
                  <a:tcPr/>
                </a:tc>
                <a:tc>
                  <a:txBody>
                    <a:bodyPr/>
                    <a:lstStyle/>
                    <a:p>
                      <a:pPr marL="228600" indent="-228600">
                        <a:spcAft>
                          <a:spcPts val="600"/>
                        </a:spcAft>
                        <a:buFont typeface="Arial" panose="020B0604020202020204" pitchFamily="34" charset="0"/>
                        <a:buChar char="•"/>
                      </a:pPr>
                      <a:r>
                        <a:rPr lang="en-US" sz="1200" dirty="0"/>
                        <a:t>Hospital has representative Patient and Family Advisory Council (PFAC) that provides input on safety-related activities</a:t>
                      </a:r>
                    </a:p>
                    <a:p>
                      <a:pPr marL="228600" indent="-228600">
                        <a:spcAft>
                          <a:spcPts val="600"/>
                        </a:spcAft>
                        <a:buFont typeface="Arial" panose="020B0604020202020204" pitchFamily="34" charset="0"/>
                        <a:buChar char="•"/>
                      </a:pPr>
                      <a:r>
                        <a:rPr lang="en-US" sz="1200" dirty="0"/>
                        <a:t>Patients have comprehensive access to their own medical records via patient portals</a:t>
                      </a:r>
                    </a:p>
                  </a:txBody>
                  <a:tcPr/>
                </a:tc>
                <a:extLst>
                  <a:ext uri="{0D108BD9-81ED-4DB2-BD59-A6C34878D82A}">
                    <a16:rowId xmlns:a16="http://schemas.microsoft.com/office/drawing/2014/main" val="1671920806"/>
                  </a:ext>
                </a:extLst>
              </a:tr>
            </a:tbl>
          </a:graphicData>
        </a:graphic>
      </p:graphicFrame>
    </p:spTree>
    <p:extLst>
      <p:ext uri="{BB962C8B-B14F-4D97-AF65-F5344CB8AC3E}">
        <p14:creationId xmlns:p14="http://schemas.microsoft.com/office/powerpoint/2010/main" val="84913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descr="A dashboard showing visual representation of data">
            <a:extLst>
              <a:ext uri="{FF2B5EF4-FFF2-40B4-BE49-F238E27FC236}">
                <a16:creationId xmlns:a16="http://schemas.microsoft.com/office/drawing/2014/main" id="{F4F7C1F9-CEFB-CD12-C461-88E0C045998D}"/>
              </a:ext>
            </a:extLst>
          </p:cNvPr>
          <p:cNvGrpSpPr/>
          <p:nvPr/>
        </p:nvGrpSpPr>
        <p:grpSpPr>
          <a:xfrm>
            <a:off x="1458088" y="838200"/>
            <a:ext cx="8900896" cy="4826000"/>
            <a:chOff x="1458088" y="838200"/>
            <a:chExt cx="8900896" cy="4826000"/>
          </a:xfrm>
        </p:grpSpPr>
        <p:pic>
          <p:nvPicPr>
            <p:cNvPr id="6" name="Picture 5">
              <a:extLst>
                <a:ext uri="{FF2B5EF4-FFF2-40B4-BE49-F238E27FC236}">
                  <a16:creationId xmlns:a16="http://schemas.microsoft.com/office/drawing/2014/main" id="{66E4C208-E717-69C9-F278-60E439EE3F08}"/>
                </a:ext>
              </a:extLst>
            </p:cNvPr>
            <p:cNvPicPr>
              <a:picLocks noChangeAspect="1"/>
            </p:cNvPicPr>
            <p:nvPr/>
          </p:nvPicPr>
          <p:blipFill rotWithShape="1">
            <a:blip r:embed="rId3"/>
            <a:srcRect l="24589" t="61620" r="25855" b="5823"/>
            <a:stretch/>
          </p:blipFill>
          <p:spPr>
            <a:xfrm>
              <a:off x="1458088" y="2374900"/>
              <a:ext cx="8900896" cy="3289300"/>
            </a:xfrm>
            <a:prstGeom prst="rect">
              <a:avLst/>
            </a:prstGeom>
          </p:spPr>
        </p:pic>
        <p:pic>
          <p:nvPicPr>
            <p:cNvPr id="7" name="Picture 6">
              <a:extLst>
                <a:ext uri="{FF2B5EF4-FFF2-40B4-BE49-F238E27FC236}">
                  <a16:creationId xmlns:a16="http://schemas.microsoft.com/office/drawing/2014/main" id="{2AEEAA4C-A85B-AD6A-6285-7303523647BF}"/>
                </a:ext>
              </a:extLst>
            </p:cNvPr>
            <p:cNvPicPr>
              <a:picLocks noChangeAspect="1"/>
            </p:cNvPicPr>
            <p:nvPr/>
          </p:nvPicPr>
          <p:blipFill rotWithShape="1">
            <a:blip r:embed="rId3"/>
            <a:srcRect l="24589" t="27680" r="25855" b="57110"/>
            <a:stretch/>
          </p:blipFill>
          <p:spPr>
            <a:xfrm>
              <a:off x="1458088" y="838200"/>
              <a:ext cx="8900896" cy="1536700"/>
            </a:xfrm>
            <a:prstGeom prst="rect">
              <a:avLst/>
            </a:prstGeom>
          </p:spPr>
        </p:pic>
        <p:sp>
          <p:nvSpPr>
            <p:cNvPr id="8" name="Rectangle: Rounded Corners 7">
              <a:extLst>
                <a:ext uri="{FF2B5EF4-FFF2-40B4-BE49-F238E27FC236}">
                  <a16:creationId xmlns:a16="http://schemas.microsoft.com/office/drawing/2014/main" id="{D9303F58-1AA0-A4A3-B285-70F31F4A682B}"/>
                </a:ext>
              </a:extLst>
            </p:cNvPr>
            <p:cNvSpPr/>
            <p:nvPr/>
          </p:nvSpPr>
          <p:spPr>
            <a:xfrm>
              <a:off x="2171700" y="1143000"/>
              <a:ext cx="1117600" cy="3429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ED</a:t>
              </a:r>
            </a:p>
          </p:txBody>
        </p:sp>
        <p:sp>
          <p:nvSpPr>
            <p:cNvPr id="9" name="Rectangle: Rounded Corners 8">
              <a:extLst>
                <a:ext uri="{FF2B5EF4-FFF2-40B4-BE49-F238E27FC236}">
                  <a16:creationId xmlns:a16="http://schemas.microsoft.com/office/drawing/2014/main" id="{CBCD252E-9853-D2EA-4163-EF7EE4B8E7DD}"/>
                </a:ext>
              </a:extLst>
            </p:cNvPr>
            <p:cNvSpPr/>
            <p:nvPr/>
          </p:nvSpPr>
          <p:spPr>
            <a:xfrm>
              <a:off x="4127500" y="1117600"/>
              <a:ext cx="1460500" cy="431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Ambulatory</a:t>
              </a:r>
            </a:p>
          </p:txBody>
        </p:sp>
        <p:sp>
          <p:nvSpPr>
            <p:cNvPr id="10" name="Rectangle: Rounded Corners 9">
              <a:extLst>
                <a:ext uri="{FF2B5EF4-FFF2-40B4-BE49-F238E27FC236}">
                  <a16:creationId xmlns:a16="http://schemas.microsoft.com/office/drawing/2014/main" id="{38CF7309-AA10-16D4-B020-9A60717E8DAA}"/>
                </a:ext>
              </a:extLst>
            </p:cNvPr>
            <p:cNvSpPr/>
            <p:nvPr/>
          </p:nvSpPr>
          <p:spPr>
            <a:xfrm>
              <a:off x="6121400" y="1130300"/>
              <a:ext cx="1612900" cy="3683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Nursing Home</a:t>
              </a:r>
            </a:p>
          </p:txBody>
        </p:sp>
        <p:sp>
          <p:nvSpPr>
            <p:cNvPr id="11" name="Rectangle: Rounded Corners 10">
              <a:extLst>
                <a:ext uri="{FF2B5EF4-FFF2-40B4-BE49-F238E27FC236}">
                  <a16:creationId xmlns:a16="http://schemas.microsoft.com/office/drawing/2014/main" id="{56BC601C-B04C-B63E-B30D-8D65B0EE41EC}"/>
                </a:ext>
              </a:extLst>
            </p:cNvPr>
            <p:cNvSpPr/>
            <p:nvPr/>
          </p:nvSpPr>
          <p:spPr>
            <a:xfrm>
              <a:off x="8293100" y="1168400"/>
              <a:ext cx="1524000" cy="3302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Hospital</a:t>
              </a:r>
            </a:p>
          </p:txBody>
        </p:sp>
        <p:sp>
          <p:nvSpPr>
            <p:cNvPr id="12" name="Rectangle: Rounded Corners 11">
              <a:extLst>
                <a:ext uri="{FF2B5EF4-FFF2-40B4-BE49-F238E27FC236}">
                  <a16:creationId xmlns:a16="http://schemas.microsoft.com/office/drawing/2014/main" id="{D23C9C14-62B6-D069-DE9C-2B1CDEC12A3F}"/>
                </a:ext>
              </a:extLst>
            </p:cNvPr>
            <p:cNvSpPr/>
            <p:nvPr/>
          </p:nvSpPr>
          <p:spPr>
            <a:xfrm>
              <a:off x="2895626" y="1879600"/>
              <a:ext cx="723874" cy="3175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546A"/>
                  </a:solidFill>
                  <a:effectLst/>
                  <a:uLnTx/>
                  <a:uFillTx/>
                  <a:latin typeface="Calibri" panose="020F0502020204030204"/>
                  <a:ea typeface="+mn-ea"/>
                  <a:cs typeface="+mn-cs"/>
                </a:rPr>
                <a:t>PSIs</a:t>
              </a:r>
            </a:p>
          </p:txBody>
        </p:sp>
        <p:sp>
          <p:nvSpPr>
            <p:cNvPr id="13" name="Rectangle: Rounded Corners 12">
              <a:extLst>
                <a:ext uri="{FF2B5EF4-FFF2-40B4-BE49-F238E27FC236}">
                  <a16:creationId xmlns:a16="http://schemas.microsoft.com/office/drawing/2014/main" id="{CEE28A58-FDC9-8130-010E-F2B9E457BACB}"/>
                </a:ext>
              </a:extLst>
            </p:cNvPr>
            <p:cNvSpPr/>
            <p:nvPr/>
          </p:nvSpPr>
          <p:spPr>
            <a:xfrm>
              <a:off x="4754016" y="1854200"/>
              <a:ext cx="922884" cy="3429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546A"/>
                  </a:solidFill>
                  <a:effectLst/>
                  <a:uLnTx/>
                  <a:uFillTx/>
                  <a:latin typeface="Calibri" panose="020F0502020204030204"/>
                  <a:ea typeface="+mn-ea"/>
                  <a:cs typeface="+mn-cs"/>
                </a:rPr>
                <a:t>Experience</a:t>
              </a:r>
            </a:p>
          </p:txBody>
        </p:sp>
        <p:sp>
          <p:nvSpPr>
            <p:cNvPr id="14" name="Rectangle: Rounded Corners 13">
              <a:extLst>
                <a:ext uri="{FF2B5EF4-FFF2-40B4-BE49-F238E27FC236}">
                  <a16:creationId xmlns:a16="http://schemas.microsoft.com/office/drawing/2014/main" id="{FF675B0B-3573-7D3D-F2FE-7CF0130CB043}"/>
                </a:ext>
              </a:extLst>
            </p:cNvPr>
            <p:cNvSpPr/>
            <p:nvPr/>
          </p:nvSpPr>
          <p:spPr>
            <a:xfrm>
              <a:off x="5803900" y="1854200"/>
              <a:ext cx="698502" cy="3556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546A"/>
                  </a:solidFill>
                  <a:effectLst/>
                  <a:uLnTx/>
                  <a:uFillTx/>
                  <a:latin typeface="Calibri" panose="020F0502020204030204"/>
                  <a:ea typeface="+mn-ea"/>
                  <a:cs typeface="+mn-cs"/>
                </a:rPr>
                <a:t>Culture</a:t>
              </a:r>
            </a:p>
          </p:txBody>
        </p:sp>
        <p:sp>
          <p:nvSpPr>
            <p:cNvPr id="15" name="Rectangle: Rounded Corners 14">
              <a:extLst>
                <a:ext uri="{FF2B5EF4-FFF2-40B4-BE49-F238E27FC236}">
                  <a16:creationId xmlns:a16="http://schemas.microsoft.com/office/drawing/2014/main" id="{249FF266-AF44-5D76-96C6-4D05952A4841}"/>
                </a:ext>
              </a:extLst>
            </p:cNvPr>
            <p:cNvSpPr/>
            <p:nvPr/>
          </p:nvSpPr>
          <p:spPr>
            <a:xfrm>
              <a:off x="3784600" y="1879600"/>
              <a:ext cx="829716" cy="3175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546A"/>
                  </a:solidFill>
                  <a:effectLst/>
                  <a:uLnTx/>
                  <a:uFillTx/>
                  <a:latin typeface="Calibri" panose="020F0502020204030204"/>
                  <a:ea typeface="+mn-ea"/>
                  <a:cs typeface="+mn-cs"/>
                </a:rPr>
                <a:t>Medicare</a:t>
              </a:r>
            </a:p>
          </p:txBody>
        </p:sp>
        <p:sp>
          <p:nvSpPr>
            <p:cNvPr id="16" name="Rectangle: Rounded Corners 15">
              <a:extLst>
                <a:ext uri="{FF2B5EF4-FFF2-40B4-BE49-F238E27FC236}">
                  <a16:creationId xmlns:a16="http://schemas.microsoft.com/office/drawing/2014/main" id="{190AEA19-0802-6BB8-A49D-15F264D36274}"/>
                </a:ext>
              </a:extLst>
            </p:cNvPr>
            <p:cNvSpPr/>
            <p:nvPr/>
          </p:nvSpPr>
          <p:spPr>
            <a:xfrm>
              <a:off x="1828800" y="1866900"/>
              <a:ext cx="892008" cy="3302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546A"/>
                  </a:solidFill>
                  <a:effectLst/>
                  <a:uLnTx/>
                  <a:uFillTx/>
                  <a:latin typeface="Calibri" panose="020F0502020204030204"/>
                  <a:ea typeface="+mn-ea"/>
                  <a:cs typeface="+mn-cs"/>
                </a:rPr>
                <a:t>HAIs</a:t>
              </a:r>
            </a:p>
          </p:txBody>
        </p:sp>
        <p:sp>
          <p:nvSpPr>
            <p:cNvPr id="17" name="Rectangle: Rounded Corners 16">
              <a:extLst>
                <a:ext uri="{FF2B5EF4-FFF2-40B4-BE49-F238E27FC236}">
                  <a16:creationId xmlns:a16="http://schemas.microsoft.com/office/drawing/2014/main" id="{81A275C6-851C-7D8D-1B4B-A162153FCFCF}"/>
                </a:ext>
              </a:extLst>
            </p:cNvPr>
            <p:cNvSpPr/>
            <p:nvPr/>
          </p:nvSpPr>
          <p:spPr>
            <a:xfrm>
              <a:off x="1809762" y="3981450"/>
              <a:ext cx="1339837" cy="14605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Stratified By</a:t>
              </a:r>
            </a:p>
          </p:txBody>
        </p:sp>
        <p:sp>
          <p:nvSpPr>
            <p:cNvPr id="18" name="Rectangle: Rounded Corners 17">
              <a:extLst>
                <a:ext uri="{FF2B5EF4-FFF2-40B4-BE49-F238E27FC236}">
                  <a16:creationId xmlns:a16="http://schemas.microsoft.com/office/drawing/2014/main" id="{331F477A-4C27-D97A-4F6E-72AF52D6DB50}"/>
                </a:ext>
              </a:extLst>
            </p:cNvPr>
            <p:cNvSpPr/>
            <p:nvPr/>
          </p:nvSpPr>
          <p:spPr>
            <a:xfrm>
              <a:off x="1765300" y="3086100"/>
              <a:ext cx="1524000" cy="431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Title 18">
            <a:extLst>
              <a:ext uri="{FF2B5EF4-FFF2-40B4-BE49-F238E27FC236}">
                <a16:creationId xmlns:a16="http://schemas.microsoft.com/office/drawing/2014/main" id="{EB766E80-6A61-5673-EE4C-2037494FDCB5}"/>
              </a:ext>
            </a:extLst>
          </p:cNvPr>
          <p:cNvSpPr>
            <a:spLocks noGrp="1"/>
          </p:cNvSpPr>
          <p:nvPr>
            <p:ph type="title"/>
          </p:nvPr>
        </p:nvSpPr>
        <p:spPr>
          <a:xfrm>
            <a:off x="650736" y="125430"/>
            <a:ext cx="10515600" cy="713582"/>
          </a:xfrm>
        </p:spPr>
        <p:txBody>
          <a:bodyPr>
            <a:normAutofit fontScale="90000"/>
          </a:bodyPr>
          <a:lstStyle/>
          <a:p>
            <a:pPr algn="ctr"/>
            <a:r>
              <a:rPr lang="en-US" b="1"/>
              <a:t>Proposed National Healthcare Safety Dashboard</a:t>
            </a:r>
          </a:p>
        </p:txBody>
      </p:sp>
      <p:sp>
        <p:nvSpPr>
          <p:cNvPr id="2" name="TextBox 1">
            <a:extLst>
              <a:ext uri="{FF2B5EF4-FFF2-40B4-BE49-F238E27FC236}">
                <a16:creationId xmlns:a16="http://schemas.microsoft.com/office/drawing/2014/main" id="{C2930E2F-4F02-2669-EAD9-E5D25C7DDBF8}"/>
              </a:ext>
            </a:extLst>
          </p:cNvPr>
          <p:cNvSpPr txBox="1"/>
          <p:nvPr/>
        </p:nvSpPr>
        <p:spPr>
          <a:xfrm>
            <a:off x="7734300" y="6077494"/>
            <a:ext cx="441255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Adapted from current AHRQ NHQDR data tool: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hlinkClick r:id="rId4"/>
              </a:rPr>
              <a:t>https://www.ahrq.gov/data/data-tools/index.html</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803368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A2D7F-26A4-22E5-36C4-7F961ED4473E}"/>
              </a:ext>
            </a:extLst>
          </p:cNvPr>
          <p:cNvSpPr>
            <a:spLocks noGrp="1"/>
          </p:cNvSpPr>
          <p:nvPr>
            <p:ph type="title"/>
          </p:nvPr>
        </p:nvSpPr>
        <p:spPr/>
        <p:txBody>
          <a:bodyPr>
            <a:normAutofit fontScale="90000"/>
          </a:bodyPr>
          <a:lstStyle/>
          <a:p>
            <a:r>
              <a:rPr lang="en-US" dirty="0"/>
              <a:t>The National Action Alliance Website Serves as a Hub to Engage</a:t>
            </a:r>
          </a:p>
        </p:txBody>
      </p:sp>
      <p:sp>
        <p:nvSpPr>
          <p:cNvPr id="4" name="Slide Number Placeholder 3">
            <a:extLst>
              <a:ext uri="{FF2B5EF4-FFF2-40B4-BE49-F238E27FC236}">
                <a16:creationId xmlns:a16="http://schemas.microsoft.com/office/drawing/2014/main" id="{6C09A876-F9A4-86F0-79A6-33FB4CF4A5D7}"/>
              </a:ext>
              <a:ext uri="{C183D7F6-B498-43B3-948B-1728B52AA6E4}">
                <adec:decorative xmlns:adec="http://schemas.microsoft.com/office/drawing/2017/decorative" val="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F5B7A5-34A7-4AB0-A34F-A4DF2002FA98}"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9" name="TextBox 8">
            <a:extLst>
              <a:ext uri="{FF2B5EF4-FFF2-40B4-BE49-F238E27FC236}">
                <a16:creationId xmlns:a16="http://schemas.microsoft.com/office/drawing/2014/main" id="{0A023626-0695-9A2B-6216-8965FDC79C5B}"/>
              </a:ext>
            </a:extLst>
          </p:cNvPr>
          <p:cNvSpPr txBox="1"/>
          <p:nvPr/>
        </p:nvSpPr>
        <p:spPr>
          <a:xfrm>
            <a:off x="2304534" y="6173527"/>
            <a:ext cx="7357153" cy="461665"/>
          </a:xfrm>
          <a:prstGeom prst="rect">
            <a:avLst/>
          </a:prstGeom>
          <a:noFill/>
        </p:spPr>
        <p:txBody>
          <a:bodyPr wrap="square">
            <a:spAutoFit/>
          </a:bodyPr>
          <a:lstStyle/>
          <a:p>
            <a:pPr algn="ctr"/>
            <a:r>
              <a:rPr lang="en-US" sz="24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https://www.ahrq.gov/action-alliance/index.html</a:t>
            </a:r>
            <a:endParaRPr lang="en-US" sz="24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42F447D4-0898-91FD-3F0F-F44F4DA01C14}"/>
              </a:ext>
            </a:extLst>
          </p:cNvPr>
          <p:cNvPicPr>
            <a:picLocks noChangeAspect="1"/>
          </p:cNvPicPr>
          <p:nvPr/>
        </p:nvPicPr>
        <p:blipFill rotWithShape="1">
          <a:blip r:embed="rId4"/>
          <a:srcRect l="51365" t="13821" r="1805" b="5154"/>
          <a:stretch/>
        </p:blipFill>
        <p:spPr>
          <a:xfrm>
            <a:off x="1727302" y="1489435"/>
            <a:ext cx="8511618" cy="4602099"/>
          </a:xfrm>
          <a:prstGeom prst="rect">
            <a:avLst/>
          </a:prstGeom>
          <a:ln w="12700">
            <a:solidFill>
              <a:schemeClr val="accent1"/>
            </a:solidFill>
          </a:ln>
        </p:spPr>
      </p:pic>
    </p:spTree>
    <p:extLst>
      <p:ext uri="{BB962C8B-B14F-4D97-AF65-F5344CB8AC3E}">
        <p14:creationId xmlns:p14="http://schemas.microsoft.com/office/powerpoint/2010/main" val="388702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419" y="1106564"/>
            <a:ext cx="5175504" cy="1124712"/>
          </a:xfrm>
        </p:spPr>
        <p:txBody>
          <a:bodyPr>
            <a:normAutofit fontScale="90000"/>
          </a:bodyPr>
          <a:lstStyle/>
          <a:p>
            <a:r>
              <a:rPr lang="en-US" dirty="0"/>
              <a:t>PCAST Recommendations</a:t>
            </a:r>
          </a:p>
        </p:txBody>
      </p:sp>
      <p:sp>
        <p:nvSpPr>
          <p:cNvPr id="3" name="Content Placeholder 2">
            <a:extLst>
              <a:ext uri="{FF2B5EF4-FFF2-40B4-BE49-F238E27FC236}">
                <a16:creationId xmlns:a16="http://schemas.microsoft.com/office/drawing/2014/main" id="{D5EDE411-2EEE-65CD-1212-D162DE089A68}"/>
              </a:ext>
            </a:extLst>
          </p:cNvPr>
          <p:cNvSpPr>
            <a:spLocks noGrp="1"/>
          </p:cNvSpPr>
          <p:nvPr>
            <p:ph idx="1"/>
          </p:nvPr>
        </p:nvSpPr>
        <p:spPr>
          <a:xfrm>
            <a:off x="52128" y="1413156"/>
            <a:ext cx="7819292" cy="5503733"/>
          </a:xfrm>
        </p:spPr>
        <p:txBody>
          <a:bodyPr>
            <a:noAutofit/>
          </a:bodyPr>
          <a:lstStyle/>
          <a:p>
            <a:pPr>
              <a:lnSpc>
                <a:spcPct val="100000"/>
              </a:lnSpc>
            </a:pPr>
            <a:r>
              <a:rPr lang="en-US" sz="1300" b="1" dirty="0"/>
              <a:t>1. Establish and Maintain Federal Leadership for Patient Safety as a National Priority</a:t>
            </a:r>
          </a:p>
          <a:p>
            <a:pPr lvl="1">
              <a:spcBef>
                <a:spcPts val="0"/>
              </a:spcBef>
            </a:pPr>
            <a:r>
              <a:rPr lang="en-US" sz="1300" b="1" i="1" dirty="0"/>
              <a:t>1.A </a:t>
            </a:r>
            <a:r>
              <a:rPr lang="en-US" sz="1300" dirty="0"/>
              <a:t>Appoint Patient Safety Coordinator Reporting to the President </a:t>
            </a:r>
          </a:p>
          <a:p>
            <a:pPr lvl="1">
              <a:spcBef>
                <a:spcPts val="0"/>
              </a:spcBef>
            </a:pPr>
            <a:r>
              <a:rPr lang="en-US" sz="1300" b="1" i="1" dirty="0"/>
              <a:t>1.B </a:t>
            </a:r>
            <a:r>
              <a:rPr lang="en-US" sz="1300" dirty="0"/>
              <a:t>Establish Multidisciplinary National Patient Safety Team (NPST) </a:t>
            </a:r>
          </a:p>
          <a:p>
            <a:pPr lvl="1">
              <a:spcBef>
                <a:spcPts val="0"/>
              </a:spcBef>
            </a:pPr>
            <a:r>
              <a:rPr lang="en-US" sz="1300" b="1" dirty="0">
                <a:solidFill>
                  <a:srgbClr val="7030A0"/>
                </a:solidFill>
              </a:rPr>
              <a:t>Example AHRQ Strategies: OSTP Detail, Leading NAA, Co-Chairing NSC, PSOs</a:t>
            </a:r>
          </a:p>
          <a:p>
            <a:pPr lvl="1">
              <a:spcBef>
                <a:spcPts val="0"/>
              </a:spcBef>
            </a:pPr>
            <a:endParaRPr lang="en-US" sz="1300" b="1" dirty="0">
              <a:solidFill>
                <a:schemeClr val="accent2"/>
              </a:solidFill>
            </a:endParaRPr>
          </a:p>
          <a:p>
            <a:pPr>
              <a:lnSpc>
                <a:spcPct val="100000"/>
              </a:lnSpc>
            </a:pPr>
            <a:r>
              <a:rPr lang="en-US" sz="1300" b="1" dirty="0"/>
              <a:t>2. Ensure That Patients Receive Evidence-Based Practices for Preventing Harm</a:t>
            </a:r>
          </a:p>
          <a:p>
            <a:pPr lvl="1">
              <a:spcBef>
                <a:spcPts val="0"/>
              </a:spcBef>
            </a:pPr>
            <a:r>
              <a:rPr lang="en-US" sz="1300" b="1" i="1" dirty="0"/>
              <a:t>2.A </a:t>
            </a:r>
            <a:r>
              <a:rPr lang="en-US" sz="1300" dirty="0"/>
              <a:t>Identify High-Priority Harms and Incentivize Adoption of Evidence-Based Solutions </a:t>
            </a:r>
          </a:p>
          <a:p>
            <a:pPr lvl="1">
              <a:spcBef>
                <a:spcPts val="0"/>
              </a:spcBef>
            </a:pPr>
            <a:r>
              <a:rPr lang="en-US" sz="1300" b="1" i="1" dirty="0"/>
              <a:t>2.B </a:t>
            </a:r>
            <a:r>
              <a:rPr lang="en-US" sz="1300" dirty="0"/>
              <a:t>Create Learning Ecosystem to Ensure Evidence-Based Practices are Implemented and Reduced Harms are Realized </a:t>
            </a:r>
          </a:p>
          <a:p>
            <a:pPr lvl="1">
              <a:spcBef>
                <a:spcPts val="0"/>
              </a:spcBef>
            </a:pPr>
            <a:r>
              <a:rPr lang="en-US" sz="1300" b="1" dirty="0">
                <a:solidFill>
                  <a:srgbClr val="7030A0"/>
                </a:solidFill>
              </a:rPr>
              <a:t>Example AHRQ Strategies: NAA Website with Tools and Resources, National Safety Dashboard featuring QSRS, PSIs, CMS and SOPS measures</a:t>
            </a:r>
          </a:p>
          <a:p>
            <a:pPr lvl="1">
              <a:spcBef>
                <a:spcPts val="0"/>
              </a:spcBef>
            </a:pPr>
            <a:endParaRPr lang="en-US" sz="1300" dirty="0"/>
          </a:p>
          <a:p>
            <a:pPr>
              <a:lnSpc>
                <a:spcPct val="100000"/>
              </a:lnSpc>
            </a:pPr>
            <a:r>
              <a:rPr lang="en-US" sz="1300" b="1" dirty="0"/>
              <a:t>3. Partner with Patients and Reduce Disparities in Medical Errors</a:t>
            </a:r>
          </a:p>
          <a:p>
            <a:pPr lvl="1">
              <a:spcBef>
                <a:spcPts val="0"/>
              </a:spcBef>
            </a:pPr>
            <a:r>
              <a:rPr lang="en-US" sz="1300" b="1" i="1" dirty="0"/>
              <a:t>3.A </a:t>
            </a:r>
            <a:r>
              <a:rPr lang="en-US" sz="1300" dirty="0"/>
              <a:t>Implement a “Whole of Society Approach” in Patient Safety </a:t>
            </a:r>
          </a:p>
          <a:p>
            <a:pPr lvl="1">
              <a:spcBef>
                <a:spcPts val="0"/>
              </a:spcBef>
            </a:pPr>
            <a:r>
              <a:rPr lang="en-US" sz="1300" b="1" i="1" dirty="0"/>
              <a:t>3.B </a:t>
            </a:r>
            <a:r>
              <a:rPr lang="en-US" sz="1300" dirty="0"/>
              <a:t>Improve Data and Transparency to Reduce Disparities.</a:t>
            </a:r>
          </a:p>
          <a:p>
            <a:pPr lvl="1">
              <a:spcBef>
                <a:spcPts val="0"/>
              </a:spcBef>
            </a:pPr>
            <a:r>
              <a:rPr lang="en-US" sz="1300" b="1" dirty="0">
                <a:solidFill>
                  <a:srgbClr val="7030A0"/>
                </a:solidFill>
              </a:rPr>
              <a:t>Example AHRQ Strategies: Equity Lens on National Healthcare Safety Dashboard</a:t>
            </a:r>
          </a:p>
          <a:p>
            <a:pPr lvl="1">
              <a:spcBef>
                <a:spcPts val="0"/>
              </a:spcBef>
            </a:pPr>
            <a:endParaRPr lang="en-US" sz="1300" dirty="0"/>
          </a:p>
          <a:p>
            <a:pPr>
              <a:lnSpc>
                <a:spcPct val="100000"/>
              </a:lnSpc>
            </a:pPr>
            <a:r>
              <a:rPr lang="en-US" sz="1300" b="1" dirty="0"/>
              <a:t>4. Accelerate Research and Deployment of Safe Care</a:t>
            </a:r>
          </a:p>
          <a:p>
            <a:pPr lvl="1">
              <a:spcBef>
                <a:spcPts val="0"/>
              </a:spcBef>
            </a:pPr>
            <a:r>
              <a:rPr lang="en-US" sz="1300" b="1" i="1" dirty="0"/>
              <a:t>4.A </a:t>
            </a:r>
            <a:r>
              <a:rPr lang="en-US" sz="1300" dirty="0"/>
              <a:t>Develop a National Patient Safety Research Agenda </a:t>
            </a:r>
          </a:p>
          <a:p>
            <a:pPr lvl="1">
              <a:spcBef>
                <a:spcPts val="0"/>
              </a:spcBef>
            </a:pPr>
            <a:r>
              <a:rPr lang="en-US" sz="1300" b="1" i="1" dirty="0"/>
              <a:t>4.C. </a:t>
            </a:r>
            <a:r>
              <a:rPr lang="en-US" sz="1300" dirty="0"/>
              <a:t>Develop Federal Healthcare Delivery Systems’ Capacities and Showcase Results as Exemplars</a:t>
            </a:r>
          </a:p>
          <a:p>
            <a:pPr lvl="1">
              <a:spcBef>
                <a:spcPts val="0"/>
              </a:spcBef>
            </a:pPr>
            <a:r>
              <a:rPr lang="en-US" sz="1300" b="1" dirty="0">
                <a:solidFill>
                  <a:srgbClr val="7030A0"/>
                </a:solidFill>
              </a:rPr>
              <a:t>Example AHRQ Strategies:  Support Development of Research Agenda, Engaging IHS, HRSA, DOD and VA, and NAA Best Practice Evaluations and Webinars to Identify and Spotlight Change Leaders </a:t>
            </a:r>
            <a:endParaRPr lang="en-US" sz="1300" dirty="0">
              <a:solidFill>
                <a:srgbClr val="7030A0"/>
              </a:solidFill>
            </a:endParaRPr>
          </a:p>
        </p:txBody>
      </p:sp>
      <p:sp>
        <p:nvSpPr>
          <p:cNvPr id="4" name="Rectangle 3">
            <a:extLst>
              <a:ext uri="{FF2B5EF4-FFF2-40B4-BE49-F238E27FC236}">
                <a16:creationId xmlns:a16="http://schemas.microsoft.com/office/drawing/2014/main" id="{4595D159-25E6-7BCB-AACF-5A389E368512}"/>
              </a:ext>
            </a:extLst>
          </p:cNvPr>
          <p:cNvSpPr/>
          <p:nvPr/>
        </p:nvSpPr>
        <p:spPr>
          <a:xfrm>
            <a:off x="7836147" y="1295400"/>
            <a:ext cx="2636054" cy="51435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053">
              <a:solidFill>
                <a:prstClr val="white"/>
              </a:solidFill>
              <a:latin typeface="Arial"/>
            </a:endParaRPr>
          </a:p>
        </p:txBody>
      </p:sp>
      <p:pic>
        <p:nvPicPr>
          <p:cNvPr id="6" name="Picture 5">
            <a:extLst>
              <a:ext uri="{FF2B5EF4-FFF2-40B4-BE49-F238E27FC236}">
                <a16:creationId xmlns:a16="http://schemas.microsoft.com/office/drawing/2014/main" id="{CDDDDB8E-95A5-3884-ADF1-42F84CA83CD1}"/>
              </a:ext>
            </a:extLst>
          </p:cNvPr>
          <p:cNvPicPr>
            <a:picLocks noChangeAspect="1"/>
          </p:cNvPicPr>
          <p:nvPr/>
        </p:nvPicPr>
        <p:blipFill>
          <a:blip r:embed="rId4"/>
          <a:stretch>
            <a:fillRect/>
          </a:stretch>
        </p:blipFill>
        <p:spPr>
          <a:xfrm>
            <a:off x="8230227" y="3480242"/>
            <a:ext cx="1987262" cy="257175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5977CDC9-1FC4-700B-B3B7-B2ADADFB8CE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97095" l="2464" r="96715">
                        <a14:foregroundMark x1="10472" y1="20332" x2="10472" y2="20332"/>
                        <a14:foregroundMark x1="11499" y1="18257" x2="11499" y2="18257"/>
                        <a14:foregroundMark x1="16838" y1="13278" x2="16838" y2="13278"/>
                        <a14:foregroundMark x1="20945" y1="10996" x2="22382" y2="10581"/>
                        <a14:foregroundMark x1="26283" y1="10581" x2="22998" y2="26971"/>
                        <a14:foregroundMark x1="22998" y1="26971" x2="58522" y2="32780"/>
                        <a14:foregroundMark x1="58522" y1="32780" x2="68172" y2="58714"/>
                        <a14:foregroundMark x1="68172" y1="58714" x2="68172" y2="59336"/>
                        <a14:foregroundMark x1="41478" y1="30913" x2="17043" y2="36929"/>
                        <a14:foregroundMark x1="17043" y1="36929" x2="8419" y2="66805"/>
                        <a14:foregroundMark x1="8419" y1="66805" x2="42300" y2="85477"/>
                        <a14:foregroundMark x1="42300" y1="85477" x2="77823" y2="61826"/>
                        <a14:foregroundMark x1="77823" y1="61826" x2="52361" y2="40871"/>
                        <a14:foregroundMark x1="52361" y1="40871" x2="40041" y2="51867"/>
                        <a14:foregroundMark x1="92575" y1="51267" x2="83778" y2="21577"/>
                        <a14:foregroundMark x1="83778" y1="21577" x2="76181" y2="12448"/>
                        <a14:foregroundMark x1="76181" y1="12448" x2="66324" y2="7676"/>
                        <a14:foregroundMark x1="66324" y1="7676" x2="49692" y2="4979"/>
                        <a14:foregroundMark x1="49692" y1="4979" x2="24435" y2="11826"/>
                        <a14:foregroundMark x1="24435" y1="11826" x2="10883" y2="24274"/>
                        <a14:foregroundMark x1="9759" y1="28193" x2="6776" y2="38589"/>
                        <a14:foregroundMark x1="10883" y1="24274" x2="10498" y2="25616"/>
                        <a14:foregroundMark x1="6776" y1="38589" x2="7187" y2="57676"/>
                        <a14:foregroundMark x1="7187" y1="57676" x2="16427" y2="79876"/>
                        <a14:foregroundMark x1="16427" y1="79876" x2="32238" y2="90041"/>
                        <a14:foregroundMark x1="32238" y1="90041" x2="56674" y2="91286"/>
                        <a14:foregroundMark x1="56674" y1="91286" x2="77207" y2="83402"/>
                        <a14:foregroundMark x1="77207" y1="83402" x2="90965" y2="64730"/>
                        <a14:foregroundMark x1="90965" y1="64730" x2="93651" y2="55321"/>
                        <a14:foregroundMark x1="18275" y1="17220" x2="7258" y2="23424"/>
                        <a14:foregroundMark x1="7746" y1="30762" x2="13347" y2="48963"/>
                        <a14:foregroundMark x1="13347" y1="48963" x2="33060" y2="22614"/>
                        <a14:foregroundMark x1="33060" y1="22614" x2="16632" y2="19087"/>
                        <a14:foregroundMark x1="16632" y1="19087" x2="16632" y2="19502"/>
                        <a14:foregroundMark x1="58932" y1="4979" x2="43121" y2="20332"/>
                        <a14:foregroundMark x1="43121" y1="20332" x2="78645" y2="24066"/>
                        <a14:foregroundMark x1="78645" y1="24066" x2="65914" y2="6224"/>
                        <a14:foregroundMark x1="65914" y1="6224" x2="63655" y2="5394"/>
                        <a14:foregroundMark x1="5378" y1="29771" x2="2875" y2="34440"/>
                        <a14:foregroundMark x1="2875" y1="34440" x2="616" y2="56432"/>
                        <a14:foregroundMark x1="616" y1="56432" x2="4517" y2="69502"/>
                        <a14:foregroundMark x1="4517" y1="69502" x2="22587" y2="89834"/>
                        <a14:foregroundMark x1="22587" y1="89834" x2="29282" y2="93322"/>
                        <a14:foregroundMark x1="76464" y1="89041" x2="92402" y2="67635"/>
                        <a14:foregroundMark x1="92402" y1="67635" x2="94771" y2="55341"/>
                        <a14:foregroundMark x1="96755" y1="43754" x2="88912" y2="23029"/>
                        <a14:foregroundMark x1="88912" y1="23029" x2="68789" y2="5809"/>
                        <a14:foregroundMark x1="68789" y1="5809" x2="54324" y2="3903"/>
                        <a14:foregroundMark x1="39992" y1="2266" x2="18480" y2="11203"/>
                        <a14:foregroundMark x1="18480" y1="11203" x2="16427" y2="17427"/>
                        <a14:foregroundMark x1="95893" y1="60166" x2="96227" y2="55367"/>
                        <a14:foregroundMark x1="47023" y1="8299" x2="51540" y2="6639"/>
                        <a14:foregroundMark x1="80493" y1="20124" x2="80698" y2="23444"/>
                        <a14:foregroundMark x1="15606" y1="40456" x2="7803" y2="54357"/>
                        <a14:foregroundMark x1="7803" y1="54357" x2="2053" y2="42739"/>
                        <a14:foregroundMark x1="2053" y1="42739" x2="1232" y2="56432"/>
                        <a14:foregroundMark x1="1232" y1="56432" x2="4928" y2="44191"/>
                        <a14:foregroundMark x1="4928" y1="44191" x2="6571" y2="55809"/>
                        <a14:foregroundMark x1="6571" y1="55809" x2="7187" y2="56224"/>
                        <a14:foregroundMark x1="62423" y1="45643" x2="68994" y2="60373"/>
                        <a14:foregroundMark x1="68994" y1="60373" x2="60780" y2="66598"/>
                        <a14:foregroundMark x1="60780" y1="66598" x2="69815" y2="60788"/>
                        <a14:foregroundMark x1="69815" y1="60788" x2="66735" y2="59959"/>
                        <a14:foregroundMark x1="35113" y1="64523" x2="46817" y2="69502"/>
                        <a14:foregroundMark x1="46817" y1="69502" x2="48460" y2="77593"/>
                        <a14:foregroundMark x1="50103" y1="70747" x2="32649" y2="70124"/>
                        <a14:foregroundMark x1="32649" y1="70124" x2="35113" y2="66390"/>
                        <a14:foregroundMark x1="52567" y1="68465" x2="54004" y2="78008"/>
                        <a14:foregroundMark x1="55793" y1="96712" x2="55601" y2="96715"/>
                        <a14:foregroundMark x1="45201" y1="93615" x2="59105" y2="93187"/>
                        <a14:foregroundMark x1="56057" y1="97095" x2="55928" y2="97093"/>
                        <a14:foregroundMark x1="52567" y1="67635" x2="53388" y2="55187"/>
                        <a14:foregroundMark x1="53388" y1="55187" x2="52772" y2="62241"/>
                        <a14:foregroundMark x1="53183" y1="58091" x2="53183" y2="67635"/>
                        <a14:foregroundMark x1="54004" y1="62863" x2="55031" y2="54564"/>
                        <a14:foregroundMark x1="41068" y1="1245" x2="53183" y2="0"/>
                        <a14:foregroundMark x1="53183" y1="0" x2="68172" y2="5187"/>
                        <a14:foregroundMark x1="43121" y1="57054" x2="48460" y2="67427"/>
                        <a14:foregroundMark x1="48460" y1="67427" x2="49487" y2="54772"/>
                        <a14:foregroundMark x1="49487" y1="54772" x2="49076" y2="57884"/>
                        <a14:foregroundMark x1="3285" y1="59959" x2="2669" y2="39004"/>
                        <a14:foregroundMark x1="55852" y1="54357" x2="50513" y2="67842"/>
                        <a14:foregroundMark x1="50924" y1="64315" x2="52156" y2="53320"/>
                        <a14:foregroundMark x1="76181" y1="88589" x2="67146" y2="94606"/>
                        <a14:foregroundMark x1="67146" y1="94606" x2="52772" y2="96473"/>
                        <a14:foregroundMark x1="52772" y1="96473" x2="39425" y2="94813"/>
                        <a14:foregroundMark x1="39425" y1="94813" x2="51129" y2="97095"/>
                        <a14:foregroundMark x1="51129" y1="97095" x2="59754" y2="95851"/>
                        <a14:foregroundMark x1="77207" y1="86515" x2="47639" y2="96058"/>
                        <a14:foregroundMark x1="47639" y1="96058" x2="33060" y2="93983"/>
                        <a14:backgroundMark x1="67622" y1="95082" x2="67506" y2="95131"/>
                        <a14:backgroundMark x1="34425" y1="96343" x2="30595" y2="95643"/>
                        <a14:backgroundMark x1="4723" y1="25311" x2="5955" y2="23237"/>
                        <a14:backgroundMark x1="6982" y1="23237" x2="3080" y2="28216"/>
                        <a14:backgroundMark x1="41273" y1="207" x2="41686" y2="199"/>
                        <a14:backgroundMark x1="97947" y1="43776" x2="97741" y2="55394"/>
                        <a14:backgroundMark x1="97741" y1="55394" x2="97947" y2="38797"/>
                        <a14:backgroundMark x1="97331" y1="43983" x2="97536" y2="39834"/>
                      </a14:backgroundRemoval>
                    </a14:imgEffect>
                  </a14:imgLayer>
                </a14:imgProps>
              </a:ext>
            </a:extLst>
          </a:blip>
          <a:stretch>
            <a:fillRect/>
          </a:stretch>
        </p:blipFill>
        <p:spPr>
          <a:xfrm>
            <a:off x="8374645" y="1614276"/>
            <a:ext cx="1559057" cy="1543050"/>
          </a:xfrm>
          <a:prstGeom prst="rect">
            <a:avLst/>
          </a:prstGeom>
        </p:spPr>
      </p:pic>
      <p:sp>
        <p:nvSpPr>
          <p:cNvPr id="5" name="Title 1">
            <a:extLst>
              <a:ext uri="{FF2B5EF4-FFF2-40B4-BE49-F238E27FC236}">
                <a16:creationId xmlns:a16="http://schemas.microsoft.com/office/drawing/2014/main" id="{B33A6F84-C29F-B237-570B-E0E4B016CD86}"/>
              </a:ext>
            </a:extLst>
          </p:cNvPr>
          <p:cNvSpPr txBox="1">
            <a:spLocks/>
          </p:cNvSpPr>
          <p:nvPr/>
        </p:nvSpPr>
        <p:spPr>
          <a:xfrm>
            <a:off x="2362200" y="-133087"/>
            <a:ext cx="7245706" cy="15745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b="1" kern="1200" baseline="0">
                <a:solidFill>
                  <a:schemeClr val="bg1"/>
                </a:solidFill>
                <a:latin typeface="+mj-lt"/>
                <a:ea typeface="+mj-ea"/>
                <a:cs typeface="+mj-cs"/>
              </a:defRPr>
            </a:lvl1pPr>
          </a:lstStyle>
          <a:p>
            <a:pPr>
              <a:defRPr/>
            </a:pPr>
            <a:r>
              <a:rPr lang="en-US" sz="3200" dirty="0">
                <a:solidFill>
                  <a:prstClr val="white"/>
                </a:solidFill>
                <a:latin typeface="Arial"/>
              </a:rPr>
              <a:t>PCAST Recommendations</a:t>
            </a:r>
          </a:p>
        </p:txBody>
      </p:sp>
      <p:sp>
        <p:nvSpPr>
          <p:cNvPr id="11" name="TextBox 10">
            <a:extLst>
              <a:ext uri="{FF2B5EF4-FFF2-40B4-BE49-F238E27FC236}">
                <a16:creationId xmlns:a16="http://schemas.microsoft.com/office/drawing/2014/main" id="{17495F9A-DDB4-14E2-1552-34542EC34E9E}"/>
              </a:ext>
            </a:extLst>
          </p:cNvPr>
          <p:cNvSpPr txBox="1"/>
          <p:nvPr/>
        </p:nvSpPr>
        <p:spPr>
          <a:xfrm>
            <a:off x="4470400" y="6480861"/>
            <a:ext cx="7721600" cy="261610"/>
          </a:xfrm>
          <a:prstGeom prst="rect">
            <a:avLst/>
          </a:prstGeom>
          <a:noFill/>
        </p:spPr>
        <p:txBody>
          <a:bodyPr wrap="square">
            <a:spAutoFit/>
          </a:bodyPr>
          <a:lstStyle/>
          <a:p>
            <a:r>
              <a:rPr lang="en-US" sz="1100" dirty="0">
                <a:hlinkClick r:id="rId7"/>
              </a:rPr>
              <a:t>https://www.whitehouse.gov/pcast/briefing-room/2023/09/07/pcast-releases-report-on-transforming-patient-safety/</a:t>
            </a:r>
            <a:r>
              <a:rPr lang="en-US" sz="1100" dirty="0"/>
              <a:t> </a:t>
            </a:r>
          </a:p>
        </p:txBody>
      </p:sp>
    </p:spTree>
    <p:custDataLst>
      <p:tags r:id="rId1"/>
    </p:custDataLst>
    <p:extLst>
      <p:ext uri="{BB962C8B-B14F-4D97-AF65-F5344CB8AC3E}">
        <p14:creationId xmlns:p14="http://schemas.microsoft.com/office/powerpoint/2010/main" val="40689555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8EDB0EC32FF0449AD952856DC0D0F03" ma:contentTypeVersion="15" ma:contentTypeDescription="Create a new document." ma:contentTypeScope="" ma:versionID="7628f8b5cc27cefcb41f21a37b7a783a">
  <xsd:schema xmlns:xsd="http://www.w3.org/2001/XMLSchema" xmlns:xs="http://www.w3.org/2001/XMLSchema" xmlns:p="http://schemas.microsoft.com/office/2006/metadata/properties" xmlns:ns2="23a1c437-2e36-495d-a015-7da437d60db9" xmlns:ns3="62e08942-e6bc-4527-b4a7-b04f30cebafd" targetNamespace="http://schemas.microsoft.com/office/2006/metadata/properties" ma:root="true" ma:fieldsID="9a31b81aaad5e61f544d57e4d2db5b3e" ns2:_="" ns3:_="">
    <xsd:import namespace="23a1c437-2e36-495d-a015-7da437d60db9"/>
    <xsd:import namespace="62e08942-e6bc-4527-b4a7-b04f30cebaf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a1c437-2e36-495d-a015-7da437d60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6346ad1-6548-48ff-b3a9-da085fcaddf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e08942-e6bc-4527-b4a7-b04f30cebaf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c55f021-d4a8-4e81-be52-180893b86d31}" ma:internalName="TaxCatchAll" ma:showField="CatchAllData" ma:web="62e08942-e6bc-4527-b4a7-b04f30ceba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3a1c437-2e36-495d-a015-7da437d60db9">
      <Terms xmlns="http://schemas.microsoft.com/office/infopath/2007/PartnerControls"/>
    </lcf76f155ced4ddcb4097134ff3c332f>
    <TaxCatchAll xmlns="62e08942-e6bc-4527-b4a7-b04f30cebafd" xsi:nil="true"/>
  </documentManagement>
</p:properties>
</file>

<file path=customXml/itemProps1.xml><?xml version="1.0" encoding="utf-8"?>
<ds:datastoreItem xmlns:ds="http://schemas.openxmlformats.org/officeDocument/2006/customXml" ds:itemID="{0369C6D2-4886-45D6-9BE8-0CB7F776663F}">
  <ds:schemaRefs>
    <ds:schemaRef ds:uri="http://schemas.microsoft.com/sharepoint/v3/contenttype/forms"/>
  </ds:schemaRefs>
</ds:datastoreItem>
</file>

<file path=customXml/itemProps2.xml><?xml version="1.0" encoding="utf-8"?>
<ds:datastoreItem xmlns:ds="http://schemas.openxmlformats.org/officeDocument/2006/customXml" ds:itemID="{AFD00DAF-8CFD-4C85-9BD3-1AAAC471899B}"/>
</file>

<file path=customXml/itemProps3.xml><?xml version="1.0" encoding="utf-8"?>
<ds:datastoreItem xmlns:ds="http://schemas.openxmlformats.org/officeDocument/2006/customXml" ds:itemID="{1408EB72-C273-4897-A0E0-9D9A64C81956}">
  <ds:schemaRefs>
    <ds:schemaRef ds:uri="http://schemas.microsoft.com/office/2006/documentManagement/types"/>
    <ds:schemaRef ds:uri="http://purl.org/dc/terms/"/>
    <ds:schemaRef ds:uri="9017f8cf-7a74-4030-a33c-9117da536ab2"/>
    <ds:schemaRef ds:uri="http://schemas.microsoft.com/office/2006/metadata/properties"/>
    <ds:schemaRef ds:uri="http://www.w3.org/XML/1998/namespace"/>
    <ds:schemaRef ds:uri="961953b2-8941-4679-ab9c-5ee90d509dcd"/>
    <ds:schemaRef ds:uri="http://purl.org/dc/elements/1.1/"/>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3050</TotalTime>
  <Words>1841</Words>
  <Application>Microsoft Office PowerPoint</Application>
  <PresentationFormat>Widescreen</PresentationFormat>
  <Paragraphs>304</Paragraphs>
  <Slides>16</Slides>
  <Notes>16</Notes>
  <HiddenSlides>0</HiddenSlides>
  <MMClips>0</MMClips>
  <ScaleCrop>false</ScaleCrop>
  <HeadingPairs>
    <vt:vector size="6" baseType="variant">
      <vt:variant>
        <vt:lpstr>Fonts Used</vt:lpstr>
      </vt:variant>
      <vt:variant>
        <vt:i4>4</vt:i4>
      </vt:variant>
      <vt:variant>
        <vt:lpstr>Theme</vt:lpstr>
      </vt:variant>
      <vt:variant>
        <vt:i4>7</vt:i4>
      </vt:variant>
      <vt:variant>
        <vt:lpstr>Slide Titles</vt:lpstr>
      </vt:variant>
      <vt:variant>
        <vt:i4>16</vt:i4>
      </vt:variant>
    </vt:vector>
  </HeadingPairs>
  <TitlesOfParts>
    <vt:vector size="27" baseType="lpstr">
      <vt:lpstr>Aptos</vt:lpstr>
      <vt:lpstr>Arial</vt:lpstr>
      <vt:lpstr>Calibri</vt:lpstr>
      <vt:lpstr>Wingdings</vt:lpstr>
      <vt:lpstr>1_Office Theme</vt:lpstr>
      <vt:lpstr>2_Custom Design</vt:lpstr>
      <vt:lpstr>5_Office Theme</vt:lpstr>
      <vt:lpstr>3_Office Theme</vt:lpstr>
      <vt:lpstr>4_Office Theme</vt:lpstr>
      <vt:lpstr>6_Office Theme</vt:lpstr>
      <vt:lpstr>2_Office Theme</vt:lpstr>
      <vt:lpstr>The National Action Alliance for  Patient and Workforce Safety</vt:lpstr>
      <vt:lpstr>Prior to the COVID-19 Pandemic: Patient Safety Incidents Were Declining </vt:lpstr>
      <vt:lpstr>Despite Improvements, Patient Safety Issues Persist, and were Exacerbated by Pandemic</vt:lpstr>
      <vt:lpstr>Recommitting to Safety</vt:lpstr>
      <vt:lpstr>Five Aims of the National Action Alliance for Patient and Workforce Safety</vt:lpstr>
      <vt:lpstr>Using the 2020 National Action Plan for Safety to Inform Safety Self-Assessments</vt:lpstr>
      <vt:lpstr>National Action Alliance: Organizing to Achieve Safe Care Everywhere, Zero Preventable Harm for All</vt:lpstr>
      <vt:lpstr>Organizing to Achieve Safe Care Everywhere, Zero Preventable Harm for All</vt:lpstr>
      <vt:lpstr>PowerPoint Presentation</vt:lpstr>
      <vt:lpstr>PowerPoint Presentation</vt:lpstr>
      <vt:lpstr>Engaging the National Action Alliance Engine to Power Safe Care Everywhere, Zero Preventable Harm for All</vt:lpstr>
      <vt:lpstr>Examples of Tools, Funding Opportunities, and Implementation Initiatives from AHRQ</vt:lpstr>
      <vt:lpstr>Proposed CMS Patient Safety Structural Measure (PSSM)</vt:lpstr>
      <vt:lpstr>Proposed National Healthcare Safety Dashboard</vt:lpstr>
      <vt:lpstr>The National Action Alliance Website Serves as a Hub to Engage</vt:lpstr>
      <vt:lpstr>PCAST 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Patients for Patient Safety U.S.</dc:title>
  <dc:creator>Perdue-Puli, Jade (AHRQ/CQuIPS)</dc:creator>
  <cp:lastModifiedBy>Umscheid, Craig (AHRQ/CQuIPS)</cp:lastModifiedBy>
  <cp:revision>70</cp:revision>
  <dcterms:created xsi:type="dcterms:W3CDTF">2024-01-25T14:18:29Z</dcterms:created>
  <dcterms:modified xsi:type="dcterms:W3CDTF">2024-08-23T18:54:12Z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0x010100F8EDB0EC32FF0449AD952856DC0D0F03</vt:lpwstr>
  </property>
  <property fmtid="{D5CDD505-2E9C-101B-9397-08002B2CF9AE}" pid="3" name="MediaServiceImageTags">
    <vt:lpwstr/>
  </property>
</Properties>
</file>