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Roboto Thin"/>
      <p:regular r:id="rId24"/>
      <p:bold r:id="rId25"/>
      <p:italic r:id="rId26"/>
      <p:boldItalic r:id="rId27"/>
    </p:embeddedFont>
    <p:embeddedFont>
      <p:font typeface="Roboto Ligh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obotoThin-italic.fntdata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1" Type="http://schemas.openxmlformats.org/officeDocument/2006/relationships/slide" Target="slides/slide16.xml"/><Relationship Id="rId3" Type="http://schemas.openxmlformats.org/officeDocument/2006/relationships/presProps" Target="presProps.xml"/><Relationship Id="rId34" Type="http://schemas.openxmlformats.org/officeDocument/2006/relationships/customXml" Target="../customXml/item3.xml"/><Relationship Id="rId25" Type="http://schemas.openxmlformats.org/officeDocument/2006/relationships/font" Target="fonts/RobotoThin-bold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ustomXml" Target="../customXml/item2.xml"/><Relationship Id="rId20" Type="http://schemas.openxmlformats.org/officeDocument/2006/relationships/slide" Target="slides/slide15.xml"/><Relationship Id="rId2" Type="http://schemas.openxmlformats.org/officeDocument/2006/relationships/viewProps" Target="viewProps.xml"/><Relationship Id="rId29" Type="http://schemas.openxmlformats.org/officeDocument/2006/relationships/font" Target="fonts/RobotoLight-bold.fntdata"/><Relationship Id="rId16" Type="http://schemas.openxmlformats.org/officeDocument/2006/relationships/slide" Target="slides/slide11.xml"/><Relationship Id="rId24" Type="http://schemas.openxmlformats.org/officeDocument/2006/relationships/font" Target="fonts/RobotoThin-regular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customXml" Target="../customXml/item1.xml"/><Relationship Id="rId23" Type="http://schemas.openxmlformats.org/officeDocument/2006/relationships/slide" Target="slides/slide18.xml"/><Relationship Id="rId28" Type="http://schemas.openxmlformats.org/officeDocument/2006/relationships/font" Target="fonts/RobotoLight-regular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31" Type="http://schemas.openxmlformats.org/officeDocument/2006/relationships/font" Target="fonts/RobotoLight-boldItalic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RobotoThin-boldItalic.fntdata"/><Relationship Id="rId30" Type="http://schemas.openxmlformats.org/officeDocument/2006/relationships/font" Target="fonts/RobotoLight-italic.fntdata"/><Relationship Id="rId14" Type="http://schemas.openxmlformats.org/officeDocument/2006/relationships/slide" Target="slides/slide9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59ea2df14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59ea2df1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59ea2df1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f59ea2df1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59ea2df1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f59ea2df1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3e9d24be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3e9d24be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59ea2df1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59ea2df1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59ea2df1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f59ea2df1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f59ea2df14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f59ea2df14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f59ea2df14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f59ea2df14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f59ea2df14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f59ea2df14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54e32ac3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f54e32ac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3e9d24be2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3e9d24be2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f54e32ac3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f54e32ac3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f54e32ac3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f54e32ac3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78a691143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78a691143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f59ea2df14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f59ea2df14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f59ea2df14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f59ea2df14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f54e32ac3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f54e32ac3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Thin"/>
              <a:buNone/>
              <a:defRPr sz="28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Roboto Thin"/>
              <a:buNone/>
              <a:defRPr sz="3600"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Roboto Light"/>
                <a:ea typeface="Roboto Light"/>
                <a:cs typeface="Roboto Light"/>
                <a:sym typeface="Roboto Light"/>
              </a:rPr>
              <a:t>Towards A Real </a:t>
            </a:r>
            <a:endParaRPr sz="48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Roboto Light"/>
                <a:ea typeface="Roboto Light"/>
                <a:cs typeface="Roboto Light"/>
                <a:sym typeface="Roboto Light"/>
              </a:rPr>
              <a:t>Standard of Care</a:t>
            </a:r>
            <a:endParaRPr sz="4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D.A. Wallach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long history of witchcraft and BS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64" y="949500"/>
            <a:ext cx="2849412" cy="376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6679" y="949500"/>
            <a:ext cx="2926083" cy="382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9900" y="933050"/>
            <a:ext cx="2926074" cy="377462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55475" y="4770475"/>
            <a:ext cx="300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03030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Credit: Warja Honegger-Lavater</a:t>
            </a:r>
            <a:endParaRPr sz="1800">
              <a:solidFill>
                <a:schemeClr val="dk2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20th Century Witchcraft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5613" y="1142375"/>
            <a:ext cx="7232786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still going strong… 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525" y="1098000"/>
            <a:ext cx="654294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Medieval Moderating Forces</a:t>
            </a:r>
            <a:endParaRPr/>
          </a:p>
        </p:txBody>
      </p:sp>
      <p:grpSp>
        <p:nvGrpSpPr>
          <p:cNvPr id="82" name="Google Shape;82;p17"/>
          <p:cNvGrpSpPr/>
          <p:nvPr/>
        </p:nvGrpSpPr>
        <p:grpSpPr>
          <a:xfrm>
            <a:off x="1564675" y="1042350"/>
            <a:ext cx="5709863" cy="3487700"/>
            <a:chOff x="1277562" y="1037475"/>
            <a:chExt cx="5709863" cy="3487700"/>
          </a:xfrm>
        </p:grpSpPr>
        <p:pic>
          <p:nvPicPr>
            <p:cNvPr id="83" name="Google Shape;83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77562" y="1057225"/>
              <a:ext cx="2760474" cy="3448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03523" y="1037475"/>
              <a:ext cx="2683902" cy="3487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" name="Google Shape;85;p17"/>
          <p:cNvSpPr txBox="1"/>
          <p:nvPr>
            <p:ph type="title"/>
          </p:nvPr>
        </p:nvSpPr>
        <p:spPr>
          <a:xfrm>
            <a:off x="181850" y="4516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Henry VIII &amp; Thomas Linacre (1518)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19th-20th Century Standardization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125" y="1498575"/>
            <a:ext cx="2442050" cy="10047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>
            <p:ph type="title"/>
          </p:nvPr>
        </p:nvSpPr>
        <p:spPr>
          <a:xfrm>
            <a:off x="1334625" y="2375475"/>
            <a:ext cx="98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/>
              <a:t>1847</a:t>
            </a:r>
            <a:endParaRPr sz="1520"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9925" y="1833550"/>
            <a:ext cx="2276475" cy="14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5225" y="3216052"/>
            <a:ext cx="4354699" cy="97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>
            <p:ph type="title"/>
          </p:nvPr>
        </p:nvSpPr>
        <p:spPr>
          <a:xfrm>
            <a:off x="6177213" y="3309925"/>
            <a:ext cx="98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/>
              <a:t>1942</a:t>
            </a:r>
            <a:endParaRPr sz="1520"/>
          </a:p>
        </p:txBody>
      </p:sp>
      <p:sp>
        <p:nvSpPr>
          <p:cNvPr id="96" name="Google Shape;96;p18"/>
          <p:cNvSpPr txBox="1"/>
          <p:nvPr>
            <p:ph type="title"/>
          </p:nvPr>
        </p:nvSpPr>
        <p:spPr>
          <a:xfrm>
            <a:off x="2946375" y="4272200"/>
            <a:ext cx="98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/>
              <a:t>1981</a:t>
            </a:r>
            <a:endParaRPr sz="152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Negligence &amp; Liability</a:t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975" y="1093925"/>
            <a:ext cx="5734050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/>
        </p:nvPicPr>
        <p:blipFill rotWithShape="1">
          <a:blip r:embed="rId3">
            <a:alphaModFix/>
          </a:blip>
          <a:srcRect b="8349" l="5311" r="0" t="0"/>
          <a:stretch/>
        </p:blipFill>
        <p:spPr>
          <a:xfrm>
            <a:off x="664850" y="1436375"/>
            <a:ext cx="7652249" cy="236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question remains…where should we set the bar?</a:t>
            </a:r>
            <a:endParaRPr/>
          </a:p>
        </p:txBody>
      </p:sp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38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Quality of Evidence-Based Practice</a:t>
            </a:r>
            <a:endParaRPr/>
          </a:p>
        </p:txBody>
      </p:sp>
      <p:cxnSp>
        <p:nvCxnSpPr>
          <p:cNvPr id="110" name="Google Shape;110;p20"/>
          <p:cNvCxnSpPr/>
          <p:nvPr/>
        </p:nvCxnSpPr>
        <p:spPr>
          <a:xfrm>
            <a:off x="2942275" y="1543950"/>
            <a:ext cx="0" cy="2360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20"/>
          <p:cNvCxnSpPr/>
          <p:nvPr/>
        </p:nvCxnSpPr>
        <p:spPr>
          <a:xfrm>
            <a:off x="4450550" y="1543950"/>
            <a:ext cx="0" cy="2360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20"/>
          <p:cNvCxnSpPr/>
          <p:nvPr/>
        </p:nvCxnSpPr>
        <p:spPr>
          <a:xfrm>
            <a:off x="6117350" y="1543950"/>
            <a:ext cx="0" cy="2360400"/>
          </a:xfrm>
          <a:prstGeom prst="straightConnector1">
            <a:avLst/>
          </a:prstGeom>
          <a:noFill/>
          <a:ln cap="flat" cmpd="sng" w="19050">
            <a:solidFill>
              <a:srgbClr val="1BD760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13" name="Google Shape;113;p20"/>
          <p:cNvSpPr txBox="1"/>
          <p:nvPr/>
        </p:nvSpPr>
        <p:spPr>
          <a:xfrm>
            <a:off x="3807575" y="1147271"/>
            <a:ext cx="13668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Community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5424275" y="1147275"/>
            <a:ext cx="16479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BD760"/>
                </a:solidFill>
              </a:rPr>
              <a:t>World-Class</a:t>
            </a:r>
            <a:endParaRPr sz="1800">
              <a:solidFill>
                <a:srgbClr val="1BD760"/>
              </a:solidFill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2399050" y="1147284"/>
            <a:ext cx="13668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Minimal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b="71630" l="0" r="0" t="0"/>
          <a:stretch/>
        </p:blipFill>
        <p:spPr>
          <a:xfrm>
            <a:off x="1131413" y="3230750"/>
            <a:ext cx="6881176" cy="191275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>
            <p:ph type="title"/>
          </p:nvPr>
        </p:nvSpPr>
        <p:spPr>
          <a:xfrm>
            <a:off x="134650" y="381000"/>
            <a:ext cx="8953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latin typeface="Roboto Light"/>
                <a:ea typeface="Roboto Light"/>
                <a:cs typeface="Roboto Light"/>
                <a:sym typeface="Roboto Light"/>
              </a:rPr>
              <a:t>“Streaming Medicine” = world-class medicine for the whole world.</a:t>
            </a:r>
            <a:r>
              <a:rPr lang="en" sz="2400" u="sng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24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22" name="Google Shape;122;p21"/>
          <p:cNvCxnSpPr/>
          <p:nvPr/>
        </p:nvCxnSpPr>
        <p:spPr>
          <a:xfrm flipH="1" rot="10800000">
            <a:off x="2630063" y="2573687"/>
            <a:ext cx="1406100" cy="1929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123" name="Google Shape;123;p21"/>
          <p:cNvCxnSpPr/>
          <p:nvPr/>
        </p:nvCxnSpPr>
        <p:spPr>
          <a:xfrm flipH="1" rot="10800000">
            <a:off x="4021125" y="2657362"/>
            <a:ext cx="369900" cy="1446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124" name="Google Shape;124;p21"/>
          <p:cNvCxnSpPr/>
          <p:nvPr/>
        </p:nvCxnSpPr>
        <p:spPr>
          <a:xfrm rot="10800000">
            <a:off x="4780713" y="2657237"/>
            <a:ext cx="207000" cy="1886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125" name="Google Shape;125;p21"/>
          <p:cNvCxnSpPr/>
          <p:nvPr/>
        </p:nvCxnSpPr>
        <p:spPr>
          <a:xfrm rot="10800000">
            <a:off x="5107700" y="2559750"/>
            <a:ext cx="962400" cy="1666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grpSp>
        <p:nvGrpSpPr>
          <p:cNvPr id="126" name="Google Shape;126;p21"/>
          <p:cNvGrpSpPr/>
          <p:nvPr/>
        </p:nvGrpSpPr>
        <p:grpSpPr>
          <a:xfrm>
            <a:off x="4063092" y="1659778"/>
            <a:ext cx="988410" cy="988410"/>
            <a:chOff x="1092550" y="1377875"/>
            <a:chExt cx="890700" cy="890700"/>
          </a:xfrm>
        </p:grpSpPr>
        <p:sp>
          <p:nvSpPr>
            <p:cNvPr id="127" name="Google Shape;127;p21"/>
            <p:cNvSpPr/>
            <p:nvPr/>
          </p:nvSpPr>
          <p:spPr>
            <a:xfrm>
              <a:off x="1092550" y="1377875"/>
              <a:ext cx="890700" cy="890700"/>
            </a:xfrm>
            <a:prstGeom prst="ellipse">
              <a:avLst/>
            </a:prstGeom>
            <a:solidFill>
              <a:srgbClr val="1BD7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8" name="Google Shape;128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05349" y="1435137"/>
              <a:ext cx="665115" cy="7919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690075" y="2375350"/>
            <a:ext cx="8354700" cy="243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 Light"/>
              <a:buChar char="●"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Evidence-based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 Light"/>
              <a:buChar char="●"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Personalized with validated algorithms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 Light"/>
              <a:buChar char="●"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Always up-to-date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 Light"/>
              <a:buChar char="●"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Geography and income invariant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134" name="Google Shape;134;p22"/>
          <p:cNvGrpSpPr/>
          <p:nvPr/>
        </p:nvGrpSpPr>
        <p:grpSpPr>
          <a:xfrm>
            <a:off x="4016383" y="1536858"/>
            <a:ext cx="1111237" cy="1111237"/>
            <a:chOff x="1092550" y="1377875"/>
            <a:chExt cx="890700" cy="890700"/>
          </a:xfrm>
        </p:grpSpPr>
        <p:sp>
          <p:nvSpPr>
            <p:cNvPr id="135" name="Google Shape;135;p22"/>
            <p:cNvSpPr/>
            <p:nvPr/>
          </p:nvSpPr>
          <p:spPr>
            <a:xfrm>
              <a:off x="1092550" y="1377875"/>
              <a:ext cx="890700" cy="890700"/>
            </a:xfrm>
            <a:prstGeom prst="ellipse">
              <a:avLst/>
            </a:prstGeom>
            <a:solidFill>
              <a:srgbClr val="1BD7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6" name="Google Shape;136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05349" y="1435137"/>
              <a:ext cx="665115" cy="791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" name="Google Shape;137;p22"/>
          <p:cNvSpPr txBox="1"/>
          <p:nvPr>
            <p:ph type="title"/>
          </p:nvPr>
        </p:nvSpPr>
        <p:spPr>
          <a:xfrm>
            <a:off x="395825" y="3810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latin typeface="Roboto Light"/>
                <a:ea typeface="Roboto Light"/>
                <a:cs typeface="Roboto Light"/>
                <a:sym typeface="Roboto Light"/>
              </a:rPr>
              <a:t>Built on a</a:t>
            </a:r>
            <a:r>
              <a:rPr lang="en" sz="2400">
                <a:latin typeface="Roboto Light"/>
                <a:ea typeface="Roboto Light"/>
                <a:cs typeface="Roboto Light"/>
                <a:sym typeface="Roboto Light"/>
              </a:rPr>
              <a:t> global, realtime standard of care.</a:t>
            </a:r>
            <a:endParaRPr sz="24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2026650" y="3070900"/>
            <a:ext cx="395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684525" y="1622125"/>
            <a:ext cx="8354700" cy="24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 Light"/>
              <a:buAutoNum type="arabicPeriod"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Fragmentation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 Light"/>
              <a:buAutoNum type="arabicPeriod"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Medical Culture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 Light"/>
              <a:buAutoNum type="arabicPeriod"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Technology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4" name="Google Shape;144;p23"/>
          <p:cNvSpPr txBox="1"/>
          <p:nvPr>
            <p:ph type="title"/>
          </p:nvPr>
        </p:nvSpPr>
        <p:spPr>
          <a:xfrm>
            <a:off x="395825" y="533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Three major barriers: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311700" y="403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ctr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Fragmentation: the many standards of care</a:t>
            </a:r>
            <a:endParaRPr/>
          </a:p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311700" y="1228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Physician societies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Publications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Government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</a:t>
            </a:r>
            <a:r>
              <a:rPr lang="en">
                <a:solidFill>
                  <a:schemeClr val="dk1"/>
                </a:solidFill>
              </a:rPr>
              <a:t>rovider guidelines / protocols / “care pathways”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Insurance company pre-authorization criteria / “rulebooks”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Medical curricula / continuing medical education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Clinical decision support software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Malpractice law statutes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311700" y="403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	Medical Culture</a:t>
            </a:r>
            <a:endParaRPr/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927775"/>
            <a:ext cx="4572000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5"/>
          <p:cNvSpPr txBox="1"/>
          <p:nvPr>
            <p:ph type="title"/>
          </p:nvPr>
        </p:nvSpPr>
        <p:spPr>
          <a:xfrm>
            <a:off x="152300" y="3360350"/>
            <a:ext cx="8520600" cy="13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Art vs. Science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–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Paternalism vs Partnership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311700" y="403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	Technology</a:t>
            </a:r>
            <a:endParaRPr/>
          </a:p>
        </p:txBody>
      </p:sp>
      <p:sp>
        <p:nvSpPr>
          <p:cNvPr id="163" name="Google Shape;163;p26"/>
          <p:cNvSpPr txBox="1"/>
          <p:nvPr>
            <p:ph idx="1" type="body"/>
          </p:nvPr>
        </p:nvSpPr>
        <p:spPr>
          <a:xfrm>
            <a:off x="311700" y="1228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Instant real-time distribution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AI co-pilot assistance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Instant auditing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Access to information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0913" y="947075"/>
            <a:ext cx="7993375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/>
          <p:nvPr>
            <p:ph type="title"/>
          </p:nvPr>
        </p:nvSpPr>
        <p:spPr>
          <a:xfrm>
            <a:off x="390088" y="403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Blueprint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395825" y="228600"/>
            <a:ext cx="8520600" cy="110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Centralizing knowledge enables 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decentralizing care and redefining labor roles.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3177550" y="2286050"/>
            <a:ext cx="2299800" cy="9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2"/>
                </a:solidFill>
              </a:rPr>
              <a:t>+          &gt;</a:t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0425" y="1540525"/>
            <a:ext cx="2371825" cy="216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825" y="1758575"/>
            <a:ext cx="2659123" cy="200473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7960500" y="2204225"/>
            <a:ext cx="507900" cy="9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2"/>
                </a:solidFill>
              </a:rPr>
              <a:t>?</a:t>
            </a:r>
            <a:endParaRPr sz="3500">
              <a:solidFill>
                <a:schemeClr val="dk2"/>
              </a:solidFill>
            </a:endParaRPr>
          </a:p>
        </p:txBody>
      </p:sp>
      <p:grpSp>
        <p:nvGrpSpPr>
          <p:cNvPr id="179" name="Google Shape;179;p28"/>
          <p:cNvGrpSpPr/>
          <p:nvPr/>
        </p:nvGrpSpPr>
        <p:grpSpPr>
          <a:xfrm>
            <a:off x="3859153" y="2204204"/>
            <a:ext cx="949842" cy="949842"/>
            <a:chOff x="1092550" y="1377875"/>
            <a:chExt cx="890700" cy="890700"/>
          </a:xfrm>
        </p:grpSpPr>
        <p:sp>
          <p:nvSpPr>
            <p:cNvPr id="180" name="Google Shape;180;p28"/>
            <p:cNvSpPr/>
            <p:nvPr/>
          </p:nvSpPr>
          <p:spPr>
            <a:xfrm>
              <a:off x="1092550" y="1377875"/>
              <a:ext cx="890700" cy="890700"/>
            </a:xfrm>
            <a:prstGeom prst="ellipse">
              <a:avLst/>
            </a:prstGeom>
            <a:solidFill>
              <a:srgbClr val="1BD7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81" name="Google Shape;181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05349" y="1435137"/>
              <a:ext cx="665115" cy="7919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395825" y="228600"/>
            <a:ext cx="8520600" cy="110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Lowering barriers to medical competence is the only way to equalize </a:t>
            </a: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access to </a:t>
            </a: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care worldwide. 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913" y="1399250"/>
            <a:ext cx="5796173" cy="3509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678975" y="1222800"/>
            <a:ext cx="83547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Light"/>
              <a:buAutoNum type="arabicPeriod"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Medicine is on a long journey from witchcraft to science. Let’s finally vanquish the witchcraft and paternalism of the past. Evidence-based medicine should be synonymous with medicine.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Light"/>
              <a:buAutoNum type="arabicPeriod"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The corpus of medical knowledge is among the treasures of human civilization. It is time to package it into a computable, global, and free “streaming medicine” system. Global governments &amp; the private sector should collaborate to achieve this.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Light"/>
              <a:buAutoNum type="arabicPeriod"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The internet, mobile computing, and AI can leverage this infrastructure to radically expand the labor pool for delivering medical care, creating jobs and extending access.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Light"/>
              <a:buAutoNum type="arabicPeriod"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This new paradigm should be inherently safer and more amenable to continuous auditing and legal enforcement of the standard of care.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93" name="Google Shape;193;p30"/>
          <p:cNvSpPr txBox="1"/>
          <p:nvPr>
            <p:ph type="title"/>
          </p:nvPr>
        </p:nvSpPr>
        <p:spPr>
          <a:xfrm>
            <a:off x="395825" y="3810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T</a:t>
            </a:r>
            <a:r>
              <a:rPr lang="en" sz="2500">
                <a:latin typeface="Roboto Light"/>
                <a:ea typeface="Roboto Light"/>
                <a:cs typeface="Roboto Light"/>
                <a:sym typeface="Roboto Light"/>
              </a:rPr>
              <a:t>akeaways:</a:t>
            </a:r>
            <a:endParaRPr sz="25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a1c437-2e36-495d-a015-7da437d60db9">
      <Terms xmlns="http://schemas.microsoft.com/office/infopath/2007/PartnerControls"/>
    </lcf76f155ced4ddcb4097134ff3c332f>
    <TaxCatchAll xmlns="62e08942-e6bc-4527-b4a7-b04f30cebafd" xsi:nil="true"/>
  </documentManagement>
</p:properties>
</file>

<file path=customXml/itemProps1.xml><?xml version="1.0" encoding="utf-8"?>
<ds:datastoreItem xmlns:ds="http://schemas.openxmlformats.org/officeDocument/2006/customXml" ds:itemID="{BC67046E-9D9F-4E40-86E7-B9E10CA00CA6}"/>
</file>

<file path=customXml/itemProps2.xml><?xml version="1.0" encoding="utf-8"?>
<ds:datastoreItem xmlns:ds="http://schemas.openxmlformats.org/officeDocument/2006/customXml" ds:itemID="{824BCDF9-6342-4B27-86F4-FE082E3A4577}"/>
</file>

<file path=customXml/itemProps3.xml><?xml version="1.0" encoding="utf-8"?>
<ds:datastoreItem xmlns:ds="http://schemas.openxmlformats.org/officeDocument/2006/customXml" ds:itemID="{185CC982-E2F5-43AB-A022-3EB60EFC6F4E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</Properties>
</file>