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7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2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3.xml" ContentType="application/vnd.openxmlformats-officedocument.presentationml.notesSlid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5" r:id="rId2"/>
    <p:sldMasterId id="2147483715" r:id="rId3"/>
  </p:sldMasterIdLst>
  <p:notesMasterIdLst>
    <p:notesMasterId r:id="rId37"/>
  </p:notesMasterIdLst>
  <p:sldIdLst>
    <p:sldId id="2147482714" r:id="rId4"/>
    <p:sldId id="432" r:id="rId5"/>
    <p:sldId id="442" r:id="rId6"/>
    <p:sldId id="2147482705" r:id="rId7"/>
    <p:sldId id="2147482709" r:id="rId8"/>
    <p:sldId id="2147482727" r:id="rId9"/>
    <p:sldId id="2147482720" r:id="rId10"/>
    <p:sldId id="2147482721" r:id="rId11"/>
    <p:sldId id="2147482724" r:id="rId12"/>
    <p:sldId id="2147482725" r:id="rId13"/>
    <p:sldId id="2147482710" r:id="rId14"/>
    <p:sldId id="293" r:id="rId15"/>
    <p:sldId id="294" r:id="rId16"/>
    <p:sldId id="2147482711" r:id="rId17"/>
    <p:sldId id="2147482722" r:id="rId18"/>
    <p:sldId id="421" r:id="rId19"/>
    <p:sldId id="420" r:id="rId20"/>
    <p:sldId id="2147482715" r:id="rId21"/>
    <p:sldId id="2147480215" r:id="rId22"/>
    <p:sldId id="2147480216" r:id="rId23"/>
    <p:sldId id="280" r:id="rId24"/>
    <p:sldId id="2147480169" r:id="rId25"/>
    <p:sldId id="2147472606" r:id="rId26"/>
    <p:sldId id="2147482704" r:id="rId27"/>
    <p:sldId id="2147472517" r:id="rId28"/>
    <p:sldId id="2147482729" r:id="rId29"/>
    <p:sldId id="2147482730" r:id="rId30"/>
    <p:sldId id="2147482731" r:id="rId31"/>
    <p:sldId id="2147482732" r:id="rId32"/>
    <p:sldId id="2147482733" r:id="rId33"/>
    <p:sldId id="2147482734" r:id="rId34"/>
    <p:sldId id="2147482713" r:id="rId35"/>
    <p:sldId id="214748272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2" autoAdjust="0"/>
    <p:restoredTop sz="94591"/>
  </p:normalViewPr>
  <p:slideViewPr>
    <p:cSldViewPr snapToGrid="0">
      <p:cViewPr varScale="1">
        <p:scale>
          <a:sx n="112" d="100"/>
          <a:sy n="112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customXml" Target="../customXml/item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customXml" Target="../customXml/item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5E60ED-D105-4A4D-A1F5-8A7166684735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F0B1DC-580B-4181-B457-66EC704AC4CD}">
      <dgm:prSet custT="1"/>
      <dgm:spPr>
        <a:solidFill>
          <a:schemeClr val="tx2"/>
        </a:solidFill>
      </dgm:spPr>
      <dgm:t>
        <a:bodyPr/>
        <a:lstStyle/>
        <a:p>
          <a:r>
            <a:rPr lang="en-US" sz="2000" dirty="0"/>
            <a:t>Culture, Leadership, Governance</a:t>
          </a:r>
        </a:p>
      </dgm:t>
    </dgm:pt>
    <dgm:pt modelId="{D4DA3525-3B4F-4846-B831-B29F21E17F33}" type="parTrans" cxnId="{C0ADF814-108F-4AE5-8FEE-BF401EC74DC1}">
      <dgm:prSet/>
      <dgm:spPr/>
      <dgm:t>
        <a:bodyPr/>
        <a:lstStyle/>
        <a:p>
          <a:endParaRPr lang="en-US" sz="2000"/>
        </a:p>
      </dgm:t>
    </dgm:pt>
    <dgm:pt modelId="{4BCCA7F6-E317-476F-B267-11E19DDDADC2}" type="sibTrans" cxnId="{C0ADF814-108F-4AE5-8FEE-BF401EC74DC1}">
      <dgm:prSet/>
      <dgm:spPr/>
      <dgm:t>
        <a:bodyPr/>
        <a:lstStyle/>
        <a:p>
          <a:endParaRPr lang="en-US" sz="2000"/>
        </a:p>
      </dgm:t>
    </dgm:pt>
    <dgm:pt modelId="{5B2572FD-D7D1-4BA5-83D8-CA6784415070}">
      <dgm:prSet custT="1"/>
      <dgm:spPr>
        <a:solidFill>
          <a:schemeClr val="tx2"/>
        </a:solidFill>
      </dgm:spPr>
      <dgm:t>
        <a:bodyPr/>
        <a:lstStyle/>
        <a:p>
          <a:r>
            <a:rPr lang="en-US" sz="2000" dirty="0"/>
            <a:t>Learning </a:t>
          </a:r>
        </a:p>
        <a:p>
          <a:r>
            <a:rPr lang="en-US" sz="2000" dirty="0"/>
            <a:t>System </a:t>
          </a:r>
        </a:p>
      </dgm:t>
    </dgm:pt>
    <dgm:pt modelId="{D527B00E-AB33-43FF-A15A-D8D084A03411}" type="sibTrans" cxnId="{850B22B9-37A2-49D8-8485-9CA2D3ACCA9B}">
      <dgm:prSet/>
      <dgm:spPr/>
      <dgm:t>
        <a:bodyPr/>
        <a:lstStyle/>
        <a:p>
          <a:endParaRPr lang="en-US" sz="2000"/>
        </a:p>
      </dgm:t>
    </dgm:pt>
    <dgm:pt modelId="{5598BC4E-A1E3-4FB6-B781-5D506420DB38}" type="parTrans" cxnId="{850B22B9-37A2-49D8-8485-9CA2D3ACCA9B}">
      <dgm:prSet/>
      <dgm:spPr/>
      <dgm:t>
        <a:bodyPr/>
        <a:lstStyle/>
        <a:p>
          <a:endParaRPr lang="en-US" sz="2000"/>
        </a:p>
      </dgm:t>
    </dgm:pt>
    <dgm:pt modelId="{179AC6B4-299D-4591-ABE9-6BE6D77B8C2A}">
      <dgm:prSet custT="1"/>
      <dgm:spPr>
        <a:solidFill>
          <a:schemeClr val="tx2"/>
        </a:solidFill>
      </dgm:spPr>
      <dgm:t>
        <a:bodyPr/>
        <a:lstStyle/>
        <a:p>
          <a:r>
            <a:rPr lang="en-US" sz="2000" dirty="0"/>
            <a:t>Workforce Safety, Well-being</a:t>
          </a:r>
        </a:p>
      </dgm:t>
    </dgm:pt>
    <dgm:pt modelId="{38C2B833-942B-44A6-B1E2-4E61E91335EA}" type="sibTrans" cxnId="{9AA4D09B-204C-4830-AC9E-ECD53D934E0B}">
      <dgm:prSet/>
      <dgm:spPr/>
      <dgm:t>
        <a:bodyPr/>
        <a:lstStyle/>
        <a:p>
          <a:endParaRPr lang="en-US" sz="2000"/>
        </a:p>
      </dgm:t>
    </dgm:pt>
    <dgm:pt modelId="{7DAA90F1-96B8-4EF1-8D9D-79338BBB49F0}" type="parTrans" cxnId="{9AA4D09B-204C-4830-AC9E-ECD53D934E0B}">
      <dgm:prSet/>
      <dgm:spPr/>
      <dgm:t>
        <a:bodyPr/>
        <a:lstStyle/>
        <a:p>
          <a:endParaRPr lang="en-US" sz="2000"/>
        </a:p>
      </dgm:t>
    </dgm:pt>
    <dgm:pt modelId="{2AD2D0DE-D374-4820-AC4F-C1079C034DE0}">
      <dgm:prSet custT="1"/>
      <dgm:spPr>
        <a:solidFill>
          <a:schemeClr val="tx2"/>
        </a:solidFill>
      </dgm:spPr>
      <dgm:t>
        <a:bodyPr/>
        <a:lstStyle/>
        <a:p>
          <a:r>
            <a:rPr lang="en-US" sz="2000" dirty="0"/>
            <a:t>Patient &amp; Family Engagement </a:t>
          </a:r>
        </a:p>
      </dgm:t>
    </dgm:pt>
    <dgm:pt modelId="{255E41C5-7770-4D78-AA1E-B2EA678285AC}" type="sibTrans" cxnId="{172124F6-69D0-47F6-8D93-1718767E5DD0}">
      <dgm:prSet/>
      <dgm:spPr/>
      <dgm:t>
        <a:bodyPr/>
        <a:lstStyle/>
        <a:p>
          <a:endParaRPr lang="en-US" sz="2000"/>
        </a:p>
      </dgm:t>
    </dgm:pt>
    <dgm:pt modelId="{5A955C81-E96C-45EF-91E1-4E2846C1A4F9}" type="parTrans" cxnId="{172124F6-69D0-47F6-8D93-1718767E5DD0}">
      <dgm:prSet/>
      <dgm:spPr/>
      <dgm:t>
        <a:bodyPr/>
        <a:lstStyle/>
        <a:p>
          <a:endParaRPr lang="en-US" sz="2000"/>
        </a:p>
      </dgm:t>
    </dgm:pt>
    <dgm:pt modelId="{C9C57DB2-BF23-436C-AD22-DE1532090DC3}" type="pres">
      <dgm:prSet presAssocID="{B25E60ED-D105-4A4D-A1F5-8A7166684735}" presName="Name0" presStyleCnt="0">
        <dgm:presLayoutVars>
          <dgm:dir/>
          <dgm:resizeHandles val="exact"/>
        </dgm:presLayoutVars>
      </dgm:prSet>
      <dgm:spPr/>
    </dgm:pt>
    <dgm:pt modelId="{39907C2C-EB39-4BE6-BCE6-22CE7911E0A3}" type="pres">
      <dgm:prSet presAssocID="{B25E60ED-D105-4A4D-A1F5-8A7166684735}" presName="fgShape" presStyleLbl="fgShp" presStyleIdx="0" presStyleCnt="1" custScaleX="88571" custScaleY="39232" custLinFactY="24381" custLinFactNeighborX="2396" custLinFactNeighborY="100000"/>
      <dgm:spPr>
        <a:solidFill>
          <a:schemeClr val="accent2"/>
        </a:solidFill>
      </dgm:spPr>
    </dgm:pt>
    <dgm:pt modelId="{11275696-0474-46D5-84C9-E3F99F8A4F69}" type="pres">
      <dgm:prSet presAssocID="{B25E60ED-D105-4A4D-A1F5-8A7166684735}" presName="linComp" presStyleCnt="0"/>
      <dgm:spPr/>
    </dgm:pt>
    <dgm:pt modelId="{22EA91F8-8756-410B-AE7B-1D392CF957B0}" type="pres">
      <dgm:prSet presAssocID="{7CF0B1DC-580B-4181-B457-66EC704AC4CD}" presName="compNode" presStyleCnt="0"/>
      <dgm:spPr/>
    </dgm:pt>
    <dgm:pt modelId="{A54B9115-425D-44C9-B49B-9156812BC0EB}" type="pres">
      <dgm:prSet presAssocID="{7CF0B1DC-580B-4181-B457-66EC704AC4CD}" presName="bkgdShape" presStyleLbl="node1" presStyleIdx="0" presStyleCnt="4"/>
      <dgm:spPr/>
    </dgm:pt>
    <dgm:pt modelId="{9538B94E-7D7E-4128-AA43-181D2C38676F}" type="pres">
      <dgm:prSet presAssocID="{7CF0B1DC-580B-4181-B457-66EC704AC4CD}" presName="nodeTx" presStyleLbl="node1" presStyleIdx="0" presStyleCnt="4">
        <dgm:presLayoutVars>
          <dgm:bulletEnabled val="1"/>
        </dgm:presLayoutVars>
      </dgm:prSet>
      <dgm:spPr/>
    </dgm:pt>
    <dgm:pt modelId="{0483D450-6607-4DB3-83E9-E22C5A586DD4}" type="pres">
      <dgm:prSet presAssocID="{7CF0B1DC-580B-4181-B457-66EC704AC4CD}" presName="invisiNode" presStyleLbl="node1" presStyleIdx="0" presStyleCnt="4"/>
      <dgm:spPr/>
    </dgm:pt>
    <dgm:pt modelId="{F27EF0A5-992D-4B0D-9E69-171B04FBA1BF}" type="pres">
      <dgm:prSet presAssocID="{7CF0B1DC-580B-4181-B457-66EC704AC4CD}" presName="imagNode" presStyleLbl="fgImgPlace1" presStyleIdx="0" presStyleCnt="4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</dgm:spPr>
      <dgm:extLst>
        <a:ext uri="{E40237B7-FDA0-4F09-8148-C483321AD2D9}">
          <dgm14:cNvPr xmlns:dgm14="http://schemas.microsoft.com/office/drawing/2010/diagram" id="0" name="" descr="Lecturer with solid fill"/>
        </a:ext>
      </dgm:extLst>
    </dgm:pt>
    <dgm:pt modelId="{24683D6C-E0C4-4D78-9A35-9F9FC77FEDB9}" type="pres">
      <dgm:prSet presAssocID="{4BCCA7F6-E317-476F-B267-11E19DDDADC2}" presName="sibTrans" presStyleLbl="sibTrans2D1" presStyleIdx="0" presStyleCnt="0"/>
      <dgm:spPr/>
    </dgm:pt>
    <dgm:pt modelId="{5090FFCA-A6A8-4821-B3E4-C3AAF245C6BA}" type="pres">
      <dgm:prSet presAssocID="{2AD2D0DE-D374-4820-AC4F-C1079C034DE0}" presName="compNode" presStyleCnt="0"/>
      <dgm:spPr/>
    </dgm:pt>
    <dgm:pt modelId="{EBB2FEB6-C784-4711-9A9D-04E6AA3E8333}" type="pres">
      <dgm:prSet presAssocID="{2AD2D0DE-D374-4820-AC4F-C1079C034DE0}" presName="bkgdShape" presStyleLbl="node1" presStyleIdx="1" presStyleCnt="4"/>
      <dgm:spPr/>
    </dgm:pt>
    <dgm:pt modelId="{56C29003-FDA9-43C1-8271-81C91D337BCD}" type="pres">
      <dgm:prSet presAssocID="{2AD2D0DE-D374-4820-AC4F-C1079C034DE0}" presName="nodeTx" presStyleLbl="node1" presStyleIdx="1" presStyleCnt="4">
        <dgm:presLayoutVars>
          <dgm:bulletEnabled val="1"/>
        </dgm:presLayoutVars>
      </dgm:prSet>
      <dgm:spPr/>
    </dgm:pt>
    <dgm:pt modelId="{06AECFB0-7CB1-4873-A058-874F0E7607BD}" type="pres">
      <dgm:prSet presAssocID="{2AD2D0DE-D374-4820-AC4F-C1079C034DE0}" presName="invisiNode" presStyleLbl="node1" presStyleIdx="1" presStyleCnt="4"/>
      <dgm:spPr/>
    </dgm:pt>
    <dgm:pt modelId="{58D17E6C-20D5-40FD-BA3A-871D2993627F}" type="pres">
      <dgm:prSet presAssocID="{2AD2D0DE-D374-4820-AC4F-C1079C034DE0}" presName="imagNode" presStyleLbl="fgImgPlace1" presStyleIdx="1" presStyleCnt="4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BCC18E21-193C-4709-A001-FF4E879F53D8}" type="pres">
      <dgm:prSet presAssocID="{255E41C5-7770-4D78-AA1E-B2EA678285AC}" presName="sibTrans" presStyleLbl="sibTrans2D1" presStyleIdx="0" presStyleCnt="0"/>
      <dgm:spPr/>
    </dgm:pt>
    <dgm:pt modelId="{B52CDB2C-9D37-43CA-88F3-C8FED0292E3E}" type="pres">
      <dgm:prSet presAssocID="{179AC6B4-299D-4591-ABE9-6BE6D77B8C2A}" presName="compNode" presStyleCnt="0"/>
      <dgm:spPr/>
    </dgm:pt>
    <dgm:pt modelId="{52E07642-2A20-470B-A06F-43FA28455A77}" type="pres">
      <dgm:prSet presAssocID="{179AC6B4-299D-4591-ABE9-6BE6D77B8C2A}" presName="bkgdShape" presStyleLbl="node1" presStyleIdx="2" presStyleCnt="4"/>
      <dgm:spPr/>
    </dgm:pt>
    <dgm:pt modelId="{DD17398D-904D-45CC-B22E-D85816B9DC5A}" type="pres">
      <dgm:prSet presAssocID="{179AC6B4-299D-4591-ABE9-6BE6D77B8C2A}" presName="nodeTx" presStyleLbl="node1" presStyleIdx="2" presStyleCnt="4">
        <dgm:presLayoutVars>
          <dgm:bulletEnabled val="1"/>
        </dgm:presLayoutVars>
      </dgm:prSet>
      <dgm:spPr/>
    </dgm:pt>
    <dgm:pt modelId="{D92AFEBE-0FF7-49EB-B33E-FCE72C770E97}" type="pres">
      <dgm:prSet presAssocID="{179AC6B4-299D-4591-ABE9-6BE6D77B8C2A}" presName="invisiNode" presStyleLbl="node1" presStyleIdx="2" presStyleCnt="4"/>
      <dgm:spPr/>
    </dgm:pt>
    <dgm:pt modelId="{575387D5-31FA-410C-BE06-34B0503C633B}" type="pres">
      <dgm:prSet presAssocID="{179AC6B4-299D-4591-ABE9-6BE6D77B8C2A}" presName="imagNode" presStyleLbl="fgImgPlac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 with pulse with solid fill"/>
        </a:ext>
      </dgm:extLst>
    </dgm:pt>
    <dgm:pt modelId="{47B20F79-836C-4DD5-8365-3CAB05DCEA44}" type="pres">
      <dgm:prSet presAssocID="{38C2B833-942B-44A6-B1E2-4E61E91335EA}" presName="sibTrans" presStyleLbl="sibTrans2D1" presStyleIdx="0" presStyleCnt="0"/>
      <dgm:spPr/>
    </dgm:pt>
    <dgm:pt modelId="{D7E475BB-9D4B-464A-A80A-26907BDD2F73}" type="pres">
      <dgm:prSet presAssocID="{5B2572FD-D7D1-4BA5-83D8-CA6784415070}" presName="compNode" presStyleCnt="0"/>
      <dgm:spPr/>
    </dgm:pt>
    <dgm:pt modelId="{36D5FD0F-1AAE-4A3E-822F-530F4FF72650}" type="pres">
      <dgm:prSet presAssocID="{5B2572FD-D7D1-4BA5-83D8-CA6784415070}" presName="bkgdShape" presStyleLbl="node1" presStyleIdx="3" presStyleCnt="4" custLinFactNeighborX="4314"/>
      <dgm:spPr/>
    </dgm:pt>
    <dgm:pt modelId="{03437612-C1E7-4F38-A72F-5405BE233C65}" type="pres">
      <dgm:prSet presAssocID="{5B2572FD-D7D1-4BA5-83D8-CA6784415070}" presName="nodeTx" presStyleLbl="node1" presStyleIdx="3" presStyleCnt="4">
        <dgm:presLayoutVars>
          <dgm:bulletEnabled val="1"/>
        </dgm:presLayoutVars>
      </dgm:prSet>
      <dgm:spPr/>
    </dgm:pt>
    <dgm:pt modelId="{3E53F571-EF67-4EAF-B5F9-0B072EC2A57A}" type="pres">
      <dgm:prSet presAssocID="{5B2572FD-D7D1-4BA5-83D8-CA6784415070}" presName="invisiNode" presStyleLbl="node1" presStyleIdx="3" presStyleCnt="4"/>
      <dgm:spPr/>
    </dgm:pt>
    <dgm:pt modelId="{DE634D1F-A5E7-46EF-8F33-CA3C9B1CB403}" type="pres">
      <dgm:prSet presAssocID="{5B2572FD-D7D1-4BA5-83D8-CA6784415070}" presName="imagNode" presStyleLbl="fgImgPlace1" presStyleIdx="3" presStyleCnt="4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8000" b="-8000"/>
          </a:stretch>
        </a:blipFill>
      </dgm:spPr>
      <dgm:extLst>
        <a:ext uri="{E40237B7-FDA0-4F09-8148-C483321AD2D9}">
          <dgm14:cNvPr xmlns:dgm14="http://schemas.microsoft.com/office/drawing/2010/diagram" id="0" name="" descr="Head with gears with solid fill"/>
        </a:ext>
      </dgm:extLst>
    </dgm:pt>
  </dgm:ptLst>
  <dgm:cxnLst>
    <dgm:cxn modelId="{C0ADF814-108F-4AE5-8FEE-BF401EC74DC1}" srcId="{B25E60ED-D105-4A4D-A1F5-8A7166684735}" destId="{7CF0B1DC-580B-4181-B457-66EC704AC4CD}" srcOrd="0" destOrd="0" parTransId="{D4DA3525-3B4F-4846-B831-B29F21E17F33}" sibTransId="{4BCCA7F6-E317-476F-B267-11E19DDDADC2}"/>
    <dgm:cxn modelId="{0165952B-F5D3-4D79-B88B-42E3FE302C05}" type="presOf" srcId="{5B2572FD-D7D1-4BA5-83D8-CA6784415070}" destId="{36D5FD0F-1AAE-4A3E-822F-530F4FF72650}" srcOrd="0" destOrd="0" presId="urn:microsoft.com/office/officeart/2005/8/layout/hList7"/>
    <dgm:cxn modelId="{BDF17732-967F-4CB8-ACDE-D808380831C1}" type="presOf" srcId="{7CF0B1DC-580B-4181-B457-66EC704AC4CD}" destId="{9538B94E-7D7E-4128-AA43-181D2C38676F}" srcOrd="1" destOrd="0" presId="urn:microsoft.com/office/officeart/2005/8/layout/hList7"/>
    <dgm:cxn modelId="{8FE83D33-69E3-4480-BB6E-43BB023EC5EF}" type="presOf" srcId="{38C2B833-942B-44A6-B1E2-4E61E91335EA}" destId="{47B20F79-836C-4DD5-8365-3CAB05DCEA44}" srcOrd="0" destOrd="0" presId="urn:microsoft.com/office/officeart/2005/8/layout/hList7"/>
    <dgm:cxn modelId="{FCE92E36-598E-49C3-A8B0-554CF6C8FCFD}" type="presOf" srcId="{B25E60ED-D105-4A4D-A1F5-8A7166684735}" destId="{C9C57DB2-BF23-436C-AD22-DE1532090DC3}" srcOrd="0" destOrd="0" presId="urn:microsoft.com/office/officeart/2005/8/layout/hList7"/>
    <dgm:cxn modelId="{1688D170-1053-48DE-82CC-E6136F4AAFD7}" type="presOf" srcId="{255E41C5-7770-4D78-AA1E-B2EA678285AC}" destId="{BCC18E21-193C-4709-A001-FF4E879F53D8}" srcOrd="0" destOrd="0" presId="urn:microsoft.com/office/officeart/2005/8/layout/hList7"/>
    <dgm:cxn modelId="{83FAFA72-A360-42D2-9ED7-75FF34CBBF4B}" type="presOf" srcId="{2AD2D0DE-D374-4820-AC4F-C1079C034DE0}" destId="{EBB2FEB6-C784-4711-9A9D-04E6AA3E8333}" srcOrd="0" destOrd="0" presId="urn:microsoft.com/office/officeart/2005/8/layout/hList7"/>
    <dgm:cxn modelId="{DA93AD75-16EF-4578-8AF1-9CB23B753F74}" type="presOf" srcId="{179AC6B4-299D-4591-ABE9-6BE6D77B8C2A}" destId="{DD17398D-904D-45CC-B22E-D85816B9DC5A}" srcOrd="1" destOrd="0" presId="urn:microsoft.com/office/officeart/2005/8/layout/hList7"/>
    <dgm:cxn modelId="{9AA4D09B-204C-4830-AC9E-ECD53D934E0B}" srcId="{B25E60ED-D105-4A4D-A1F5-8A7166684735}" destId="{179AC6B4-299D-4591-ABE9-6BE6D77B8C2A}" srcOrd="2" destOrd="0" parTransId="{7DAA90F1-96B8-4EF1-8D9D-79338BBB49F0}" sibTransId="{38C2B833-942B-44A6-B1E2-4E61E91335EA}"/>
    <dgm:cxn modelId="{5124CDAA-E13B-4D3F-94CF-58F86B21881D}" type="presOf" srcId="{179AC6B4-299D-4591-ABE9-6BE6D77B8C2A}" destId="{52E07642-2A20-470B-A06F-43FA28455A77}" srcOrd="0" destOrd="0" presId="urn:microsoft.com/office/officeart/2005/8/layout/hList7"/>
    <dgm:cxn modelId="{850B22B9-37A2-49D8-8485-9CA2D3ACCA9B}" srcId="{B25E60ED-D105-4A4D-A1F5-8A7166684735}" destId="{5B2572FD-D7D1-4BA5-83D8-CA6784415070}" srcOrd="3" destOrd="0" parTransId="{5598BC4E-A1E3-4FB6-B781-5D506420DB38}" sibTransId="{D527B00E-AB33-43FF-A15A-D8D084A03411}"/>
    <dgm:cxn modelId="{CF5221CE-89EC-46F7-8527-754EFCD1EE7E}" type="presOf" srcId="{5B2572FD-D7D1-4BA5-83D8-CA6784415070}" destId="{03437612-C1E7-4F38-A72F-5405BE233C65}" srcOrd="1" destOrd="0" presId="urn:microsoft.com/office/officeart/2005/8/layout/hList7"/>
    <dgm:cxn modelId="{FDAC5CDE-B8E7-4F4B-95C2-EF7A9EF2496A}" type="presOf" srcId="{7CF0B1DC-580B-4181-B457-66EC704AC4CD}" destId="{A54B9115-425D-44C9-B49B-9156812BC0EB}" srcOrd="0" destOrd="0" presId="urn:microsoft.com/office/officeart/2005/8/layout/hList7"/>
    <dgm:cxn modelId="{ED70F9E0-9361-4CB3-A922-C2CEEC6C4E04}" type="presOf" srcId="{2AD2D0DE-D374-4820-AC4F-C1079C034DE0}" destId="{56C29003-FDA9-43C1-8271-81C91D337BCD}" srcOrd="1" destOrd="0" presId="urn:microsoft.com/office/officeart/2005/8/layout/hList7"/>
    <dgm:cxn modelId="{9D3AA4F3-8EBC-41B9-B547-4C0498CF0FF1}" type="presOf" srcId="{4BCCA7F6-E317-476F-B267-11E19DDDADC2}" destId="{24683D6C-E0C4-4D78-9A35-9F9FC77FEDB9}" srcOrd="0" destOrd="0" presId="urn:microsoft.com/office/officeart/2005/8/layout/hList7"/>
    <dgm:cxn modelId="{172124F6-69D0-47F6-8D93-1718767E5DD0}" srcId="{B25E60ED-D105-4A4D-A1F5-8A7166684735}" destId="{2AD2D0DE-D374-4820-AC4F-C1079C034DE0}" srcOrd="1" destOrd="0" parTransId="{5A955C81-E96C-45EF-91E1-4E2846C1A4F9}" sibTransId="{255E41C5-7770-4D78-AA1E-B2EA678285AC}"/>
    <dgm:cxn modelId="{AD53E9D2-3FD7-4F74-95F0-8EDE842015A9}" type="presParOf" srcId="{C9C57DB2-BF23-436C-AD22-DE1532090DC3}" destId="{39907C2C-EB39-4BE6-BCE6-22CE7911E0A3}" srcOrd="0" destOrd="0" presId="urn:microsoft.com/office/officeart/2005/8/layout/hList7"/>
    <dgm:cxn modelId="{78326CED-499F-4DBC-B79B-DD066B666212}" type="presParOf" srcId="{C9C57DB2-BF23-436C-AD22-DE1532090DC3}" destId="{11275696-0474-46D5-84C9-E3F99F8A4F69}" srcOrd="1" destOrd="0" presId="urn:microsoft.com/office/officeart/2005/8/layout/hList7"/>
    <dgm:cxn modelId="{185B62AF-5DC9-4FC8-AEF9-C16D01AEA2EF}" type="presParOf" srcId="{11275696-0474-46D5-84C9-E3F99F8A4F69}" destId="{22EA91F8-8756-410B-AE7B-1D392CF957B0}" srcOrd="0" destOrd="0" presId="urn:microsoft.com/office/officeart/2005/8/layout/hList7"/>
    <dgm:cxn modelId="{4A5AD134-8B35-426A-8036-C4DCD435D038}" type="presParOf" srcId="{22EA91F8-8756-410B-AE7B-1D392CF957B0}" destId="{A54B9115-425D-44C9-B49B-9156812BC0EB}" srcOrd="0" destOrd="0" presId="urn:microsoft.com/office/officeart/2005/8/layout/hList7"/>
    <dgm:cxn modelId="{0AA8636D-A195-4B05-A747-6FBF2D0BCD7D}" type="presParOf" srcId="{22EA91F8-8756-410B-AE7B-1D392CF957B0}" destId="{9538B94E-7D7E-4128-AA43-181D2C38676F}" srcOrd="1" destOrd="0" presId="urn:microsoft.com/office/officeart/2005/8/layout/hList7"/>
    <dgm:cxn modelId="{973AF06F-65BE-441F-BEDF-7189B277610C}" type="presParOf" srcId="{22EA91F8-8756-410B-AE7B-1D392CF957B0}" destId="{0483D450-6607-4DB3-83E9-E22C5A586DD4}" srcOrd="2" destOrd="0" presId="urn:microsoft.com/office/officeart/2005/8/layout/hList7"/>
    <dgm:cxn modelId="{B1CF890A-2B10-44A9-9F5E-9FF6ADE3B670}" type="presParOf" srcId="{22EA91F8-8756-410B-AE7B-1D392CF957B0}" destId="{F27EF0A5-992D-4B0D-9E69-171B04FBA1BF}" srcOrd="3" destOrd="0" presId="urn:microsoft.com/office/officeart/2005/8/layout/hList7"/>
    <dgm:cxn modelId="{3D4CACEA-E760-49BA-B648-FD1AFFEACB62}" type="presParOf" srcId="{11275696-0474-46D5-84C9-E3F99F8A4F69}" destId="{24683D6C-E0C4-4D78-9A35-9F9FC77FEDB9}" srcOrd="1" destOrd="0" presId="urn:microsoft.com/office/officeart/2005/8/layout/hList7"/>
    <dgm:cxn modelId="{82826F09-CAD0-42B5-AF8A-40B180ADE8ED}" type="presParOf" srcId="{11275696-0474-46D5-84C9-E3F99F8A4F69}" destId="{5090FFCA-A6A8-4821-B3E4-C3AAF245C6BA}" srcOrd="2" destOrd="0" presId="urn:microsoft.com/office/officeart/2005/8/layout/hList7"/>
    <dgm:cxn modelId="{57E573F6-3C59-4E76-B39E-6B2609513174}" type="presParOf" srcId="{5090FFCA-A6A8-4821-B3E4-C3AAF245C6BA}" destId="{EBB2FEB6-C784-4711-9A9D-04E6AA3E8333}" srcOrd="0" destOrd="0" presId="urn:microsoft.com/office/officeart/2005/8/layout/hList7"/>
    <dgm:cxn modelId="{3F925B93-18E0-4248-9562-F512EA1F052A}" type="presParOf" srcId="{5090FFCA-A6A8-4821-B3E4-C3AAF245C6BA}" destId="{56C29003-FDA9-43C1-8271-81C91D337BCD}" srcOrd="1" destOrd="0" presId="urn:microsoft.com/office/officeart/2005/8/layout/hList7"/>
    <dgm:cxn modelId="{4126ECB4-E8C8-432B-818C-AC46C3322DC7}" type="presParOf" srcId="{5090FFCA-A6A8-4821-B3E4-C3AAF245C6BA}" destId="{06AECFB0-7CB1-4873-A058-874F0E7607BD}" srcOrd="2" destOrd="0" presId="urn:microsoft.com/office/officeart/2005/8/layout/hList7"/>
    <dgm:cxn modelId="{DBF67AF5-7AE6-434B-BFD2-DFA85563EE79}" type="presParOf" srcId="{5090FFCA-A6A8-4821-B3E4-C3AAF245C6BA}" destId="{58D17E6C-20D5-40FD-BA3A-871D2993627F}" srcOrd="3" destOrd="0" presId="urn:microsoft.com/office/officeart/2005/8/layout/hList7"/>
    <dgm:cxn modelId="{E112BA3B-A93D-4CBA-B47C-CFCABF66F5AA}" type="presParOf" srcId="{11275696-0474-46D5-84C9-E3F99F8A4F69}" destId="{BCC18E21-193C-4709-A001-FF4E879F53D8}" srcOrd="3" destOrd="0" presId="urn:microsoft.com/office/officeart/2005/8/layout/hList7"/>
    <dgm:cxn modelId="{0ACB8C13-708E-4468-9D1B-068020F9E087}" type="presParOf" srcId="{11275696-0474-46D5-84C9-E3F99F8A4F69}" destId="{B52CDB2C-9D37-43CA-88F3-C8FED0292E3E}" srcOrd="4" destOrd="0" presId="urn:microsoft.com/office/officeart/2005/8/layout/hList7"/>
    <dgm:cxn modelId="{18870E76-ED88-4A10-8C7D-E01D983B6406}" type="presParOf" srcId="{B52CDB2C-9D37-43CA-88F3-C8FED0292E3E}" destId="{52E07642-2A20-470B-A06F-43FA28455A77}" srcOrd="0" destOrd="0" presId="urn:microsoft.com/office/officeart/2005/8/layout/hList7"/>
    <dgm:cxn modelId="{9877BD61-ADD7-4D30-AC5D-56FBDC5EEDB8}" type="presParOf" srcId="{B52CDB2C-9D37-43CA-88F3-C8FED0292E3E}" destId="{DD17398D-904D-45CC-B22E-D85816B9DC5A}" srcOrd="1" destOrd="0" presId="urn:microsoft.com/office/officeart/2005/8/layout/hList7"/>
    <dgm:cxn modelId="{ADF27E65-2E36-4E26-9656-6C81E94CF1C1}" type="presParOf" srcId="{B52CDB2C-9D37-43CA-88F3-C8FED0292E3E}" destId="{D92AFEBE-0FF7-49EB-B33E-FCE72C770E97}" srcOrd="2" destOrd="0" presId="urn:microsoft.com/office/officeart/2005/8/layout/hList7"/>
    <dgm:cxn modelId="{20605487-DFE5-4F7E-9B61-4826A472F5F7}" type="presParOf" srcId="{B52CDB2C-9D37-43CA-88F3-C8FED0292E3E}" destId="{575387D5-31FA-410C-BE06-34B0503C633B}" srcOrd="3" destOrd="0" presId="urn:microsoft.com/office/officeart/2005/8/layout/hList7"/>
    <dgm:cxn modelId="{CD588CDB-97FE-4F22-977F-F617B8BD74A1}" type="presParOf" srcId="{11275696-0474-46D5-84C9-E3F99F8A4F69}" destId="{47B20F79-836C-4DD5-8365-3CAB05DCEA44}" srcOrd="5" destOrd="0" presId="urn:microsoft.com/office/officeart/2005/8/layout/hList7"/>
    <dgm:cxn modelId="{F6A0C8A7-1DE6-4AC5-B6B9-CC5CECCA1107}" type="presParOf" srcId="{11275696-0474-46D5-84C9-E3F99F8A4F69}" destId="{D7E475BB-9D4B-464A-A80A-26907BDD2F73}" srcOrd="6" destOrd="0" presId="urn:microsoft.com/office/officeart/2005/8/layout/hList7"/>
    <dgm:cxn modelId="{90EB6DAA-FB84-4A8F-AB5A-014403A5EE63}" type="presParOf" srcId="{D7E475BB-9D4B-464A-A80A-26907BDD2F73}" destId="{36D5FD0F-1AAE-4A3E-822F-530F4FF72650}" srcOrd="0" destOrd="0" presId="urn:microsoft.com/office/officeart/2005/8/layout/hList7"/>
    <dgm:cxn modelId="{9DE34B43-D4E1-4EBC-BB15-885C458E802B}" type="presParOf" srcId="{D7E475BB-9D4B-464A-A80A-26907BDD2F73}" destId="{03437612-C1E7-4F38-A72F-5405BE233C65}" srcOrd="1" destOrd="0" presId="urn:microsoft.com/office/officeart/2005/8/layout/hList7"/>
    <dgm:cxn modelId="{5917BBB3-78BF-4BD2-99F5-CA9A5556BF77}" type="presParOf" srcId="{D7E475BB-9D4B-464A-A80A-26907BDD2F73}" destId="{3E53F571-EF67-4EAF-B5F9-0B072EC2A57A}" srcOrd="2" destOrd="0" presId="urn:microsoft.com/office/officeart/2005/8/layout/hList7"/>
    <dgm:cxn modelId="{2322F428-1D9C-467B-AB22-50F92C9C74A9}" type="presParOf" srcId="{D7E475BB-9D4B-464A-A80A-26907BDD2F73}" destId="{DE634D1F-A5E7-46EF-8F33-CA3C9B1CB40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B9115-425D-44C9-B49B-9156812BC0EB}">
      <dsp:nvSpPr>
        <dsp:cNvPr id="0" name=""/>
        <dsp:cNvSpPr/>
      </dsp:nvSpPr>
      <dsp:spPr>
        <a:xfrm>
          <a:off x="1703" y="0"/>
          <a:ext cx="1785466" cy="3255939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Culture, Leadership, Governance</a:t>
          </a:r>
        </a:p>
      </dsp:txBody>
      <dsp:txXfrm>
        <a:off x="1703" y="1302375"/>
        <a:ext cx="1785466" cy="1302375"/>
      </dsp:txXfrm>
    </dsp:sp>
    <dsp:sp modelId="{F27EF0A5-992D-4B0D-9E69-171B04FBA1BF}">
      <dsp:nvSpPr>
        <dsp:cNvPr id="0" name=""/>
        <dsp:cNvSpPr/>
      </dsp:nvSpPr>
      <dsp:spPr>
        <a:xfrm>
          <a:off x="352322" y="195356"/>
          <a:ext cx="1084227" cy="1084227"/>
        </a:xfrm>
        <a:prstGeom prst="ellipse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B2FEB6-C784-4711-9A9D-04E6AA3E8333}">
      <dsp:nvSpPr>
        <dsp:cNvPr id="0" name=""/>
        <dsp:cNvSpPr/>
      </dsp:nvSpPr>
      <dsp:spPr>
        <a:xfrm>
          <a:off x="1840733" y="0"/>
          <a:ext cx="1785466" cy="3255939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Patient &amp; Family Engagement </a:t>
          </a:r>
        </a:p>
      </dsp:txBody>
      <dsp:txXfrm>
        <a:off x="1840733" y="1302375"/>
        <a:ext cx="1785466" cy="1302375"/>
      </dsp:txXfrm>
    </dsp:sp>
    <dsp:sp modelId="{58D17E6C-20D5-40FD-BA3A-871D2993627F}">
      <dsp:nvSpPr>
        <dsp:cNvPr id="0" name=""/>
        <dsp:cNvSpPr/>
      </dsp:nvSpPr>
      <dsp:spPr>
        <a:xfrm>
          <a:off x="2191353" y="195356"/>
          <a:ext cx="1084227" cy="1084227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07642-2A20-470B-A06F-43FA28455A77}">
      <dsp:nvSpPr>
        <dsp:cNvPr id="0" name=""/>
        <dsp:cNvSpPr/>
      </dsp:nvSpPr>
      <dsp:spPr>
        <a:xfrm>
          <a:off x="3679763" y="0"/>
          <a:ext cx="1785466" cy="3255939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Workforce Safety, Well-being</a:t>
          </a:r>
        </a:p>
      </dsp:txBody>
      <dsp:txXfrm>
        <a:off x="3679763" y="1302375"/>
        <a:ext cx="1785466" cy="1302375"/>
      </dsp:txXfrm>
    </dsp:sp>
    <dsp:sp modelId="{575387D5-31FA-410C-BE06-34B0503C633B}">
      <dsp:nvSpPr>
        <dsp:cNvPr id="0" name=""/>
        <dsp:cNvSpPr/>
      </dsp:nvSpPr>
      <dsp:spPr>
        <a:xfrm>
          <a:off x="4030383" y="195356"/>
          <a:ext cx="1084227" cy="108422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D5FD0F-1AAE-4A3E-822F-530F4FF72650}">
      <dsp:nvSpPr>
        <dsp:cNvPr id="0" name=""/>
        <dsp:cNvSpPr/>
      </dsp:nvSpPr>
      <dsp:spPr>
        <a:xfrm>
          <a:off x="5520497" y="0"/>
          <a:ext cx="1785466" cy="3255939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Learning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System </a:t>
          </a:r>
        </a:p>
      </dsp:txBody>
      <dsp:txXfrm>
        <a:off x="5520497" y="1302375"/>
        <a:ext cx="1785466" cy="1302375"/>
      </dsp:txXfrm>
    </dsp:sp>
    <dsp:sp modelId="{DE634D1F-A5E7-46EF-8F33-CA3C9B1CB403}">
      <dsp:nvSpPr>
        <dsp:cNvPr id="0" name=""/>
        <dsp:cNvSpPr/>
      </dsp:nvSpPr>
      <dsp:spPr>
        <a:xfrm>
          <a:off x="5869413" y="195356"/>
          <a:ext cx="1084227" cy="1084227"/>
        </a:xfrm>
        <a:prstGeom prst="ellipse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907C2C-EB39-4BE6-BCE6-22CE7911E0A3}">
      <dsp:nvSpPr>
        <dsp:cNvPr id="0" name=""/>
        <dsp:cNvSpPr/>
      </dsp:nvSpPr>
      <dsp:spPr>
        <a:xfrm>
          <a:off x="837384" y="3064333"/>
          <a:ext cx="5953288" cy="191605"/>
        </a:xfrm>
        <a:prstGeom prst="leftRightArrow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2A4ED-7004-4A14-A511-5B0E035FC775}" type="datetimeFigureOut">
              <a:rPr lang="en-US" smtClean="0"/>
              <a:t>8/20/24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3F497-94BC-482A-9BB9-B2BA1A849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77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7B6E59-C119-4CB1-B396-DD19A5C96B8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15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7B6E59-C119-4CB1-B396-DD19A5C96B8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15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1E428-FE77-4243-B695-1184FEC0E0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203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EB07DB-F861-4B2E-985E-B61041C8091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62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1E428-FE77-4243-B695-1184FEC0E01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7CA380-BA52-4497-BEE0-55D534A9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263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Examples of assessment items in each of the foundational areas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5776B8-FFE7-4072-A039-F2BEB7149C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592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7CA380-BA52-4497-BEE0-55D534A9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810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6E8D7FA-A28C-4DB0-BCD6-B3873209CD4F}"/>
              </a:ext>
            </a:extLst>
          </p:cNvPr>
          <p:cNvGrpSpPr/>
          <p:nvPr userDrawn="1"/>
        </p:nvGrpSpPr>
        <p:grpSpPr>
          <a:xfrm>
            <a:off x="5560013" y="-168255"/>
            <a:ext cx="7910396" cy="7757873"/>
            <a:chOff x="5758796" y="-58925"/>
            <a:chExt cx="7910396" cy="7757873"/>
          </a:xfrm>
        </p:grpSpPr>
        <p:sp>
          <p:nvSpPr>
            <p:cNvPr id="7" name="Graphic 4">
              <a:extLst>
                <a:ext uri="{FF2B5EF4-FFF2-40B4-BE49-F238E27FC236}">
                  <a16:creationId xmlns:a16="http://schemas.microsoft.com/office/drawing/2014/main" id="{B9167257-1687-42A0-A560-868D8FE8607F}"/>
                </a:ext>
              </a:extLst>
            </p:cNvPr>
            <p:cNvSpPr/>
            <p:nvPr userDrawn="1"/>
          </p:nvSpPr>
          <p:spPr>
            <a:xfrm rot="4319383">
              <a:off x="6305590" y="335345"/>
              <a:ext cx="7455928" cy="7271277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7397 w 5586068"/>
                <a:gd name="connsiteY8" fmla="*/ 4322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748865" y="171228"/>
                    <a:pt x="3017397" y="4322"/>
                  </a:cubicBezTo>
                </a:path>
              </a:pathLst>
            </a:custGeom>
            <a:solidFill>
              <a:srgbClr val="FFFFFF">
                <a:alpha val="7059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CA4F78D1-6883-4A5A-9AB7-6AEA19128E4D}"/>
                </a:ext>
              </a:extLst>
            </p:cNvPr>
            <p:cNvSpPr/>
            <p:nvPr userDrawn="1"/>
          </p:nvSpPr>
          <p:spPr>
            <a:xfrm rot="15014318" flipV="1">
              <a:off x="5793614" y="-93743"/>
              <a:ext cx="7194510" cy="7264145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9034 w 5586068"/>
                <a:gd name="connsiteY8" fmla="*/ 54474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22491 w 5586068"/>
                <a:gd name="connsiteY8" fmla="*/ 32125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83922 w 5586068"/>
                <a:gd name="connsiteY8" fmla="*/ 15110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815390" y="182016"/>
                    <a:pt x="3083922" y="15110"/>
                  </a:cubicBezTo>
                </a:path>
              </a:pathLst>
            </a:custGeom>
            <a:solidFill>
              <a:srgbClr val="FFFFFF">
                <a:alpha val="5882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C510D50-9CC4-40D3-A000-28F22E8BA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477" y="596236"/>
            <a:ext cx="2351676" cy="77930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9FE86D3-2E66-4025-B944-4D2849DE08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4520" y="5919145"/>
            <a:ext cx="10933353" cy="6871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If needed, add who this deck was prepared for and the date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F985FE0-B1DA-4EDC-AA7B-3D8FA4F652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560" y="4131720"/>
            <a:ext cx="11045465" cy="9144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/>
            </a:lvl1pPr>
          </a:lstStyle>
          <a:p>
            <a:pPr lvl="0"/>
            <a:r>
              <a:rPr lang="en-US" dirty="0"/>
              <a:t>Click here to add a subtitle, if needed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A52A5F-731D-4F65-A598-D8805ED8EB25}"/>
              </a:ext>
            </a:extLst>
          </p:cNvPr>
          <p:cNvSpPr/>
          <p:nvPr userDrawn="1"/>
        </p:nvSpPr>
        <p:spPr>
          <a:xfrm>
            <a:off x="11667480" y="6183984"/>
            <a:ext cx="216817" cy="593888"/>
          </a:xfrm>
          <a:prstGeom prst="rect">
            <a:avLst/>
          </a:prstGeom>
          <a:solidFill>
            <a:srgbClr val="12A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EB23CF-DC6F-48CB-9FD9-C50EE85AAFF2}"/>
              </a:ext>
            </a:extLst>
          </p:cNvPr>
          <p:cNvSpPr/>
          <p:nvPr userDrawn="1"/>
        </p:nvSpPr>
        <p:spPr>
          <a:xfrm>
            <a:off x="635477" y="1375544"/>
            <a:ext cx="985933" cy="1327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96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7079-4B79-43A7-9543-254D39BCC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212" y="576197"/>
            <a:ext cx="11042834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title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BF40B-E060-4101-B90B-C3FC27EFD7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0212" y="1825625"/>
            <a:ext cx="11042834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3"/>
            <a:r>
              <a:rPr lang="en-US" dirty="0"/>
              <a:t>Bullet three</a:t>
            </a:r>
          </a:p>
        </p:txBody>
      </p:sp>
      <p:pic>
        <p:nvPicPr>
          <p:cNvPr id="9" name="Picture 8" descr="IHI_Symbol.png">
            <a:extLst>
              <a:ext uri="{FF2B5EF4-FFF2-40B4-BE49-F238E27FC236}">
                <a16:creationId xmlns:a16="http://schemas.microsoft.com/office/drawing/2014/main" id="{B33FAD84-A598-4520-9000-AA436D9500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510" y="6253880"/>
            <a:ext cx="387846" cy="38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2524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hite with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7079-4B79-43A7-9543-254D39BCC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212" y="576197"/>
            <a:ext cx="11042834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title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BF40B-E060-4101-B90B-C3FC27EFD7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0212" y="1825625"/>
            <a:ext cx="11042834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3"/>
            <a:r>
              <a:rPr lang="en-US" dirty="0"/>
              <a:t>Bullet three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81F1D4-687D-4034-80F0-FE49D5B27C26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HI_Symbol.png">
            <a:extLst>
              <a:ext uri="{FF2B5EF4-FFF2-40B4-BE49-F238E27FC236}">
                <a16:creationId xmlns:a16="http://schemas.microsoft.com/office/drawing/2014/main" id="{B33FAD84-A598-4520-9000-AA436D9500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510" y="6253880"/>
            <a:ext cx="387846" cy="38280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01ED5CC-ECEB-487B-9A55-7825115324D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09588" y="6253163"/>
            <a:ext cx="10687050" cy="303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cite 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3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64EB36-4562-4AF6-85A0-E217B81EC456}"/>
              </a:ext>
            </a:extLst>
          </p:cNvPr>
          <p:cNvSpPr/>
          <p:nvPr userDrawn="1"/>
        </p:nvSpPr>
        <p:spPr>
          <a:xfrm>
            <a:off x="11553045" y="6248400"/>
            <a:ext cx="461062" cy="4917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38159BFC-1491-4938-AE76-B906E2948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87683" y="6248400"/>
            <a:ext cx="426424" cy="422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977079-4B79-43A7-9543-254D39BCC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212" y="576197"/>
            <a:ext cx="11042833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title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BF40B-E060-4101-B90B-C3FC27EFD7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0213" y="1825625"/>
            <a:ext cx="11042832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3"/>
            <a:r>
              <a:rPr lang="en-US" dirty="0"/>
              <a:t>Bullet three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413227-81FE-4DD3-B206-6D36FF2AC5E1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335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 - Cita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64EB36-4562-4AF6-85A0-E217B81EC456}"/>
              </a:ext>
            </a:extLst>
          </p:cNvPr>
          <p:cNvSpPr/>
          <p:nvPr userDrawn="1"/>
        </p:nvSpPr>
        <p:spPr>
          <a:xfrm>
            <a:off x="11553045" y="6248400"/>
            <a:ext cx="461062" cy="4917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38159BFC-1491-4938-AE76-B906E2948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87683" y="6248400"/>
            <a:ext cx="426424" cy="422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977079-4B79-43A7-9543-254D39BCC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212" y="576197"/>
            <a:ext cx="11042833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title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BF40B-E060-4101-B90B-C3FC27EFD7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0213" y="1825625"/>
            <a:ext cx="11042832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3"/>
            <a:r>
              <a:rPr lang="en-US" dirty="0"/>
              <a:t>Bullet three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413227-81FE-4DD3-B206-6D36FF2AC5E1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9408FF26-EB11-40CE-A7D7-A2A3B0EBCCC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09588" y="6253163"/>
            <a:ext cx="10687050" cy="303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cite 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745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F4D7A97-3AD7-4FB7-A38D-6DDA5B98B77F}"/>
              </a:ext>
            </a:extLst>
          </p:cNvPr>
          <p:cNvGrpSpPr/>
          <p:nvPr userDrawn="1"/>
        </p:nvGrpSpPr>
        <p:grpSpPr>
          <a:xfrm>
            <a:off x="-555386" y="-193716"/>
            <a:ext cx="7779279" cy="7483160"/>
            <a:chOff x="5889913" y="215788"/>
            <a:chExt cx="7779279" cy="7483160"/>
          </a:xfrm>
        </p:grpSpPr>
        <p:sp>
          <p:nvSpPr>
            <p:cNvPr id="7" name="Graphic 4">
              <a:extLst>
                <a:ext uri="{FF2B5EF4-FFF2-40B4-BE49-F238E27FC236}">
                  <a16:creationId xmlns:a16="http://schemas.microsoft.com/office/drawing/2014/main" id="{B9D66465-A03A-42E0-8D6B-2C449DC52F65}"/>
                </a:ext>
              </a:extLst>
            </p:cNvPr>
            <p:cNvSpPr/>
            <p:nvPr userDrawn="1"/>
          </p:nvSpPr>
          <p:spPr>
            <a:xfrm rot="4319383">
              <a:off x="6305590" y="335345"/>
              <a:ext cx="7455928" cy="7271277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7397 w 5586068"/>
                <a:gd name="connsiteY8" fmla="*/ 4322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748865" y="171228"/>
                    <a:pt x="3017397" y="4322"/>
                  </a:cubicBezTo>
                </a:path>
              </a:pathLst>
            </a:custGeom>
            <a:solidFill>
              <a:srgbClr val="FFFFFF">
                <a:alpha val="7059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A9FD98F5-B761-43BF-95AD-B2E7083FBE2F}"/>
                </a:ext>
              </a:extLst>
            </p:cNvPr>
            <p:cNvSpPr/>
            <p:nvPr userDrawn="1"/>
          </p:nvSpPr>
          <p:spPr>
            <a:xfrm rot="15014318" flipV="1">
              <a:off x="5924731" y="180970"/>
              <a:ext cx="7194510" cy="7264145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9034 w 5586068"/>
                <a:gd name="connsiteY8" fmla="*/ 54474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22491 w 5586068"/>
                <a:gd name="connsiteY8" fmla="*/ 32125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83922 w 5586068"/>
                <a:gd name="connsiteY8" fmla="*/ 15110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815390" y="182016"/>
                    <a:pt x="3083922" y="15110"/>
                  </a:cubicBezTo>
                </a:path>
              </a:pathLst>
            </a:custGeom>
            <a:solidFill>
              <a:srgbClr val="FFFFFF">
                <a:alpha val="5882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D12AC64-C855-4FB0-8AEF-51FC8045BB99}"/>
              </a:ext>
            </a:extLst>
          </p:cNvPr>
          <p:cNvSpPr/>
          <p:nvPr userDrawn="1"/>
        </p:nvSpPr>
        <p:spPr>
          <a:xfrm>
            <a:off x="11553045" y="6248400"/>
            <a:ext cx="461062" cy="4917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0EEF8AAF-A01D-4B2A-90DE-0F773DF574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87683" y="6248400"/>
            <a:ext cx="426424" cy="4229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53EF59F-3A44-4618-AEB8-7FEE7FE111CD}"/>
              </a:ext>
            </a:extLst>
          </p:cNvPr>
          <p:cNvSpPr/>
          <p:nvPr userDrawn="1"/>
        </p:nvSpPr>
        <p:spPr>
          <a:xfrm>
            <a:off x="577970" y="1362974"/>
            <a:ext cx="1104181" cy="146649"/>
          </a:xfrm>
          <a:prstGeom prst="rect">
            <a:avLst/>
          </a:prstGeom>
          <a:solidFill>
            <a:srgbClr val="20A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F7B5001-CBA7-4BFC-B3F4-B836E90AB4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5078" y="825489"/>
            <a:ext cx="11003022" cy="603251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66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divider text</a:t>
            </a:r>
          </a:p>
        </p:txBody>
      </p:sp>
    </p:spTree>
    <p:extLst>
      <p:ext uri="{BB962C8B-B14F-4D97-AF65-F5344CB8AC3E}">
        <p14:creationId xmlns:p14="http://schemas.microsoft.com/office/powerpoint/2010/main" val="3251064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A526B-A985-4CCD-92D4-1B3147A5E61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0091" y="1825625"/>
            <a:ext cx="539496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00"/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3"/>
            <a:r>
              <a:rPr lang="en-US" dirty="0"/>
              <a:t>Bullet three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EF040-8ADA-41C0-A841-CC9BBF56B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39496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3"/>
            <a:r>
              <a:rPr lang="en-US" dirty="0"/>
              <a:t>Bullet three</a:t>
            </a:r>
          </a:p>
        </p:txBody>
      </p:sp>
      <p:pic>
        <p:nvPicPr>
          <p:cNvPr id="9" name="Picture 8" descr="IHI_Symbol.png">
            <a:extLst>
              <a:ext uri="{FF2B5EF4-FFF2-40B4-BE49-F238E27FC236}">
                <a16:creationId xmlns:a16="http://schemas.microsoft.com/office/drawing/2014/main" id="{18408532-34C0-43F8-B52E-0148FA30C3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510" y="6263405"/>
            <a:ext cx="387846" cy="38280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D4EA97D-1A84-4550-B0E3-D59573BA41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212" y="296614"/>
            <a:ext cx="11042834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title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1FCE93-83D7-40C5-AB30-2677007C29EE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103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tent Slide 2 Column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BD3D-79C7-4142-95B6-49B33BD430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799" y="566530"/>
            <a:ext cx="11045421" cy="103470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0619A-389A-46DD-BACC-0B2D9DFCA4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1738" y="1611590"/>
            <a:ext cx="5394960" cy="82391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subhead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70215-FF52-4AB8-8870-52B6D7D781C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21738" y="2465319"/>
            <a:ext cx="5394960" cy="370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5BAC4D-F06E-4E72-A399-4C275DC4775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1590"/>
            <a:ext cx="5394960" cy="82391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subhead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7336A3-48E9-43E3-8C43-3B066140767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485197"/>
            <a:ext cx="5394960" cy="3684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0"/>
            <a:endParaRPr lang="en-US" dirty="0"/>
          </a:p>
        </p:txBody>
      </p:sp>
      <p:pic>
        <p:nvPicPr>
          <p:cNvPr id="11" name="Picture 10" descr="IHI_Symbol.png">
            <a:extLst>
              <a:ext uri="{FF2B5EF4-FFF2-40B4-BE49-F238E27FC236}">
                <a16:creationId xmlns:a16="http://schemas.microsoft.com/office/drawing/2014/main" id="{96036BD6-01CC-4A0A-A11D-B3958DD0A4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4632" y="6253880"/>
            <a:ext cx="387846" cy="3828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B46992-E9BA-4B3D-9567-BFBDFAD5846F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572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itle and Smal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BD3D-79C7-4142-95B6-49B33BD430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957" y="596348"/>
            <a:ext cx="11086006" cy="100744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0619A-389A-46DD-BACC-0B2D9DFCA4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2669" y="1621529"/>
            <a:ext cx="5394960" cy="73209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subhead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70215-FF52-4AB8-8870-52B6D7D781C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730" y="2413262"/>
            <a:ext cx="5394960" cy="377640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</p:txBody>
      </p:sp>
      <p:pic>
        <p:nvPicPr>
          <p:cNvPr id="11" name="Picture 10" descr="IHI_Symbol.png">
            <a:extLst>
              <a:ext uri="{FF2B5EF4-FFF2-40B4-BE49-F238E27FC236}">
                <a16:creationId xmlns:a16="http://schemas.microsoft.com/office/drawing/2014/main" id="{96036BD6-01CC-4A0A-A11D-B3958DD0A4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4632" y="6253880"/>
            <a:ext cx="387846" cy="3828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7C36FCF6-B43B-4E4B-89F2-EAE7313559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88003" y="1621530"/>
            <a:ext cx="5394960" cy="45549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1DD61B-C158-4EED-A964-89AB6D63C76E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90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ue with Title and Small Graphi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BD3D-79C7-4142-95B6-49B33BD430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34" y="606287"/>
            <a:ext cx="11036211" cy="10148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0619A-389A-46DD-BACC-0B2D9DFCA4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6836" y="1681163"/>
            <a:ext cx="5394960" cy="7320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800" b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subhead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70215-FF52-4AB8-8870-52B6D7D781C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16836" y="2413262"/>
            <a:ext cx="5394960" cy="377640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</a:lstStyle>
          <a:p>
            <a:pPr lvl="0"/>
            <a:r>
              <a:rPr lang="en-US" dirty="0"/>
              <a:t>Click to add body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7C36FCF6-B43B-4E4B-89F2-EAE7313559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8247" y="1684228"/>
            <a:ext cx="5394960" cy="44922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F90B46-CE52-416E-8E27-50DAF17C80F3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999E69F-ED30-447E-BBC4-048375C1A042}"/>
              </a:ext>
            </a:extLst>
          </p:cNvPr>
          <p:cNvSpPr/>
          <p:nvPr userDrawn="1"/>
        </p:nvSpPr>
        <p:spPr>
          <a:xfrm>
            <a:off x="11553045" y="6248400"/>
            <a:ext cx="461062" cy="4917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E8A606D0-CB18-4E76-BDBB-E1F88EE793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87683" y="6248400"/>
            <a:ext cx="426424" cy="42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26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Smal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F2EE5-971F-493C-AF2A-58A8D5B49C6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417444"/>
            <a:ext cx="6361566" cy="575475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8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3"/>
            <a:r>
              <a:rPr lang="en-US" dirty="0"/>
              <a:t>Bullet three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4036F-9B4D-4ED3-ABE0-5C594C3C96E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06896" y="1828801"/>
            <a:ext cx="4265129" cy="43433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body text</a:t>
            </a:r>
          </a:p>
        </p:txBody>
      </p:sp>
      <p:pic>
        <p:nvPicPr>
          <p:cNvPr id="8" name="Picture 7" descr="IHI_Symbol.png">
            <a:extLst>
              <a:ext uri="{FF2B5EF4-FFF2-40B4-BE49-F238E27FC236}">
                <a16:creationId xmlns:a16="http://schemas.microsoft.com/office/drawing/2014/main" id="{F1CB33CF-7E69-4F33-9354-C57FBE156B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510" y="6253880"/>
            <a:ext cx="387846" cy="3828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166AFE-3792-4CD4-89D3-BBB14F0210D9}"/>
              </a:ext>
            </a:extLst>
          </p:cNvPr>
          <p:cNvSpPr/>
          <p:nvPr userDrawn="1"/>
        </p:nvSpPr>
        <p:spPr>
          <a:xfrm>
            <a:off x="621102" y="1380226"/>
            <a:ext cx="1061049" cy="776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B6014-A4A7-436D-838F-809C0B3E4B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896" y="606287"/>
            <a:ext cx="4265129" cy="1152939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add title text</a:t>
            </a:r>
          </a:p>
        </p:txBody>
      </p:sp>
    </p:spTree>
    <p:extLst>
      <p:ext uri="{BB962C8B-B14F-4D97-AF65-F5344CB8AC3E}">
        <p14:creationId xmlns:p14="http://schemas.microsoft.com/office/powerpoint/2010/main" val="2661733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 with Larg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0288F-7E9F-4C31-B8CB-5DE40743D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79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F0C99-A466-4997-9A4B-93FEE604C6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6836" y="1848678"/>
            <a:ext cx="4255189" cy="39209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body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95C1AE-A442-45C3-B1BB-88813B3C65AF}"/>
              </a:ext>
            </a:extLst>
          </p:cNvPr>
          <p:cNvSpPr/>
          <p:nvPr userDrawn="1"/>
        </p:nvSpPr>
        <p:spPr>
          <a:xfrm>
            <a:off x="621102" y="1380226"/>
            <a:ext cx="1061049" cy="776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9798B-7DEF-441D-9B30-E9DBE5A00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36" y="626166"/>
            <a:ext cx="4255190" cy="1152938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add title text</a:t>
            </a:r>
          </a:p>
        </p:txBody>
      </p:sp>
    </p:spTree>
    <p:extLst>
      <p:ext uri="{BB962C8B-B14F-4D97-AF65-F5344CB8AC3E}">
        <p14:creationId xmlns:p14="http://schemas.microsoft.com/office/powerpoint/2010/main" val="754016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 Blue With Large Graphi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0288F-7E9F-4C31-B8CB-5DE40743D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79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F0C99-A466-4997-9A4B-93FEE604C6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06896" y="2057400"/>
            <a:ext cx="4265129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body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6E2AED-88E4-400A-A990-182DBE388207}"/>
              </a:ext>
            </a:extLst>
          </p:cNvPr>
          <p:cNvSpPr/>
          <p:nvPr userDrawn="1"/>
        </p:nvSpPr>
        <p:spPr>
          <a:xfrm>
            <a:off x="603849" y="1380226"/>
            <a:ext cx="1035170" cy="776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4B0A2B-4E8F-4FED-AD72-BD9214CF7468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FB2C3C6-5B62-4B46-88BE-3FDCAD829E47}"/>
              </a:ext>
            </a:extLst>
          </p:cNvPr>
          <p:cNvSpPr/>
          <p:nvPr userDrawn="1"/>
        </p:nvSpPr>
        <p:spPr>
          <a:xfrm>
            <a:off x="11553045" y="6248400"/>
            <a:ext cx="461062" cy="4917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834A72C1-4448-4224-A003-6DBFE5E41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87683" y="6248400"/>
            <a:ext cx="426424" cy="4229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242916-C931-43F1-906F-9A99A9DB45C6}"/>
              </a:ext>
            </a:extLst>
          </p:cNvPr>
          <p:cNvSpPr/>
          <p:nvPr userDrawn="1"/>
        </p:nvSpPr>
        <p:spPr>
          <a:xfrm>
            <a:off x="541732" y="1380226"/>
            <a:ext cx="1132123" cy="776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9798B-7DEF-441D-9B30-E9DBE5A00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896" y="596348"/>
            <a:ext cx="4265129" cy="1461052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add title text</a:t>
            </a:r>
          </a:p>
        </p:txBody>
      </p:sp>
    </p:spTree>
    <p:extLst>
      <p:ext uri="{BB962C8B-B14F-4D97-AF65-F5344CB8AC3E}">
        <p14:creationId xmlns:p14="http://schemas.microsoft.com/office/powerpoint/2010/main" val="1301067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HI_Symbol.png">
            <a:extLst>
              <a:ext uri="{FF2B5EF4-FFF2-40B4-BE49-F238E27FC236}">
                <a16:creationId xmlns:a16="http://schemas.microsoft.com/office/drawing/2014/main" id="{279EB0E5-E2C4-4711-9023-A925A64D87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510" y="6253880"/>
            <a:ext cx="387846" cy="38280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C492B17-3198-487E-93BE-A3156EA80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017" y="586136"/>
            <a:ext cx="11066029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to add title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29F877-F91B-49F5-9736-D6663912CAF5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553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HI_Symbol.png">
            <a:extLst>
              <a:ext uri="{FF2B5EF4-FFF2-40B4-BE49-F238E27FC236}">
                <a16:creationId xmlns:a16="http://schemas.microsoft.com/office/drawing/2014/main" id="{42969113-291E-4387-8CAA-17FCDB7C0F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510" y="6253880"/>
            <a:ext cx="387846" cy="3828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C42D2D-730F-43B8-9373-2039FA6C8492}"/>
              </a:ext>
            </a:extLst>
          </p:cNvPr>
          <p:cNvSpPr/>
          <p:nvPr userDrawn="1"/>
        </p:nvSpPr>
        <p:spPr>
          <a:xfrm>
            <a:off x="619125" y="1266825"/>
            <a:ext cx="1209675" cy="171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491149-C8C7-92FB-8913-541B21653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9116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HI_Symbol.png">
            <a:extLst>
              <a:ext uri="{FF2B5EF4-FFF2-40B4-BE49-F238E27FC236}">
                <a16:creationId xmlns:a16="http://schemas.microsoft.com/office/drawing/2014/main" id="{42969113-291E-4387-8CAA-17FCDB7C0F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510" y="6253880"/>
            <a:ext cx="387846" cy="3828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634B0E-1F0F-4FBE-86D9-594916AA709C}"/>
              </a:ext>
            </a:extLst>
          </p:cNvPr>
          <p:cNvSpPr/>
          <p:nvPr userDrawn="1"/>
        </p:nvSpPr>
        <p:spPr>
          <a:xfrm>
            <a:off x="11553045" y="6248400"/>
            <a:ext cx="461062" cy="4917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7ADA2DB8-7EED-4446-9946-289365D0B7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87683" y="6248400"/>
            <a:ext cx="426424" cy="4229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1D9E03-CB34-46C0-905D-6B02BA526CFD}"/>
              </a:ext>
            </a:extLst>
          </p:cNvPr>
          <p:cNvSpPr/>
          <p:nvPr userDrawn="1"/>
        </p:nvSpPr>
        <p:spPr>
          <a:xfrm>
            <a:off x="571500" y="1371600"/>
            <a:ext cx="1171575" cy="1809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12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B46FD9-2207-4420-93D9-6A637E6A78A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2133600" y="6153150"/>
            <a:ext cx="721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DA6655-57AE-4AE2-ABC4-A4459D9C488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  <a:p>
            <a:fld id="{6498A552-9512-4908-AF02-C60A401654A6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C8F71C2-2FC7-796C-58D6-29AA69875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354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Graphic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421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Slide 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6E8D7FA-A28C-4DB0-BCD6-B3873209CD4F}"/>
              </a:ext>
            </a:extLst>
          </p:cNvPr>
          <p:cNvGrpSpPr/>
          <p:nvPr userDrawn="1"/>
        </p:nvGrpSpPr>
        <p:grpSpPr>
          <a:xfrm>
            <a:off x="5560013" y="-168255"/>
            <a:ext cx="7910396" cy="7757873"/>
            <a:chOff x="5758796" y="-58925"/>
            <a:chExt cx="7910396" cy="7757873"/>
          </a:xfrm>
        </p:grpSpPr>
        <p:sp>
          <p:nvSpPr>
            <p:cNvPr id="7" name="Graphic 4">
              <a:extLst>
                <a:ext uri="{FF2B5EF4-FFF2-40B4-BE49-F238E27FC236}">
                  <a16:creationId xmlns:a16="http://schemas.microsoft.com/office/drawing/2014/main" id="{B9167257-1687-42A0-A560-868D8FE8607F}"/>
                </a:ext>
              </a:extLst>
            </p:cNvPr>
            <p:cNvSpPr/>
            <p:nvPr userDrawn="1"/>
          </p:nvSpPr>
          <p:spPr>
            <a:xfrm rot="4319383">
              <a:off x="6305590" y="335345"/>
              <a:ext cx="7455928" cy="7271277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7397 w 5586068"/>
                <a:gd name="connsiteY8" fmla="*/ 4322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748865" y="171228"/>
                    <a:pt x="3017397" y="4322"/>
                  </a:cubicBezTo>
                </a:path>
              </a:pathLst>
            </a:custGeom>
            <a:solidFill>
              <a:srgbClr val="FFFFFF">
                <a:alpha val="7059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CA4F78D1-6883-4A5A-9AB7-6AEA19128E4D}"/>
                </a:ext>
              </a:extLst>
            </p:cNvPr>
            <p:cNvSpPr/>
            <p:nvPr userDrawn="1"/>
          </p:nvSpPr>
          <p:spPr>
            <a:xfrm rot="15014318" flipV="1">
              <a:off x="5793614" y="-93743"/>
              <a:ext cx="7194510" cy="7264145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9034 w 5586068"/>
                <a:gd name="connsiteY8" fmla="*/ 54474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22491 w 5586068"/>
                <a:gd name="connsiteY8" fmla="*/ 32125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83922 w 5586068"/>
                <a:gd name="connsiteY8" fmla="*/ 15110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815390" y="182016"/>
                    <a:pt x="3083922" y="15110"/>
                  </a:cubicBezTo>
                </a:path>
              </a:pathLst>
            </a:custGeom>
            <a:solidFill>
              <a:srgbClr val="FFFFFF">
                <a:alpha val="5882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C510D50-9CC4-40D3-A000-28F22E8BA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477" y="596236"/>
            <a:ext cx="2351676" cy="77930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9FE86D3-2E66-4025-B944-4D2849DE08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4520" y="5919145"/>
            <a:ext cx="10933353" cy="6871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If needed, add who this deck was prepared for and the date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D48251-1190-41A2-95FF-730440743A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027" y="2115130"/>
            <a:ext cx="11077999" cy="186905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66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 dirty="0"/>
              <a:t>Click here to add the title of this deck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F985FE0-B1DA-4EDC-AA7B-3D8FA4F652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560" y="4131720"/>
            <a:ext cx="11045465" cy="9144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/>
            </a:lvl1pPr>
          </a:lstStyle>
          <a:p>
            <a:pPr lvl="0"/>
            <a:r>
              <a:rPr lang="en-US" dirty="0"/>
              <a:t>Click here to add a subtitle, if needed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A52A5F-731D-4F65-A598-D8805ED8EB25}"/>
              </a:ext>
            </a:extLst>
          </p:cNvPr>
          <p:cNvSpPr/>
          <p:nvPr userDrawn="1"/>
        </p:nvSpPr>
        <p:spPr>
          <a:xfrm>
            <a:off x="11667480" y="6183984"/>
            <a:ext cx="216817" cy="593888"/>
          </a:xfrm>
          <a:prstGeom prst="rect">
            <a:avLst/>
          </a:prstGeom>
          <a:solidFill>
            <a:srgbClr val="12A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EB23CF-DC6F-48CB-9FD9-C50EE85AAFF2}"/>
              </a:ext>
            </a:extLst>
          </p:cNvPr>
          <p:cNvSpPr/>
          <p:nvPr userDrawn="1"/>
        </p:nvSpPr>
        <p:spPr>
          <a:xfrm>
            <a:off x="635477" y="1375544"/>
            <a:ext cx="985933" cy="1327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809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F552BEA-D5AA-4E18-8A21-60AEAB33F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853440"/>
            <a:ext cx="11233151" cy="9492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98C3692-905D-4DE3-AA85-C503236805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4" y="2133601"/>
            <a:ext cx="11233151" cy="3257006"/>
          </a:xfrm>
        </p:spPr>
        <p:txBody>
          <a:bodyPr/>
          <a:lstStyle/>
          <a:p>
            <a:pPr lvl="0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19954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01AE2-ECAF-41AD-A212-2632708405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5097" y="592183"/>
            <a:ext cx="11199223" cy="109850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0FE11-0AFE-45E4-91C2-05D8451C1A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5097" y="1890078"/>
            <a:ext cx="5425439" cy="3657282"/>
          </a:xfrm>
        </p:spPr>
        <p:txBody>
          <a:bodyPr/>
          <a:lstStyle>
            <a:lvl1pPr>
              <a:defRPr sz="2400"/>
            </a:lvl1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3136CCB-C0D8-4412-BF6E-DE18DE9230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61466" y="1890078"/>
            <a:ext cx="5425437" cy="3657282"/>
          </a:xfrm>
        </p:spPr>
        <p:txBody>
          <a:bodyPr/>
          <a:lstStyle>
            <a:lvl1pPr>
              <a:defRPr sz="2400"/>
            </a:lvl1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1407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C60A0-660C-47D3-98F0-D72463A60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04681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E8758C-B76A-939C-F34A-FFA73337A5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55E9A6-785A-4334-9DE4-99C9F8A583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7042" y="1418578"/>
            <a:ext cx="5552768" cy="157318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F36DAC9-0742-58DB-1CB9-16F4DF9A148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17043" y="2991764"/>
            <a:ext cx="5552768" cy="994299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72241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8299" y="6224158"/>
            <a:ext cx="584869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600" y="838200"/>
            <a:ext cx="109728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292465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Defaul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A9E680CE-7A0D-4755-8FAE-D5EDC848FCB5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0" y="3346450"/>
          <a:ext cx="91440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847920" imgH="155160" progId="Word.Document.12">
                  <p:embed/>
                </p:oleObj>
              </mc:Choice>
              <mc:Fallback>
                <p:oleObj name="Document" r:id="rId2" imgW="6847920" imgH="155160" progId="Word.Document.12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A9E680CE-7A0D-4755-8FAE-D5EDC848FC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346450"/>
                        <a:ext cx="91440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9136"/>
            <a:ext cx="10972800" cy="91038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609600" y="1435608"/>
            <a:ext cx="10972800" cy="4438067"/>
          </a:xfrm>
        </p:spPr>
        <p:txBody>
          <a:bodyPr/>
          <a:lstStyle>
            <a:lvl1pPr indent="-411480">
              <a:defRPr/>
            </a:lvl1pPr>
            <a:lvl3pPr>
              <a:buClr>
                <a:schemeClr val="accent2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504587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3BFE8-618E-4B79-941C-6AD56E3DA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952" y="522514"/>
            <a:ext cx="10053896" cy="94175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47D2F-A704-4B3A-98B6-062BD37852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952" y="1698172"/>
            <a:ext cx="10053896" cy="3639372"/>
          </a:xfrm>
        </p:spPr>
        <p:txBody>
          <a:bodyPr/>
          <a:lstStyle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09891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 Background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IHI_Symbo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88298" y="6224156"/>
            <a:ext cx="584869" cy="432955"/>
          </a:xfrm>
          <a:prstGeom prst="rect">
            <a:avLst/>
          </a:prstGeom>
        </p:spPr>
      </p:pic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972800" y="320676"/>
            <a:ext cx="7366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19601"/>
          </a:xfrm>
        </p:spPr>
        <p:txBody>
          <a:bodyPr/>
          <a:lstStyle>
            <a:lvl1pPr>
              <a:buClr>
                <a:srgbClr val="9CD4E4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9CD4E4"/>
              </a:buClr>
              <a:defRPr>
                <a:solidFill>
                  <a:srgbClr val="FFFFFF"/>
                </a:solidFill>
              </a:defRPr>
            </a:lvl2pPr>
            <a:lvl3pPr>
              <a:buClr>
                <a:srgbClr val="9CD4E4"/>
              </a:buClr>
              <a:defRPr>
                <a:solidFill>
                  <a:srgbClr val="FFFFFF"/>
                </a:solidFill>
              </a:defRPr>
            </a:lvl3pPr>
            <a:lvl4pPr>
              <a:buClr>
                <a:srgbClr val="9CD4E4"/>
              </a:buClr>
              <a:defRPr>
                <a:solidFill>
                  <a:srgbClr val="FFFFFF"/>
                </a:solidFill>
              </a:defRPr>
            </a:lvl4pPr>
            <a:lvl5pPr>
              <a:buClr>
                <a:srgbClr val="9CD4E4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3777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3352800"/>
            <a:ext cx="10363200" cy="12954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876800"/>
            <a:ext cx="8534400" cy="7620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Author and 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6523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26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981326"/>
            <a:ext cx="10363200" cy="1362075"/>
          </a:xfrm>
        </p:spPr>
        <p:txBody>
          <a:bodyPr anchor="t"/>
          <a:lstStyle>
            <a:lvl1pPr algn="ctr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3434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4715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8245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7801"/>
            <a:ext cx="5386917" cy="727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447801"/>
            <a:ext cx="5389033" cy="727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5206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8795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2517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194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 sz="2400" b="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7357" y="1535838"/>
            <a:ext cx="10996472" cy="3959440"/>
          </a:xfrm>
        </p:spPr>
        <p:txBody>
          <a:bodyPr anchor="t">
            <a:normAutofit/>
          </a:bodyPr>
          <a:lstStyle>
            <a:lvl1pPr marL="285750" indent="-285750">
              <a:lnSpc>
                <a:spcPct val="100000"/>
              </a:lnSpc>
              <a:buClrTx/>
              <a:buFont typeface="Wingdings" panose="05000000000000000000" pitchFamily="2" charset="2"/>
              <a:buChar char="§"/>
              <a:defRPr sz="2000" baseline="0"/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F9463D-DED4-4148-B7EA-FFCE3DFEEDC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3471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3352800"/>
            <a:ext cx="10363200" cy="12954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876800"/>
            <a:ext cx="8534400" cy="7620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Author and 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03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287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981327"/>
            <a:ext cx="10363200" cy="1362075"/>
          </a:xfrm>
        </p:spPr>
        <p:txBody>
          <a:bodyPr anchor="t"/>
          <a:lstStyle>
            <a:lvl1pPr algn="ctr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3434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690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073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7801"/>
            <a:ext cx="5386917" cy="727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47801"/>
            <a:ext cx="5389033" cy="727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1380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749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70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B7A5-34A7-4AB0-A34F-A4DF2002F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1160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46239"/>
            <a:ext cx="6313714" cy="10488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5B7A5-34A7-4AB0-A34F-A4DF2002FA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310AB6-5AAB-BBCE-45AF-86AAB7EE18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32800" y="1646238"/>
            <a:ext cx="3309938" cy="115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3A0923A-7DDE-ACFE-BD6E-BF10A8E8CF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32800" y="3085647"/>
            <a:ext cx="3309938" cy="115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66BF0B7-C05B-DC10-9FF9-45454F8D7D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32800" y="4525056"/>
            <a:ext cx="3309938" cy="115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51FEB03-F226-E322-1FE0-2738C58BDFB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600" y="2817980"/>
            <a:ext cx="6313714" cy="10488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7FD385-87AF-EF6D-39B8-97228B0E5B4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600" y="4162926"/>
            <a:ext cx="6313714" cy="10488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0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5E4AF2-8AC4-4FAD-AC14-416D62AE014D}"/>
              </a:ext>
            </a:extLst>
          </p:cNvPr>
          <p:cNvCxnSpPr>
            <a:cxnSpLocks/>
          </p:cNvCxnSpPr>
          <p:nvPr userDrawn="1"/>
        </p:nvCxnSpPr>
        <p:spPr>
          <a:xfrm>
            <a:off x="638954" y="1411105"/>
            <a:ext cx="9792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HI_Symbol.png">
            <a:extLst>
              <a:ext uri="{FF2B5EF4-FFF2-40B4-BE49-F238E27FC236}">
                <a16:creationId xmlns:a16="http://schemas.microsoft.com/office/drawing/2014/main" id="{4B2EC539-EBCE-4682-B52D-9F772D37C3D3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510" y="6253880"/>
            <a:ext cx="387846" cy="382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7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725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Roboto Medium" panose="02000000000000000000" pitchFamily="2" charset="0"/>
          <a:ea typeface="Roboto Medium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tabLst>
          <a:tab pos="5715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8839200" cy="617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 goes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46238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5B7A5-34A7-4AB0-A34F-A4DF2002FA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8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15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8138" algn="l" defTabSz="914400" rtl="0" eaLnBrk="1" latinLnBrk="0" hangingPunct="1">
        <a:spcBef>
          <a:spcPct val="20000"/>
        </a:spcBef>
        <a:buClr>
          <a:srgbClr val="1F497D"/>
        </a:buClr>
        <a:buSzPct val="80000"/>
        <a:buFont typeface="Arial" pitchFamily="34" charset="0"/>
        <a:buChar char="►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69963" indent="-284163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304801"/>
            <a:ext cx="8839200" cy="617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 goes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46239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5B7A5-34A7-4AB0-A34F-A4DF2002F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6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3600" b="1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>
          <a:schemeClr val="tx2"/>
        </a:buClr>
        <a:buSzPct val="15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338130" algn="l" defTabSz="914377" rtl="0" eaLnBrk="1" latinLnBrk="0" hangingPunct="1">
        <a:spcBef>
          <a:spcPct val="20000"/>
        </a:spcBef>
        <a:buClr>
          <a:srgbClr val="1F497D"/>
        </a:buClr>
        <a:buSzPct val="80000"/>
        <a:buFont typeface="Arial" pitchFamily="34" charset="0"/>
        <a:buChar char="►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69938" indent="-284156" algn="l" defTabSz="914377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://www.ihi.org/SafetyActionPlan" TargetMode="External"/><Relationship Id="rId9" Type="http://schemas.microsoft.com/office/2007/relationships/diagramDrawing" Target="../diagrams/drawing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hyperlink" Target="http://www.ihi.org/SafetyActionPla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ihi.org/Engage/Initiatives/National-Steering-Committee-Patient-Safety/Pages/National-Action-Plan-to-Advance-Patient-Safety.aspx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hi.org/initiatives/national-steering-committee-patient-safety/national-action-plan-advance-patient-safet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ED9A3A34-66BC-4616-196A-25C395705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3560" y="5162521"/>
            <a:ext cx="10933353" cy="68713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1200" dirty="0"/>
              <a:t>Patient Safety Movement Foundation</a:t>
            </a:r>
          </a:p>
          <a:p>
            <a:pPr>
              <a:lnSpc>
                <a:spcPct val="120000"/>
              </a:lnSpc>
            </a:pPr>
            <a:r>
              <a:rPr lang="en-US" sz="11200" i="1" dirty="0"/>
              <a:t>11</a:t>
            </a:r>
            <a:r>
              <a:rPr lang="en-US" sz="11200" i="1" baseline="30000" dirty="0"/>
              <a:t>th</a:t>
            </a:r>
            <a:r>
              <a:rPr lang="en-US" sz="11200" i="1" dirty="0"/>
              <a:t> Annual World Patient Safety Science and Technology Summit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6 September 2024: Irvine, California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D43199C-FBA2-405F-2D1A-F65779610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560" y="1791753"/>
            <a:ext cx="11403274" cy="1869054"/>
          </a:xfrm>
        </p:spPr>
        <p:txBody>
          <a:bodyPr/>
          <a:lstStyle/>
          <a:p>
            <a:pPr algn="ctr"/>
            <a:r>
              <a:rPr lang="en-US" sz="4000" dirty="0"/>
              <a:t>Can Patient Safety Regain Attention?</a:t>
            </a:r>
            <a:br>
              <a:rPr lang="en-US" sz="4400" dirty="0"/>
            </a:br>
            <a:r>
              <a:rPr lang="en-US" sz="4000" dirty="0"/>
              <a:t>The Essentials for Radical Transformation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B1EBBA-3C57-DA96-3AD9-2F3552D019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560" y="3637037"/>
            <a:ext cx="11045465" cy="914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Donald M. Berwick, MD, MPP</a:t>
            </a:r>
          </a:p>
          <a:p>
            <a:r>
              <a:rPr lang="en-US" dirty="0"/>
              <a:t>Senior Fellow, Institute for Healthcare Improvement</a:t>
            </a:r>
          </a:p>
        </p:txBody>
      </p:sp>
    </p:spTree>
    <p:extLst>
      <p:ext uri="{BB962C8B-B14F-4D97-AF65-F5344CB8AC3E}">
        <p14:creationId xmlns:p14="http://schemas.microsoft.com/office/powerpoint/2010/main" val="3025074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834" y="606287"/>
            <a:ext cx="11036211" cy="1014828"/>
          </a:xfrm>
        </p:spPr>
        <p:txBody>
          <a:bodyPr>
            <a:normAutofit/>
          </a:bodyPr>
          <a:lstStyle/>
          <a:p>
            <a:r>
              <a:rPr lang="en-US" dirty="0"/>
              <a:t>Exchange Transfusion</a:t>
            </a:r>
          </a:p>
        </p:txBody>
      </p:sp>
      <p:pic>
        <p:nvPicPr>
          <p:cNvPr id="7" name="Content Placeholder 6" descr="Exchange Tranfusion Photo.jpg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r="709" b="-3"/>
          <a:stretch/>
        </p:blipFill>
        <p:spPr>
          <a:xfrm>
            <a:off x="3033986" y="1621115"/>
            <a:ext cx="5394960" cy="4492285"/>
          </a:xfrm>
          <a:noFill/>
        </p:spPr>
      </p:pic>
      <p:sp>
        <p:nvSpPr>
          <p:cNvPr id="4" name="Slide Number Placeholder 3" hidden="1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8FEF7278-08E0-4F66-A1E5-FE6039950972}" type="slidenum">
              <a:rPr lang="en-US" smtClean="0"/>
              <a:pPr>
                <a:spcAft>
                  <a:spcPts val="60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12" y="576197"/>
            <a:ext cx="11042833" cy="1114491"/>
          </a:xfrm>
        </p:spPr>
        <p:txBody>
          <a:bodyPr anchor="t">
            <a:normAutofit/>
          </a:bodyPr>
          <a:lstStyle/>
          <a:p>
            <a:r>
              <a:rPr lang="en-US"/>
              <a:t>Exchange Transfusion</a:t>
            </a:r>
          </a:p>
        </p:txBody>
      </p:sp>
      <p:pic>
        <p:nvPicPr>
          <p:cNvPr id="6" name="Content Placeholder 5" descr="Exchange Tranfusion Tra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966" y="1825625"/>
            <a:ext cx="3905325" cy="4351338"/>
          </a:xfrm>
          <a:noFill/>
        </p:spPr>
      </p:pic>
      <p:sp>
        <p:nvSpPr>
          <p:cNvPr id="4" name="Slide Number Placeholder 3" hidden="1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8FEF7278-08E0-4F66-A1E5-FE6039950972}" type="slidenum">
              <a:rPr lang="en-US" smtClean="0"/>
              <a:pPr>
                <a:spcAft>
                  <a:spcPts val="600"/>
                </a:spcAft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39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BA6B4-7CE9-9499-EC66-FFE7F6CA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Tom Nolan: Assets for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C0EA1-36B8-FE58-7934-B2641EE20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6121" y="1825625"/>
            <a:ext cx="9286923" cy="425712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/>
              <a:t>Will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/>
              <a:t>Ideas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/>
              <a:t>Execution</a:t>
            </a:r>
          </a:p>
        </p:txBody>
      </p:sp>
      <p:pic>
        <p:nvPicPr>
          <p:cNvPr id="9" name="Content Placeholder 8" descr="A person in a sweater&#10;&#10;Description automatically generated">
            <a:extLst>
              <a:ext uri="{FF2B5EF4-FFF2-40B4-BE49-F238E27FC236}">
                <a16:creationId xmlns:a16="http://schemas.microsoft.com/office/drawing/2014/main" id="{7EEFD31F-94DF-9D31-14DC-8643C6449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582" y="1587085"/>
            <a:ext cx="349459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02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3313D-CFFA-EF84-E3BA-1063BB3D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Are Doing on Will?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670A7-DAB1-54D8-B93F-D624E1A1C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12" y="1253331"/>
            <a:ext cx="11042832" cy="5412512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still don’t believe </a:t>
            </a:r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patient safety </a:t>
            </a: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a problem. 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if we do, we don’t believe it applies to us.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don’t think that it can be fixed.  “Stuff happens.”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Evidence is not enough to induce change.  (Bates study.)</a:t>
            </a:r>
          </a:p>
          <a:p>
            <a:pPr marL="342900" indent="-342900">
              <a:spcBef>
                <a:spcPts val="0"/>
              </a:spcBef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don’t know how to take advantage of intrinsic motivation.  Reliance on control.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676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6EF86-66F9-9897-C47A-F40975DA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-up of a medical record&#10;&#10;Description automatically generated">
            <a:extLst>
              <a:ext uri="{FF2B5EF4-FFF2-40B4-BE49-F238E27FC236}">
                <a16:creationId xmlns:a16="http://schemas.microsoft.com/office/drawing/2014/main" id="{0B6EDAE7-1E73-21DA-E512-58B658C49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70" y="288373"/>
            <a:ext cx="9403315" cy="4351338"/>
          </a:xfrm>
        </p:spPr>
      </p:pic>
      <p:pic>
        <p:nvPicPr>
          <p:cNvPr id="6" name="Content Placeholder 4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27362FBE-E559-AE6D-1984-461297AC9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3" y="4820339"/>
            <a:ext cx="11332453" cy="1868557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420718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97376-D9DA-A816-99DC-F8D2CBFD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12" y="576197"/>
            <a:ext cx="11042833" cy="1114491"/>
          </a:xfrm>
        </p:spPr>
        <p:txBody>
          <a:bodyPr anchor="t">
            <a:normAutofit/>
          </a:bodyPr>
          <a:lstStyle/>
          <a:p>
            <a:r>
              <a:rPr lang="en-US" dirty="0"/>
              <a:t>The 100,000 Lives Campaign</a:t>
            </a:r>
          </a:p>
        </p:txBody>
      </p:sp>
      <p:pic>
        <p:nvPicPr>
          <p:cNvPr id="5" name="Content Placeholder 4" descr="A group of people standing in a stadium&#10;&#10;Description automatically generated">
            <a:extLst>
              <a:ext uri="{FF2B5EF4-FFF2-40B4-BE49-F238E27FC236}">
                <a16:creationId xmlns:a16="http://schemas.microsoft.com/office/drawing/2014/main" id="{57751733-437B-1895-1D0E-DA0ADEB9E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57" b="14704"/>
          <a:stretch/>
        </p:blipFill>
        <p:spPr>
          <a:xfrm>
            <a:off x="510213" y="1825625"/>
            <a:ext cx="11042832" cy="4351338"/>
          </a:xfrm>
          <a:noFill/>
        </p:spPr>
      </p:pic>
    </p:spTree>
    <p:extLst>
      <p:ext uri="{BB962C8B-B14F-4D97-AF65-F5344CB8AC3E}">
        <p14:creationId xmlns:p14="http://schemas.microsoft.com/office/powerpoint/2010/main" val="4254093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3313D-CFFA-EF84-E3BA-1063BB3D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Are Doing on Will?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670A7-DAB1-54D8-B93F-D624E1A1C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12" y="1253331"/>
            <a:ext cx="11042832" cy="5412512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Distraction. “Just another thing.” </a:t>
            </a:r>
          </a:p>
          <a:p>
            <a:pPr marL="1028700" lvl="1" indent="-342900">
              <a:spcBef>
                <a:spcPts val="0"/>
              </a:spcBef>
              <a:buFont typeface="Symbol" pitchFamily="2" charset="2"/>
              <a:buChar char=""/>
            </a:pP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Growing demands: equity, climate change, workforce burnout, changing payment systems, IT and cybersecurity.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eadership and governance</a:t>
            </a:r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</a:t>
            </a: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gnorant of the safety sciences and care processes. 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Money eclipsing patient care.  Under the pressure of the pandemic and the post-pandemic changes, whose budget gets cut first?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067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456E1-75C8-F7B6-DAF2-312A8408C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5BBE4A64-1528-A837-24A4-8454A9CEF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031" y="430424"/>
            <a:ext cx="8691194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498F8E-682E-17A2-1BC5-52DBF4C4AA31}"/>
              </a:ext>
            </a:extLst>
          </p:cNvPr>
          <p:cNvSpPr txBox="1"/>
          <p:nvPr/>
        </p:nvSpPr>
        <p:spPr>
          <a:xfrm>
            <a:off x="2067339" y="5299833"/>
            <a:ext cx="8428392" cy="120032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“Across all 15 hospitals, 14.6% of board members were health professionals.”</a:t>
            </a:r>
          </a:p>
        </p:txBody>
      </p:sp>
    </p:spTree>
    <p:extLst>
      <p:ext uri="{BB962C8B-B14F-4D97-AF65-F5344CB8AC3E}">
        <p14:creationId xmlns:p14="http://schemas.microsoft.com/office/powerpoint/2010/main" val="987510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A2D57-C6EE-F2BB-AB30-55873C627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Backgrounds of Board Members </a:t>
            </a:r>
          </a:p>
        </p:txBody>
      </p:sp>
      <p:pic>
        <p:nvPicPr>
          <p:cNvPr id="5" name="Content Placeholder 4" descr="A pie chart with different colored circles&#10;&#10;Description automatically generated">
            <a:extLst>
              <a:ext uri="{FF2B5EF4-FFF2-40B4-BE49-F238E27FC236}">
                <a16:creationId xmlns:a16="http://schemas.microsoft.com/office/drawing/2014/main" id="{1E3EF9C8-B6C1-942B-DB3D-D95B029AE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722" y="1584672"/>
            <a:ext cx="10112816" cy="4863306"/>
          </a:xfrm>
        </p:spPr>
      </p:pic>
    </p:spTree>
    <p:extLst>
      <p:ext uri="{BB962C8B-B14F-4D97-AF65-F5344CB8AC3E}">
        <p14:creationId xmlns:p14="http://schemas.microsoft.com/office/powerpoint/2010/main" val="495060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A290-6CB8-6B3B-7617-58293653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We Doing on Ideas?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6A4C4-421D-9A1A-2A44-C51B749DE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Very rich science, but not studied or taught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Excellent analogues in other sectors, but not searched or used.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Basics not mastered.  </a:t>
            </a:r>
          </a:p>
          <a:p>
            <a:pPr marL="1028700" lvl="1" indent="-342900">
              <a:spcBef>
                <a:spcPts val="0"/>
              </a:spcBef>
              <a:buFont typeface="Symbol" pitchFamily="2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Hindsight bias</a:t>
            </a:r>
          </a:p>
          <a:p>
            <a:pPr marL="1028700" lvl="1" indent="-342900">
              <a:spcBef>
                <a:spcPts val="0"/>
              </a:spcBef>
              <a:buFont typeface="Symbol" pitchFamily="2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RCAs</a:t>
            </a:r>
          </a:p>
          <a:p>
            <a:pPr marL="1028700" lvl="1" indent="-342900">
              <a:spcBef>
                <a:spcPts val="0"/>
              </a:spcBef>
              <a:buFont typeface="Symbol" pitchFamily="2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Managing fear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Best anywhere as the standard everywhere.</a:t>
            </a:r>
          </a:p>
        </p:txBody>
      </p:sp>
    </p:spTree>
    <p:extLst>
      <p:ext uri="{BB962C8B-B14F-4D97-AF65-F5344CB8AC3E}">
        <p14:creationId xmlns:p14="http://schemas.microsoft.com/office/powerpoint/2010/main" val="17429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04832" y="310348"/>
            <a:ext cx="9026403" cy="762000"/>
          </a:xfrm>
        </p:spPr>
        <p:txBody>
          <a:bodyPr>
            <a:noAutofit/>
          </a:bodyPr>
          <a:lstStyle/>
          <a:p>
            <a:r>
              <a:rPr lang="en-US" dirty="0"/>
              <a:t>A Reading List for Leaders, part 1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4833" y="1450598"/>
            <a:ext cx="2428280" cy="3167158"/>
          </a:xfrm>
        </p:spPr>
      </p:pic>
      <p:pic>
        <p:nvPicPr>
          <p:cNvPr id="4" name="Content Placeholder 8"/>
          <p:cNvPicPr>
            <a:picLocks noChangeAspect="1"/>
          </p:cNvPicPr>
          <p:nvPr/>
        </p:nvPicPr>
        <p:blipFill>
          <a:blip r:embed="rId3"/>
          <a:srcRect l="-73183" r="-73183"/>
          <a:stretch>
            <a:fillRect/>
          </a:stretch>
        </p:blipFill>
        <p:spPr>
          <a:xfrm>
            <a:off x="3459483" y="3112995"/>
            <a:ext cx="5600630" cy="3235495"/>
          </a:xfrm>
          <a:prstGeom prst="rect">
            <a:avLst/>
          </a:prstGeom>
        </p:spPr>
      </p:pic>
      <p:pic>
        <p:nvPicPr>
          <p:cNvPr id="5" name="Content Placeholder 2"/>
          <p:cNvPicPr>
            <a:picLocks noChangeAspect="1"/>
          </p:cNvPicPr>
          <p:nvPr/>
        </p:nvPicPr>
        <p:blipFill>
          <a:blip r:embed="rId4"/>
          <a:srcRect l="-94828" r="-94828"/>
          <a:stretch>
            <a:fillRect/>
          </a:stretch>
        </p:blipFill>
        <p:spPr>
          <a:xfrm>
            <a:off x="6039800" y="1343691"/>
            <a:ext cx="6215344" cy="326189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09189" y="4730743"/>
            <a:ext cx="281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3"/>
            <a:r>
              <a:rPr lang="en-US" sz="2400" b="1" dirty="0">
                <a:solidFill>
                  <a:schemeClr val="bg1"/>
                </a:solidFill>
                <a:latin typeface="Arial"/>
              </a:rPr>
              <a:t>Peter </a:t>
            </a:r>
            <a:r>
              <a:rPr lang="en-US" sz="2400" b="1" dirty="0" err="1">
                <a:solidFill>
                  <a:schemeClr val="bg1"/>
                </a:solidFill>
                <a:latin typeface="Arial"/>
              </a:rPr>
              <a:t>Senge</a:t>
            </a:r>
            <a:r>
              <a:rPr lang="en-US" sz="2400" b="1" dirty="0">
                <a:solidFill>
                  <a:schemeClr val="bg1"/>
                </a:solidFill>
                <a:latin typeface="Arial"/>
              </a:rPr>
              <a:t>:</a:t>
            </a:r>
            <a:br>
              <a:rPr lang="en-US" sz="2400" b="1" dirty="0">
                <a:solidFill>
                  <a:schemeClr val="bg1"/>
                </a:solidFill>
                <a:latin typeface="Arial"/>
              </a:rPr>
            </a:br>
            <a:r>
              <a:rPr lang="en-US" sz="2800" b="1" i="1" dirty="0">
                <a:solidFill>
                  <a:schemeClr val="bg1"/>
                </a:solidFill>
                <a:latin typeface="Arial"/>
              </a:rPr>
              <a:t>The Fifth Discipline</a:t>
            </a:r>
            <a:endParaRPr lang="en-US" sz="2400" b="1" i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88830" y="1307841"/>
            <a:ext cx="3741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3"/>
            <a:r>
              <a:rPr lang="en-US" sz="2400" b="1" dirty="0">
                <a:solidFill>
                  <a:schemeClr val="bg1"/>
                </a:solidFill>
                <a:latin typeface="Arial"/>
              </a:rPr>
              <a:t>Jerry Langley, </a:t>
            </a:r>
          </a:p>
          <a:p>
            <a:pPr algn="ctr" defTabSz="685783"/>
            <a:r>
              <a:rPr lang="en-US" sz="2400" b="1" dirty="0">
                <a:solidFill>
                  <a:schemeClr val="bg1"/>
                </a:solidFill>
                <a:latin typeface="Arial"/>
              </a:rPr>
              <a:t>Tom Nolan, &amp; </a:t>
            </a:r>
          </a:p>
          <a:p>
            <a:pPr algn="ctr" defTabSz="685783"/>
            <a:r>
              <a:rPr lang="en-US" sz="2400" b="1" dirty="0">
                <a:solidFill>
                  <a:schemeClr val="bg1"/>
                </a:solidFill>
                <a:latin typeface="Arial"/>
              </a:rPr>
              <a:t>Kevin Nolan: </a:t>
            </a:r>
            <a:br>
              <a:rPr lang="en-US" sz="2400" b="1" dirty="0">
                <a:solidFill>
                  <a:schemeClr val="bg1"/>
                </a:solidFill>
                <a:latin typeface="Arial"/>
              </a:rPr>
            </a:br>
            <a:r>
              <a:rPr lang="en-US" sz="2400" b="1" i="1" dirty="0">
                <a:solidFill>
                  <a:schemeClr val="bg1"/>
                </a:solidFill>
                <a:latin typeface="Arial"/>
              </a:rPr>
              <a:t>The Improvement Guide</a:t>
            </a:r>
          </a:p>
        </p:txBody>
      </p:sp>
      <p:sp>
        <p:nvSpPr>
          <p:cNvPr id="8" name="Rectangle 7"/>
          <p:cNvSpPr/>
          <p:nvPr/>
        </p:nvSpPr>
        <p:spPr>
          <a:xfrm>
            <a:off x="7910928" y="4677061"/>
            <a:ext cx="24730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3"/>
            <a:r>
              <a:rPr lang="en-US" sz="2400" b="1" dirty="0">
                <a:solidFill>
                  <a:schemeClr val="bg1"/>
                </a:solidFill>
                <a:latin typeface="Arial"/>
              </a:rPr>
              <a:t>Chris </a:t>
            </a:r>
            <a:r>
              <a:rPr lang="en-US" sz="2400" b="1" dirty="0" err="1">
                <a:solidFill>
                  <a:schemeClr val="bg1"/>
                </a:solidFill>
                <a:latin typeface="Arial"/>
              </a:rPr>
              <a:t>Argyris</a:t>
            </a:r>
            <a:r>
              <a:rPr lang="en-US" sz="2400" b="1" dirty="0">
                <a:solidFill>
                  <a:schemeClr val="bg1"/>
                </a:solidFill>
                <a:latin typeface="Arial"/>
              </a:rPr>
              <a:t>:</a:t>
            </a:r>
            <a:br>
              <a:rPr lang="en-US" sz="2400" b="1" dirty="0">
                <a:solidFill>
                  <a:schemeClr val="bg1"/>
                </a:solidFill>
                <a:latin typeface="Arial"/>
              </a:rPr>
            </a:br>
            <a:r>
              <a:rPr lang="en-US" sz="2400" b="1" i="1" dirty="0">
                <a:solidFill>
                  <a:schemeClr val="bg1"/>
                </a:solidFill>
                <a:latin typeface="Arial"/>
              </a:rPr>
              <a:t>Overcoming Organizational Defenses</a:t>
            </a:r>
            <a:endParaRPr lang="en-US" sz="2800" b="1" i="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10" name="Picture 9" descr="A black and white cover with white text&#10;&#10;Description automatically generated">
            <a:extLst>
              <a:ext uri="{FF2B5EF4-FFF2-40B4-BE49-F238E27FC236}">
                <a16:creationId xmlns:a16="http://schemas.microsoft.com/office/drawing/2014/main" id="{49B5D17B-CC5F-D9F0-D8F6-9677E8BCB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41" y="1365121"/>
            <a:ext cx="2053169" cy="31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80B174-3354-7E58-207A-A8C85818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144970FF-6123-42CA-A003-B0DD987502E2}" type="slidenum">
              <a:rPr lang="en-US" sz="2400">
                <a:solidFill>
                  <a:schemeClr val="bg1"/>
                </a:solidFill>
              </a:rPr>
              <a:pPr/>
              <a:t>13</a:t>
            </a:fld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8150" y="2781300"/>
            <a:ext cx="1155700" cy="1752600"/>
          </a:xfrm>
        </p:spPr>
      </p:pic>
      <p:sp>
        <p:nvSpPr>
          <p:cNvPr id="6" name="TextBox 5"/>
          <p:cNvSpPr txBox="1"/>
          <p:nvPr/>
        </p:nvSpPr>
        <p:spPr>
          <a:xfrm>
            <a:off x="1280498" y="4610280"/>
            <a:ext cx="2885726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>
              <a:spcBef>
                <a:spcPts val="432"/>
              </a:spcBef>
            </a:pPr>
            <a:r>
              <a:rPr lang="en-US" sz="2400" b="1" dirty="0">
                <a:solidFill>
                  <a:schemeClr val="bg1"/>
                </a:solidFill>
                <a:latin typeface="Arial"/>
              </a:rPr>
              <a:t>Karl </a:t>
            </a:r>
            <a:r>
              <a:rPr lang="en-US" sz="2400" b="1" dirty="0" err="1">
                <a:solidFill>
                  <a:schemeClr val="bg1"/>
                </a:solidFill>
                <a:latin typeface="Arial"/>
              </a:rPr>
              <a:t>Weick</a:t>
            </a:r>
            <a:r>
              <a:rPr lang="en-US" sz="2400" b="1" dirty="0">
                <a:solidFill>
                  <a:schemeClr val="bg1"/>
                </a:solidFill>
                <a:latin typeface="Arial"/>
              </a:rPr>
              <a:t> and</a:t>
            </a:r>
          </a:p>
          <a:p>
            <a:pPr algn="ctr" defTabSz="685783">
              <a:spcBef>
                <a:spcPts val="432"/>
              </a:spcBef>
            </a:pPr>
            <a:r>
              <a:rPr lang="en-US" sz="2400" b="1" dirty="0">
                <a:solidFill>
                  <a:schemeClr val="bg1"/>
                </a:solidFill>
                <a:latin typeface="Arial"/>
              </a:rPr>
              <a:t>Kathleen Sutcliffe:</a:t>
            </a:r>
          </a:p>
          <a:p>
            <a:pPr algn="ctr" defTabSz="685783">
              <a:spcBef>
                <a:spcPts val="432"/>
              </a:spcBef>
            </a:pPr>
            <a:r>
              <a:rPr lang="en-US" sz="2800" b="1" i="1" dirty="0">
                <a:solidFill>
                  <a:schemeClr val="bg1"/>
                </a:solidFill>
                <a:latin typeface="Arial"/>
              </a:rPr>
              <a:t>Managing the </a:t>
            </a:r>
          </a:p>
          <a:p>
            <a:pPr algn="ctr" defTabSz="685783">
              <a:spcBef>
                <a:spcPts val="432"/>
              </a:spcBef>
            </a:pPr>
            <a:r>
              <a:rPr lang="en-US" sz="2800" b="1" i="1" dirty="0">
                <a:solidFill>
                  <a:schemeClr val="bg1"/>
                </a:solidFill>
                <a:latin typeface="Arial"/>
              </a:rPr>
              <a:t>Unexpected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7856" y="1568272"/>
            <a:ext cx="2254401" cy="32444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07082" y="4957883"/>
            <a:ext cx="2444900" cy="943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>
              <a:spcBef>
                <a:spcPts val="432"/>
              </a:spcBef>
            </a:pPr>
            <a:r>
              <a:rPr lang="en-US" sz="2400" b="1" dirty="0">
                <a:solidFill>
                  <a:schemeClr val="bg1"/>
                </a:solidFill>
                <a:latin typeface="Arial"/>
              </a:rPr>
              <a:t>James Reason:</a:t>
            </a:r>
          </a:p>
          <a:p>
            <a:pPr algn="ctr" defTabSz="685783">
              <a:spcBef>
                <a:spcPts val="432"/>
              </a:spcBef>
            </a:pPr>
            <a:r>
              <a:rPr lang="en-US" sz="2800" b="1" i="1" dirty="0">
                <a:solidFill>
                  <a:schemeClr val="bg1"/>
                </a:solidFill>
                <a:latin typeface="Arial"/>
              </a:rPr>
              <a:t>Human Error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178" y="3166424"/>
            <a:ext cx="2235645" cy="32925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37872" y="1568273"/>
            <a:ext cx="3062057" cy="14260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>
              <a:spcBef>
                <a:spcPts val="432"/>
              </a:spcBef>
            </a:pPr>
            <a:r>
              <a:rPr lang="en-US" sz="2400" b="1" dirty="0">
                <a:solidFill>
                  <a:schemeClr val="bg1"/>
                </a:solidFill>
                <a:latin typeface="Arial"/>
              </a:rPr>
              <a:t>Don Norman:</a:t>
            </a:r>
          </a:p>
          <a:p>
            <a:pPr algn="ctr" defTabSz="685783">
              <a:spcBef>
                <a:spcPts val="432"/>
              </a:spcBef>
            </a:pPr>
            <a:r>
              <a:rPr lang="en-US" sz="2800" b="1" i="1" dirty="0">
                <a:solidFill>
                  <a:schemeClr val="bg1"/>
                </a:solidFill>
                <a:latin typeface="Arial"/>
              </a:rPr>
              <a:t>The Design of</a:t>
            </a:r>
          </a:p>
          <a:p>
            <a:pPr algn="ctr" defTabSz="685783">
              <a:spcBef>
                <a:spcPts val="432"/>
              </a:spcBef>
            </a:pPr>
            <a:r>
              <a:rPr lang="en-US" sz="2800" b="1" i="1" dirty="0">
                <a:solidFill>
                  <a:schemeClr val="bg1"/>
                </a:solidFill>
                <a:latin typeface="Arial"/>
              </a:rPr>
              <a:t>Everyday Things</a:t>
            </a:r>
          </a:p>
        </p:txBody>
      </p:sp>
      <p:sp>
        <p:nvSpPr>
          <p:cNvPr id="11" name="Title 6"/>
          <p:cNvSpPr txBox="1">
            <a:spLocks/>
          </p:cNvSpPr>
          <p:nvPr/>
        </p:nvSpPr>
        <p:spPr>
          <a:xfrm>
            <a:off x="1904833" y="310348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A Reading List for Leaders, part 2</a:t>
            </a:r>
          </a:p>
        </p:txBody>
      </p:sp>
      <p:pic>
        <p:nvPicPr>
          <p:cNvPr id="13" name="Picture 12" descr="A yellow cover of a book&#10;&#10;Description automatically generated">
            <a:extLst>
              <a:ext uri="{FF2B5EF4-FFF2-40B4-BE49-F238E27FC236}">
                <a16:creationId xmlns:a16="http://schemas.microsoft.com/office/drawing/2014/main" id="{B3D7E39F-BA16-38DC-248F-CB32325B36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836" y="1366736"/>
            <a:ext cx="2005918" cy="29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6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42034-14F9-0FDA-959A-A6B067261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We Doing on Execution?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5D9D2-3DA1-F193-34B3-D30099CFD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13" y="1531663"/>
            <a:ext cx="11042832" cy="4591115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Improvement science – Much better known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Training experts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Lacking time and attention from Boards and executives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Malpractice litigation and confusing corporate risk with patient risk.  </a:t>
            </a:r>
          </a:p>
          <a:p>
            <a:pPr marL="1028700" lvl="1" indent="-342900">
              <a:spcBef>
                <a:spcPts val="0"/>
              </a:spcBef>
              <a:buFont typeface="Symbol" pitchFamily="2" charset="2"/>
              <a:buChar char=""/>
            </a:pPr>
            <a:r>
              <a:rPr lang="en-US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Hospitals that merge safety improvement with enterprise risk reduction are making a big mistake.</a:t>
            </a:r>
          </a:p>
        </p:txBody>
      </p:sp>
    </p:spTree>
    <p:extLst>
      <p:ext uri="{BB962C8B-B14F-4D97-AF65-F5344CB8AC3E}">
        <p14:creationId xmlns:p14="http://schemas.microsoft.com/office/powerpoint/2010/main" val="1578058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42034-14F9-0FDA-959A-A6B067261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We Doing on Execution?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5D9D2-3DA1-F193-34B3-D30099CFD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13" y="1690688"/>
            <a:ext cx="11042832" cy="4351338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Transparency and sharing resisted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Glorification of measurement</a:t>
            </a:r>
          </a:p>
          <a:p>
            <a:pPr marL="342900" indent="-342900">
              <a:spcBef>
                <a:spcPts val="0"/>
              </a:spcBef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Separation of quality and safety</a:t>
            </a:r>
          </a:p>
        </p:txBody>
      </p:sp>
    </p:spTree>
    <p:extLst>
      <p:ext uri="{BB962C8B-B14F-4D97-AF65-F5344CB8AC3E}">
        <p14:creationId xmlns:p14="http://schemas.microsoft.com/office/powerpoint/2010/main" val="2967241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Question of Definition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16</a:t>
            </a:fld>
            <a:endParaRPr lang="en-US" dirty="0">
              <a:solidFill>
                <a:srgbClr val="8C9BA3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4994" y="1273552"/>
            <a:ext cx="11307407" cy="5456008"/>
          </a:xfrm>
        </p:spPr>
        <p:txBody>
          <a:bodyPr>
            <a:normAutofit/>
          </a:bodyPr>
          <a:lstStyle/>
          <a:p>
            <a:pPr marL="533372" lvl="1" indent="0" algn="ctr">
              <a:buNone/>
            </a:pPr>
            <a:endParaRPr lang="en-US" sz="4800" dirty="0"/>
          </a:p>
          <a:p>
            <a:pPr marL="0" lvl="1" indent="0" algn="ctr">
              <a:lnSpc>
                <a:spcPct val="150000"/>
              </a:lnSpc>
              <a:buNone/>
            </a:pPr>
            <a:r>
              <a:rPr lang="en-US" sz="4800" dirty="0"/>
              <a:t>Does “patient safety” = “quality of care”?</a:t>
            </a:r>
          </a:p>
        </p:txBody>
      </p:sp>
    </p:spTree>
    <p:extLst>
      <p:ext uri="{BB962C8B-B14F-4D97-AF65-F5344CB8AC3E}">
        <p14:creationId xmlns:p14="http://schemas.microsoft.com/office/powerpoint/2010/main" val="3701225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563" y="152227"/>
            <a:ext cx="10972800" cy="762000"/>
          </a:xfrm>
        </p:spPr>
        <p:txBody>
          <a:bodyPr>
            <a:normAutofit/>
          </a:bodyPr>
          <a:lstStyle/>
          <a:p>
            <a:r>
              <a:rPr lang="en-US" dirty="0"/>
              <a:t>A Question </a:t>
            </a:r>
            <a:r>
              <a:rPr lang="en-US"/>
              <a:t>of Definition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17</a:t>
            </a:fld>
            <a:endParaRPr lang="en-US" dirty="0">
              <a:solidFill>
                <a:srgbClr val="8C9BA3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53929" y="4573205"/>
            <a:ext cx="1649963" cy="1219200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Oval 6"/>
          <p:cNvSpPr/>
          <p:nvPr/>
        </p:nvSpPr>
        <p:spPr>
          <a:xfrm>
            <a:off x="550560" y="3444377"/>
            <a:ext cx="7120323" cy="3082572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/>
          <p:cNvSpPr/>
          <p:nvPr/>
        </p:nvSpPr>
        <p:spPr>
          <a:xfrm>
            <a:off x="752615" y="1708895"/>
            <a:ext cx="1683493" cy="1219200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/>
          <p:cNvSpPr/>
          <p:nvPr/>
        </p:nvSpPr>
        <p:spPr>
          <a:xfrm>
            <a:off x="2795077" y="1781845"/>
            <a:ext cx="1619299" cy="1219200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5094625" y="1695603"/>
            <a:ext cx="2417052" cy="1219200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6484067" y="1725136"/>
            <a:ext cx="2373632" cy="1219200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Oval 11"/>
          <p:cNvSpPr/>
          <p:nvPr/>
        </p:nvSpPr>
        <p:spPr>
          <a:xfrm>
            <a:off x="8351133" y="4239605"/>
            <a:ext cx="3198612" cy="2359705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/>
          <p:cNvSpPr txBox="1"/>
          <p:nvPr/>
        </p:nvSpPr>
        <p:spPr>
          <a:xfrm>
            <a:off x="3010460" y="2112937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2400" b="1" dirty="0">
                <a:solidFill>
                  <a:schemeClr val="bg1"/>
                </a:solidFill>
              </a:rPr>
              <a:t>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3708" y="2055638"/>
            <a:ext cx="1075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2400" b="1" dirty="0">
                <a:solidFill>
                  <a:schemeClr val="bg1"/>
                </a:solidFill>
              </a:rPr>
              <a:t>Safety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5189" y="2056228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2400" b="1" dirty="0">
                <a:solidFill>
                  <a:schemeClr val="bg1"/>
                </a:solidFill>
              </a:rPr>
              <a:t>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41076" y="2056817"/>
            <a:ext cx="1075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2400" b="1" dirty="0">
                <a:solidFill>
                  <a:schemeClr val="bg1"/>
                </a:solidFill>
              </a:rPr>
              <a:t>Safety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5427" y="4879480"/>
            <a:ext cx="1075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2400" b="1" dirty="0">
                <a:solidFill>
                  <a:schemeClr val="bg1"/>
                </a:solidFill>
              </a:rPr>
              <a:t>Safety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31740" y="3476272"/>
            <a:ext cx="144462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QUALITY</a:t>
            </a:r>
          </a:p>
        </p:txBody>
      </p:sp>
      <p:sp>
        <p:nvSpPr>
          <p:cNvPr id="19" name="Oval 18"/>
          <p:cNvSpPr/>
          <p:nvPr/>
        </p:nvSpPr>
        <p:spPr>
          <a:xfrm>
            <a:off x="4418385" y="3950904"/>
            <a:ext cx="1892001" cy="839385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/>
          <p:cNvSpPr/>
          <p:nvPr/>
        </p:nvSpPr>
        <p:spPr>
          <a:xfrm>
            <a:off x="2378214" y="5344948"/>
            <a:ext cx="2195369" cy="791253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/>
          <p:cNvSpPr/>
          <p:nvPr/>
        </p:nvSpPr>
        <p:spPr>
          <a:xfrm>
            <a:off x="2402579" y="4196931"/>
            <a:ext cx="1924956" cy="853859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Oval 21"/>
          <p:cNvSpPr/>
          <p:nvPr/>
        </p:nvSpPr>
        <p:spPr>
          <a:xfrm>
            <a:off x="5470932" y="4646157"/>
            <a:ext cx="1940003" cy="839385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/>
          <p:cNvSpPr/>
          <p:nvPr/>
        </p:nvSpPr>
        <p:spPr>
          <a:xfrm>
            <a:off x="4674895" y="5341412"/>
            <a:ext cx="2011800" cy="839385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TextBox 23"/>
          <p:cNvSpPr txBox="1"/>
          <p:nvPr/>
        </p:nvSpPr>
        <p:spPr>
          <a:xfrm>
            <a:off x="4836969" y="5589206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2400" b="1" dirty="0">
                <a:solidFill>
                  <a:schemeClr val="bg1"/>
                </a:solidFill>
              </a:rPr>
              <a:t>Efficiency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23117" y="4403077"/>
            <a:ext cx="165301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1867" b="1" dirty="0">
                <a:solidFill>
                  <a:schemeClr val="bg1"/>
                </a:solidFill>
              </a:rPr>
              <a:t>Effectiveness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83556" y="5532495"/>
            <a:ext cx="223269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1867" b="1" dirty="0" err="1">
                <a:solidFill>
                  <a:schemeClr val="bg1"/>
                </a:solidFill>
              </a:rPr>
              <a:t>Pt</a:t>
            </a:r>
            <a:r>
              <a:rPr lang="en-US" sz="1867" b="1" dirty="0">
                <a:solidFill>
                  <a:schemeClr val="bg1"/>
                </a:solidFill>
              </a:rPr>
              <a:t> Centeredness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22877" y="4823949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2400" b="1" dirty="0">
                <a:solidFill>
                  <a:schemeClr val="bg1"/>
                </a:solidFill>
              </a:rPr>
              <a:t>Equity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08999" y="4173291"/>
            <a:ext cx="137409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1867" b="1" dirty="0">
                <a:solidFill>
                  <a:schemeClr val="bg1"/>
                </a:solidFill>
              </a:rPr>
              <a:t>Timeliness</a:t>
            </a:r>
          </a:p>
        </p:txBody>
      </p:sp>
      <p:sp>
        <p:nvSpPr>
          <p:cNvPr id="29" name="Left Arrow 28"/>
          <p:cNvSpPr/>
          <p:nvPr/>
        </p:nvSpPr>
        <p:spPr>
          <a:xfrm rot="20513289">
            <a:off x="6788873" y="1756611"/>
            <a:ext cx="2354953" cy="26047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9045853" y="1461689"/>
            <a:ext cx="2417052" cy="1323439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1600" b="1" dirty="0">
                <a:solidFill>
                  <a:srgbClr val="232B30"/>
                </a:solidFill>
              </a:rPr>
              <a:t>For Example</a:t>
            </a:r>
            <a:r>
              <a:rPr lang="mr-IN" sz="1600" b="1" dirty="0">
                <a:solidFill>
                  <a:srgbClr val="232B30"/>
                </a:solidFill>
              </a:rPr>
              <a:t>…</a:t>
            </a:r>
            <a:endParaRPr lang="en-US" sz="1600" b="1" dirty="0">
              <a:solidFill>
                <a:srgbClr val="232B30"/>
              </a:solidFill>
            </a:endParaRPr>
          </a:p>
          <a:p>
            <a:pPr marL="380990" indent="-377943">
              <a:buFont typeface="Arial"/>
              <a:buChar char="•"/>
            </a:pPr>
            <a:r>
              <a:rPr lang="en-US" sz="1600" b="1" dirty="0">
                <a:solidFill>
                  <a:srgbClr val="232B30"/>
                </a:solidFill>
              </a:rPr>
              <a:t>Reliability</a:t>
            </a:r>
          </a:p>
          <a:p>
            <a:pPr marL="380990" indent="-377943">
              <a:buFont typeface="Arial"/>
              <a:buChar char="•"/>
            </a:pPr>
            <a:r>
              <a:rPr lang="en-US" sz="1600" b="1" dirty="0">
                <a:solidFill>
                  <a:srgbClr val="232B30"/>
                </a:solidFill>
              </a:rPr>
              <a:t>Worry</a:t>
            </a:r>
          </a:p>
          <a:p>
            <a:pPr marL="380990" indent="-377943">
              <a:buFont typeface="Arial"/>
              <a:buChar char="•"/>
            </a:pPr>
            <a:r>
              <a:rPr lang="en-US" sz="1600" b="1" dirty="0">
                <a:solidFill>
                  <a:srgbClr val="232B30"/>
                </a:solidFill>
              </a:rPr>
              <a:t>Delay</a:t>
            </a:r>
          </a:p>
          <a:p>
            <a:pPr marL="380990" indent="-377943">
              <a:buFont typeface="Arial"/>
              <a:buChar char="•"/>
            </a:pPr>
            <a:r>
              <a:rPr lang="en-US" sz="1600" b="1" dirty="0">
                <a:solidFill>
                  <a:srgbClr val="232B30"/>
                </a:solidFill>
              </a:rPr>
              <a:t>Diagnostic Error</a:t>
            </a:r>
          </a:p>
        </p:txBody>
      </p:sp>
      <p:sp>
        <p:nvSpPr>
          <p:cNvPr id="31" name="Isosceles Triangle 30"/>
          <p:cNvSpPr/>
          <p:nvPr/>
        </p:nvSpPr>
        <p:spPr>
          <a:xfrm>
            <a:off x="9161639" y="4602149"/>
            <a:ext cx="1414272" cy="12192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TextBox 31"/>
          <p:cNvSpPr txBox="1"/>
          <p:nvPr/>
        </p:nvSpPr>
        <p:spPr>
          <a:xfrm>
            <a:off x="10164346" y="5487083"/>
            <a:ext cx="10294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Lower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Cost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46523" y="5491530"/>
            <a:ext cx="10935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Better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Health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92611" y="4295777"/>
            <a:ext cx="11128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Better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Care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74993" y="1403801"/>
            <a:ext cx="4327536" cy="170771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6" name="Rectangle 35"/>
          <p:cNvSpPr/>
          <p:nvPr/>
        </p:nvSpPr>
        <p:spPr>
          <a:xfrm>
            <a:off x="4978837" y="1259080"/>
            <a:ext cx="6976161" cy="189585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Rectangle 36"/>
          <p:cNvSpPr/>
          <p:nvPr/>
        </p:nvSpPr>
        <p:spPr>
          <a:xfrm>
            <a:off x="332889" y="3343073"/>
            <a:ext cx="7410361" cy="329965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Rectangle 37"/>
          <p:cNvSpPr/>
          <p:nvPr/>
        </p:nvSpPr>
        <p:spPr>
          <a:xfrm>
            <a:off x="8003770" y="3719348"/>
            <a:ext cx="3980175" cy="298126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Rectangle 38"/>
          <p:cNvSpPr/>
          <p:nvPr/>
        </p:nvSpPr>
        <p:spPr>
          <a:xfrm>
            <a:off x="159208" y="1395177"/>
            <a:ext cx="607881" cy="6155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975397" y="3638953"/>
            <a:ext cx="607881" cy="6155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76141" y="3234322"/>
            <a:ext cx="607881" cy="6155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66084" y="1208807"/>
            <a:ext cx="607881" cy="6155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17286" y="3749331"/>
            <a:ext cx="1670650" cy="379656"/>
          </a:xfrm>
          <a:prstGeom prst="rect">
            <a:avLst/>
          </a:prstGeom>
          <a:noFill/>
          <a:ln w="5080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spcBef>
                <a:spcPts val="768"/>
              </a:spcBef>
            </a:pPr>
            <a:r>
              <a:rPr lang="en-US" sz="1867" b="1" dirty="0">
                <a:solidFill>
                  <a:schemeClr val="bg1"/>
                </a:solidFill>
              </a:rPr>
              <a:t>“TRIPLE AIM”</a:t>
            </a:r>
          </a:p>
        </p:txBody>
      </p:sp>
    </p:spTree>
    <p:extLst>
      <p:ext uri="{BB962C8B-B14F-4D97-AF65-F5344CB8AC3E}">
        <p14:creationId xmlns:p14="http://schemas.microsoft.com/office/powerpoint/2010/main" val="3480877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60ED-1513-3F8F-F874-EB750F914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Blame Is Still Rampant… and Destructive</a:t>
            </a:r>
            <a:br>
              <a:rPr lang="en-US" dirty="0"/>
            </a:br>
            <a:r>
              <a:rPr lang="en-US" dirty="0"/>
              <a:t>Dr. </a:t>
            </a:r>
            <a:r>
              <a:rPr lang="en-US" dirty="0" err="1"/>
              <a:t>Hadiza</a:t>
            </a:r>
            <a:r>
              <a:rPr lang="en-US" dirty="0"/>
              <a:t> </a:t>
            </a:r>
            <a:r>
              <a:rPr lang="en-US" dirty="0" err="1"/>
              <a:t>Bawa</a:t>
            </a:r>
            <a:r>
              <a:rPr lang="en-US" dirty="0"/>
              <a:t>-Garba…..  </a:t>
            </a:r>
            <a:r>
              <a:rPr lang="en-US" dirty="0" err="1"/>
              <a:t>RaDonda</a:t>
            </a:r>
            <a:r>
              <a:rPr lang="en-US" dirty="0"/>
              <a:t> Vaught</a:t>
            </a:r>
          </a:p>
        </p:txBody>
      </p:sp>
      <p:pic>
        <p:nvPicPr>
          <p:cNvPr id="5" name="Content Placeholder 4" descr="A person wearing a white head scarf&#10;&#10;Description automatically generated">
            <a:extLst>
              <a:ext uri="{FF2B5EF4-FFF2-40B4-BE49-F238E27FC236}">
                <a16:creationId xmlns:a16="http://schemas.microsoft.com/office/drawing/2014/main" id="{FCE1AC58-CBC6-620C-CDC0-611AC6E52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5" y="1677816"/>
            <a:ext cx="3809415" cy="2602914"/>
          </a:xfrm>
        </p:spPr>
      </p:pic>
      <p:pic>
        <p:nvPicPr>
          <p:cNvPr id="6" name="Content Placeholder 4" descr="A collage of people's faces&#10;&#10;Description automatically generated">
            <a:extLst>
              <a:ext uri="{FF2B5EF4-FFF2-40B4-BE49-F238E27FC236}">
                <a16:creationId xmlns:a16="http://schemas.microsoft.com/office/drawing/2014/main" id="{28F6F010-9465-9304-C854-5F2D584D4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81" y="4133263"/>
            <a:ext cx="3458040" cy="2302704"/>
          </a:xfrm>
          <a:prstGeom prst="rect">
            <a:avLst/>
          </a:prstGeom>
        </p:spPr>
      </p:pic>
      <p:pic>
        <p:nvPicPr>
          <p:cNvPr id="7" name="Content Placeholder 4" descr="A person with grey hair and a white shirt&#10;&#10;Description automatically generated">
            <a:extLst>
              <a:ext uri="{FF2B5EF4-FFF2-40B4-BE49-F238E27FC236}">
                <a16:creationId xmlns:a16="http://schemas.microsoft.com/office/drawing/2014/main" id="{38E56EF7-7F08-DA26-7068-63AD95CA6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201" y="1635002"/>
            <a:ext cx="3698461" cy="2081459"/>
          </a:xfrm>
          <a:prstGeom prst="rect">
            <a:avLst/>
          </a:prstGeom>
        </p:spPr>
      </p:pic>
      <p:pic>
        <p:nvPicPr>
          <p:cNvPr id="8" name="Content Placeholder 4" descr="A person wearing glasses&#10;&#10;Description automatically generated">
            <a:extLst>
              <a:ext uri="{FF2B5EF4-FFF2-40B4-BE49-F238E27FC236}">
                <a16:creationId xmlns:a16="http://schemas.microsoft.com/office/drawing/2014/main" id="{BE6314A8-291C-E176-53B4-A3235CA8DA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24" y="4797685"/>
            <a:ext cx="3282157" cy="1751499"/>
          </a:xfrm>
          <a:prstGeom prst="rect">
            <a:avLst/>
          </a:prstGeom>
        </p:spPr>
      </p:pic>
      <p:pic>
        <p:nvPicPr>
          <p:cNvPr id="9" name="Content Placeholder 4" descr="A purple sign with white text&#10;&#10;Description automatically generated">
            <a:extLst>
              <a:ext uri="{FF2B5EF4-FFF2-40B4-BE49-F238E27FC236}">
                <a16:creationId xmlns:a16="http://schemas.microsoft.com/office/drawing/2014/main" id="{48B7EBBA-F830-9EB5-60B5-3AF0722513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112" y="3660775"/>
            <a:ext cx="2791096" cy="277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44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81B5D5-60C8-9C26-4C8F-49F5774EA7A4}"/>
              </a:ext>
            </a:extLst>
          </p:cNvPr>
          <p:cNvSpPr txBox="1">
            <a:spLocks/>
          </p:cNvSpPr>
          <p:nvPr/>
        </p:nvSpPr>
        <p:spPr>
          <a:xfrm>
            <a:off x="437326" y="1789808"/>
            <a:ext cx="6022089" cy="27567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196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43EBAB-4BC2-4A39-A717-60293C794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578" y="541090"/>
            <a:ext cx="11233151" cy="949236"/>
          </a:xfrm>
        </p:spPr>
        <p:txBody>
          <a:bodyPr>
            <a:normAutofit/>
          </a:bodyPr>
          <a:lstStyle/>
          <a:p>
            <a:r>
              <a:rPr lang="en-US" sz="4000" i="1" dirty="0">
                <a:latin typeface="Arial" panose="020B0604020202020204" pitchFamily="34" charset="0"/>
                <a:ea typeface="Roboto" panose="02000000000000000000" pitchFamily="2" charset="0"/>
              </a:rPr>
              <a:t>Safer Together </a:t>
            </a:r>
            <a:r>
              <a:rPr lang="en-US" sz="4000" dirty="0">
                <a:latin typeface="Arial" panose="020B0604020202020204" pitchFamily="34" charset="0"/>
                <a:ea typeface="Roboto" panose="02000000000000000000" pitchFamily="2" charset="0"/>
              </a:rPr>
              <a:t>National Action Plan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EC159E-0063-6833-5D81-2A96D58B57E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271" y="1797647"/>
            <a:ext cx="2927549" cy="3684157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B638F4C6-7164-A282-5CF7-6B5743AA99FD}"/>
              </a:ext>
            </a:extLst>
          </p:cNvPr>
          <p:cNvSpPr txBox="1">
            <a:spLocks/>
          </p:cNvSpPr>
          <p:nvPr/>
        </p:nvSpPr>
        <p:spPr bwMode="auto">
          <a:xfrm>
            <a:off x="1309351" y="5696605"/>
            <a:ext cx="2139019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3429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685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10287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4pPr>
            <a:lvl5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 dirty="0">
                <a:ln>
                  <a:noFill/>
                </a:ln>
                <a:solidFill>
                  <a:srgbClr val="009FC3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www.ihi.org/SafetyActionPlan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9FC3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F7F3359-F3E2-F5D3-DD6D-421593A35C56}"/>
              </a:ext>
            </a:extLst>
          </p:cNvPr>
          <p:cNvGraphicFramePr>
            <a:graphicFrameLocks/>
          </p:cNvGraphicFramePr>
          <p:nvPr/>
        </p:nvGraphicFramePr>
        <p:xfrm>
          <a:off x="4230765" y="1981886"/>
          <a:ext cx="7305964" cy="3255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25CE0BB-B375-7D3F-CFCC-22D63C2DF174}"/>
              </a:ext>
            </a:extLst>
          </p:cNvPr>
          <p:cNvSpPr txBox="1"/>
          <p:nvPr/>
        </p:nvSpPr>
        <p:spPr>
          <a:xfrm>
            <a:off x="4022947" y="5534098"/>
            <a:ext cx="77216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1. Person-Centered Care</a:t>
            </a:r>
          </a:p>
          <a:p>
            <a:pPr marL="0" marR="0" lvl="0" indent="0" algn="ctr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2. Care Across the Entire Continuum</a:t>
            </a:r>
          </a:p>
          <a:p>
            <a:pPr marL="0" marR="0" lvl="0" indent="0" algn="ctr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3. The Relationship Between Patient Safety &amp; Health Equity</a:t>
            </a:r>
          </a:p>
        </p:txBody>
      </p:sp>
    </p:spTree>
    <p:extLst>
      <p:ext uri="{BB962C8B-B14F-4D97-AF65-F5344CB8AC3E}">
        <p14:creationId xmlns:p14="http://schemas.microsoft.com/office/powerpoint/2010/main" val="1514648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F2E45-C3DB-8E57-320F-0A42E2D52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337" y="33384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Safer Together in Action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97B35-7B37-B1CE-DCB3-BC4B59E77D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034" y="4760531"/>
            <a:ext cx="1189613" cy="1540507"/>
          </a:xfrm>
          <a:prstGeom prst="rect">
            <a:avLst/>
          </a:prstGeom>
        </p:spPr>
      </p:pic>
      <p:pic>
        <p:nvPicPr>
          <p:cNvPr id="6" name="Picture 5" descr="National Action Plan to Advance Patient Safety">
            <a:extLst>
              <a:ext uri="{FF2B5EF4-FFF2-40B4-BE49-F238E27FC236}">
                <a16:creationId xmlns:a16="http://schemas.microsoft.com/office/drawing/2014/main" id="{8B54C6F5-6DAE-4454-A17D-FD47F9094E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337" y="1432849"/>
            <a:ext cx="1165500" cy="1507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626FCD-B10B-ABB1-47CF-1BD92E3518C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356" y="3108095"/>
            <a:ext cx="1696091" cy="13097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54E645-1C1D-AB1D-FAF5-8EF90457124F}"/>
              </a:ext>
            </a:extLst>
          </p:cNvPr>
          <p:cNvSpPr txBox="1"/>
          <p:nvPr/>
        </p:nvSpPr>
        <p:spPr>
          <a:xfrm>
            <a:off x="1846034" y="1432849"/>
            <a:ext cx="977700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US" sz="2400" dirty="0">
                <a:solidFill>
                  <a:srgbClr val="45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REVIEW the 17 recommendations and tactics to advance patient safety in </a:t>
            </a:r>
            <a:r>
              <a:rPr lang="en-US" sz="2400" i="1" u="sng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Safer Together: A National Action Plan for Patient Safety</a:t>
            </a:r>
            <a:r>
              <a:rPr lang="en-US" sz="2400" i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891" indent="-342891" defTabSz="914377">
              <a:buFontTx/>
              <a:buAutoNum type="arabicPeriod"/>
              <a:defRPr/>
            </a:pPr>
            <a:endParaRPr lang="en-US" sz="2400" dirty="0">
              <a:solidFill>
                <a:srgbClr val="45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indent="-342891" defTabSz="914377">
              <a:buFontTx/>
              <a:buAutoNum type="arabicPeriod"/>
              <a:defRPr/>
            </a:pPr>
            <a:endParaRPr lang="en-US" sz="2400" dirty="0">
              <a:solidFill>
                <a:srgbClr val="45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377" lvl="2" defTabSz="914377">
              <a:defRPr/>
            </a:pPr>
            <a:r>
              <a:rPr lang="en-US" sz="2400" dirty="0">
                <a:solidFill>
                  <a:srgbClr val="45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IDENTIFY a senior sponsor and core team charged </a:t>
            </a:r>
          </a:p>
          <a:p>
            <a:pPr marL="914377" lvl="2" defTabSz="914377">
              <a:defRPr/>
            </a:pPr>
            <a:r>
              <a:rPr lang="en-US" sz="2400" dirty="0">
                <a:solidFill>
                  <a:srgbClr val="45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deploying the </a:t>
            </a:r>
            <a:r>
              <a:rPr lang="en-US" sz="2400" i="1" u="sng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Self-Assessment Tool </a:t>
            </a:r>
            <a:r>
              <a:rPr lang="en-US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45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ASSESS </a:t>
            </a:r>
          </a:p>
          <a:p>
            <a:pPr marL="914377" lvl="2" defTabSz="914377">
              <a:defRPr/>
            </a:pPr>
            <a:r>
              <a:rPr lang="en-US" sz="2400" dirty="0">
                <a:solidFill>
                  <a:srgbClr val="45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current state in each of the 4 foundational areas.</a:t>
            </a:r>
          </a:p>
          <a:p>
            <a:pPr marL="342891" indent="-342891" defTabSz="914377">
              <a:buFontTx/>
              <a:buAutoNum type="arabicPeriod"/>
              <a:defRPr/>
            </a:pPr>
            <a:endParaRPr lang="en-US" sz="2400" dirty="0">
              <a:solidFill>
                <a:srgbClr val="45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indent="-342891" defTabSz="914377">
              <a:buFontTx/>
              <a:buAutoNum type="arabicPeriod"/>
              <a:defRPr/>
            </a:pPr>
            <a:endParaRPr lang="en-US" sz="2400" dirty="0">
              <a:solidFill>
                <a:srgbClr val="45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defRPr/>
            </a:pPr>
            <a:r>
              <a:rPr lang="en-US" sz="2400" dirty="0">
                <a:solidFill>
                  <a:srgbClr val="45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3. ESTABLISH and ENACT strategies, tactics, and 			 measurement and improvement plans by leveraging the  		</a:t>
            </a:r>
            <a:r>
              <a:rPr lang="en-US" sz="2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 Resource Guide</a:t>
            </a:r>
            <a:r>
              <a:rPr lang="en-US" sz="2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17702CE0-87C7-59F1-D772-77D5A223C9E0}"/>
              </a:ext>
            </a:extLst>
          </p:cNvPr>
          <p:cNvSpPr txBox="1">
            <a:spLocks/>
          </p:cNvSpPr>
          <p:nvPr/>
        </p:nvSpPr>
        <p:spPr bwMode="auto">
          <a:xfrm>
            <a:off x="4871381" y="6427295"/>
            <a:ext cx="2139019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3429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685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10287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4pPr>
            <a:lvl5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>
                <a:solidFill>
                  <a:schemeClr val="accent4"/>
                </a:solidFill>
                <a:latin typeface="Roboto"/>
                <a:ea typeface="Roboto Medium" panose="020000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www.ihi.org/SafetyActionPlan</a:t>
            </a:r>
            <a:endParaRPr lang="en-US" sz="800" dirty="0">
              <a:solidFill>
                <a:schemeClr val="accent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A0E71C-C7D9-9697-5DE1-97E57AED477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8353" y="2940322"/>
            <a:ext cx="1106520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70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EF9B98-6A24-F31B-0BF0-6CC68C22A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0542" y="1411105"/>
            <a:ext cx="4761246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NAP created by the National Steering Committee for Patient Safety included:</a:t>
            </a:r>
          </a:p>
          <a:p>
            <a:pPr marL="1028700" lvl="1" indent="-342900"/>
            <a:r>
              <a:rPr lang="en-US" sz="2800" dirty="0"/>
              <a:t>27 national organizations</a:t>
            </a:r>
          </a:p>
          <a:p>
            <a:pPr marL="1028700" lvl="1" indent="-342900"/>
            <a:r>
              <a:rPr lang="en-US" sz="2800" dirty="0"/>
              <a:t>5 federal agencies</a:t>
            </a:r>
          </a:p>
          <a:p>
            <a:pPr marL="1028700" lvl="1" indent="-342900"/>
            <a:r>
              <a:rPr lang="en-US" sz="2800" dirty="0"/>
              <a:t>Several patient advocacy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DEE6F-C6D5-D27F-7D36-7EA59E32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Safer Together National Action Plan (NAP)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A4BFE83-ADDC-FA0D-E253-BBB1D8AA4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46" y="1764205"/>
            <a:ext cx="2093200" cy="2634175"/>
          </a:xfrm>
          <a:prstGeom prst="rect">
            <a:avLst/>
          </a:prstGeom>
          <a:ln w="28575">
            <a:solidFill>
              <a:srgbClr val="45B6C5"/>
            </a:solidFill>
          </a:ln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E29C9EC-3C29-FDEA-54FC-58BBBEE8B9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769" y="2997844"/>
            <a:ext cx="2710413" cy="2093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F1B093-6A67-D229-D639-C06A411AB3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0919" y="4066848"/>
            <a:ext cx="1985081" cy="257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90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0A535-88C8-92EC-F797-237B38DD3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8" y="387495"/>
            <a:ext cx="11900452" cy="949236"/>
          </a:xfrm>
        </p:spPr>
        <p:txBody>
          <a:bodyPr>
            <a:noAutofit/>
          </a:bodyPr>
          <a:lstStyle/>
          <a:p>
            <a:r>
              <a:rPr lang="en-US" sz="4000" dirty="0">
                <a:latin typeface="Arial" panose="020B0604020202020204" pitchFamily="34" charset="0"/>
              </a:rPr>
              <a:t>Proposed CMS Patient Safety Structural Measure (Hospitals)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BF853-208A-40A2-1FFF-6B7FA62B17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424" y="1952293"/>
            <a:ext cx="11233151" cy="45182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ea typeface="Calibri" panose="020F0502020204030204" pitchFamily="34" charset="0"/>
              </a:rPr>
              <a:t>Systems-based approach to reducing patient harm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ea typeface="Calibri" panose="020F0502020204030204" pitchFamily="34" charset="0"/>
              </a:rPr>
              <a:t>Assess how well hospitals have implemented strategies &amp; practices to strengthen systems for safety 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Five Measure Domains (attestation-based, multiple statements per domain):</a:t>
            </a:r>
          </a:p>
          <a:p>
            <a:pPr lvl="1"/>
            <a:r>
              <a:rPr lang="en-US" sz="2400" dirty="0">
                <a:ea typeface="Calibri" panose="020F0502020204030204" pitchFamily="34" charset="0"/>
              </a:rPr>
              <a:t>Leadership Commitment to Eliminating Preventable Harm</a:t>
            </a:r>
          </a:p>
          <a:p>
            <a:pPr lvl="1"/>
            <a:r>
              <a:rPr lang="en-US" sz="2400" dirty="0">
                <a:ea typeface="Calibri" panose="020F0502020204030204" pitchFamily="34" charset="0"/>
              </a:rPr>
              <a:t>Strategic Planning and Organizational Policy</a:t>
            </a:r>
          </a:p>
          <a:p>
            <a:pPr lvl="1"/>
            <a:r>
              <a:rPr lang="en-US" sz="2400" dirty="0">
                <a:ea typeface="Calibri" panose="020F0502020204030204" pitchFamily="34" charset="0"/>
              </a:rPr>
              <a:t>Culture of Safety and Learning Health System</a:t>
            </a:r>
          </a:p>
          <a:p>
            <a:pPr lvl="1"/>
            <a:r>
              <a:rPr lang="en-US" sz="2400" dirty="0">
                <a:ea typeface="Calibri" panose="020F0502020204030204" pitchFamily="34" charset="0"/>
              </a:rPr>
              <a:t>Accountability and Transparency</a:t>
            </a:r>
          </a:p>
          <a:p>
            <a:pPr lvl="1"/>
            <a:r>
              <a:rPr lang="en-US" sz="2400" dirty="0">
                <a:ea typeface="Calibri" panose="020F0502020204030204" pitchFamily="34" charset="0"/>
              </a:rPr>
              <a:t>Patient and Family Engagement</a:t>
            </a:r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7494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8D7D61-7F68-21D0-9056-F92C007ED2E1}"/>
              </a:ext>
            </a:extLst>
          </p:cNvPr>
          <p:cNvSpPr/>
          <p:nvPr/>
        </p:nvSpPr>
        <p:spPr>
          <a:xfrm>
            <a:off x="7120046" y="1482711"/>
            <a:ext cx="4816216" cy="4840591"/>
          </a:xfrm>
          <a:prstGeom prst="rect">
            <a:avLst/>
          </a:prstGeom>
          <a:solidFill>
            <a:srgbClr val="D3F7FD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Advance Organizational Safety Strategies Using Safety Self- Assessments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Make commitment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Perform safety self-assessments​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Enact safety strategy​ based on identified gaps</a:t>
            </a:r>
          </a:p>
          <a:p>
            <a:pPr marL="822960" marR="0" lvl="1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6576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Empower the Patient’s Voice in Safety Strategy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Safety event submissions​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Inclusion in event review​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Input on safety initiatives​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Communication and resolution programs​</a:t>
            </a:r>
          </a:p>
          <a:p>
            <a:pPr marL="36576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6576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Make Healthcare Safer by Design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Address five high-priority safety engineering needs​</a:t>
            </a:r>
          </a:p>
          <a:p>
            <a:pPr marL="36576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6576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Strengthen Safety Competencies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Develop, adopt, and report​ for all team members​</a:t>
            </a:r>
          </a:p>
          <a:p>
            <a:pPr marL="36576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6576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Launch Learning and Research Network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Encourage learning and sharing across network​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Spotlight change leaders​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Promote robust measurement​</a:t>
            </a:r>
          </a:p>
          <a:p>
            <a:pPr marL="82296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Research to address high-priority needs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5E074-86CC-A716-A20E-8B87472C34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23303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5B7A5-34A7-4AB0-A34F-A4DF2002FA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D9B703A-8F20-9B81-3575-E38355698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04800"/>
            <a:ext cx="10563225" cy="617538"/>
          </a:xfrm>
        </p:spPr>
        <p:txBody>
          <a:bodyPr>
            <a:normAutofit fontScale="90000"/>
          </a:bodyPr>
          <a:lstStyle/>
          <a:p>
            <a:r>
              <a:rPr lang="en-US" b="1"/>
              <a:t>Five Aims of the National Action Alliance </a:t>
            </a:r>
            <a:br>
              <a:rPr lang="en-US" b="1"/>
            </a:br>
            <a:r>
              <a:rPr lang="en-US" b="1"/>
              <a:t>for Patient &amp; Workforce Safety</a:t>
            </a:r>
            <a:endParaRPr lang="en-US"/>
          </a:p>
        </p:txBody>
      </p:sp>
      <p:pic>
        <p:nvPicPr>
          <p:cNvPr id="3" name="Graphic 1" descr="Graphic showing a patient talking to a doctor and nurse in a doctor's office. In the background is an arched window with text above it that says &quot;A Total Systems Approach to Safety Informed by Safety Assessments.&quot; Below the room is a block representing the foundation, which says &quot;Learning and Rsearch Network&quot;. Three ovals in the graphic say &quot;Strengthen safety competencies,&quot; &quot;Empower the patient's voice,&quot; and &quot;Safety by design.&quot;">
            <a:extLst>
              <a:ext uri="{FF2B5EF4-FFF2-40B4-BE49-F238E27FC236}">
                <a16:creationId xmlns:a16="http://schemas.microsoft.com/office/drawing/2014/main" id="{FBF9A15B-6C8D-E916-EC2E-29AC8570A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18339" r="40922"/>
          <a:stretch/>
        </p:blipFill>
        <p:spPr bwMode="auto">
          <a:xfrm>
            <a:off x="466725" y="1295400"/>
            <a:ext cx="6543675" cy="552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254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81B1-F76C-6BA7-7153-4AD48BBCC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16" y="304801"/>
            <a:ext cx="10129580" cy="617884"/>
          </a:xfrm>
        </p:spPr>
        <p:txBody>
          <a:bodyPr>
            <a:normAutofit fontScale="90000"/>
          </a:bodyPr>
          <a:lstStyle/>
          <a:p>
            <a:r>
              <a:rPr lang="en-US"/>
              <a:t>Using the 2020 National Action Plan for Safety to Inform Safety Self-Assessments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E22B3-4F04-1AA4-F871-3883595256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794" y="1600202"/>
            <a:ext cx="11727406" cy="4353126"/>
          </a:xfrm>
        </p:spPr>
        <p:txBody>
          <a:bodyPr numCol="2">
            <a:noAutofit/>
          </a:bodyPr>
          <a:lstStyle/>
          <a:p>
            <a:r>
              <a:rPr lang="en-US" sz="2400" b="1"/>
              <a:t>Culture, Leadership, Governance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Leader annual reviews incorporate safety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Regular safety culture surveys</a:t>
            </a:r>
          </a:p>
          <a:p>
            <a:pPr marL="347653" lvl="1" indent="0">
              <a:buNone/>
            </a:pPr>
            <a:endParaRPr lang="en-US" sz="1800" b="1"/>
          </a:p>
          <a:p>
            <a:pPr>
              <a:spcBef>
                <a:spcPts val="1800"/>
              </a:spcBef>
            </a:pPr>
            <a:r>
              <a:rPr lang="en-US" sz="2400" b="1"/>
              <a:t>Patient and Family Engagement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Actively engaged PFACs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Analyzing data using “equity lens”</a:t>
            </a:r>
          </a:p>
          <a:p>
            <a:pPr>
              <a:spcBef>
                <a:spcPts val="1800"/>
              </a:spcBef>
            </a:pPr>
            <a:endParaRPr lang="en-US" sz="2400" b="1"/>
          </a:p>
          <a:p>
            <a:pPr>
              <a:spcBef>
                <a:spcPts val="1800"/>
              </a:spcBef>
            </a:pPr>
            <a:endParaRPr lang="en-US" sz="2400" b="1"/>
          </a:p>
          <a:p>
            <a:pPr>
              <a:spcBef>
                <a:spcPts val="1800"/>
              </a:spcBef>
            </a:pPr>
            <a:r>
              <a:rPr lang="en-US" sz="2400" b="1"/>
              <a:t>Workforce Safety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Explicit worker safety strategy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Occupational safety experts</a:t>
            </a:r>
          </a:p>
          <a:p>
            <a:pPr marL="347653" lvl="1" indent="0">
              <a:buNone/>
            </a:pPr>
            <a:endParaRPr lang="en-US" sz="1800" b="1"/>
          </a:p>
          <a:p>
            <a:pPr>
              <a:spcBef>
                <a:spcPts val="1800"/>
              </a:spcBef>
            </a:pPr>
            <a:r>
              <a:rPr lang="en-US" sz="2400" b="1"/>
              <a:t>Learning Healthcare Systems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Defined safety competencies for all workers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Regular participation in learning networks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7E709E-C3F0-A717-B030-13F2B1FA0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5B7A5-34A7-4AB0-A34F-A4DF2002FA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60795-EFFC-6E87-238C-C9496D43B364}"/>
              </a:ext>
            </a:extLst>
          </p:cNvPr>
          <p:cNvSpPr txBox="1"/>
          <p:nvPr/>
        </p:nvSpPr>
        <p:spPr>
          <a:xfrm>
            <a:off x="1338354" y="6142882"/>
            <a:ext cx="93702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https://www.ihi.org/initiatives/national-steering-committee-patient-safety/national-action-plan-advance-patient-safety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9159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7B25B-43BD-C1E7-69AC-06CFDBF2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3" y="301028"/>
            <a:ext cx="10774837" cy="617884"/>
          </a:xfrm>
        </p:spPr>
        <p:txBody>
          <a:bodyPr>
            <a:normAutofit fontScale="90000"/>
          </a:bodyPr>
          <a:lstStyle/>
          <a:p>
            <a:r>
              <a:rPr lang="en-US" dirty="0"/>
              <a:t>National Action Alliance: Organizing to Achieve </a:t>
            </a:r>
            <a:r>
              <a:rPr lang="en-US" sz="3600" dirty="0"/>
              <a:t>Safe Care Everywhere, Zero Preventable Harm for All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303FC-86BB-F383-F7A4-3E76D856EA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5B7A5-34A7-4AB0-A34F-A4DF2002FA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B53AA97-C01E-2E96-FDFD-29175375D4A5}"/>
              </a:ext>
            </a:extLst>
          </p:cNvPr>
          <p:cNvGrpSpPr/>
          <p:nvPr/>
        </p:nvGrpSpPr>
        <p:grpSpPr>
          <a:xfrm>
            <a:off x="2551050" y="1271822"/>
            <a:ext cx="6180091" cy="5501383"/>
            <a:chOff x="2551050" y="1271822"/>
            <a:chExt cx="6180091" cy="550138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4DC94CB-2957-4D1C-EF5E-D48FB1B434CD}"/>
                </a:ext>
              </a:extLst>
            </p:cNvPr>
            <p:cNvSpPr/>
            <p:nvPr/>
          </p:nvSpPr>
          <p:spPr>
            <a:xfrm>
              <a:off x="4018533" y="1271822"/>
              <a:ext cx="2967751" cy="2891316"/>
            </a:xfrm>
            <a:prstGeom prst="ellipse">
              <a:avLst/>
            </a:prstGeom>
            <a:solidFill>
              <a:schemeClr val="accent3">
                <a:lumMod val="5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0B77B14-8FEB-BDC9-E302-351F725FDA48}"/>
                </a:ext>
              </a:extLst>
            </p:cNvPr>
            <p:cNvGrpSpPr/>
            <p:nvPr/>
          </p:nvGrpSpPr>
          <p:grpSpPr>
            <a:xfrm>
              <a:off x="2628924" y="2717480"/>
              <a:ext cx="6102217" cy="4055725"/>
              <a:chOff x="491626" y="2609199"/>
              <a:chExt cx="4811452" cy="328238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094E659-ACE9-BB20-DB6A-75A43B850AEB}"/>
                  </a:ext>
                </a:extLst>
              </p:cNvPr>
              <p:cNvSpPr/>
              <p:nvPr/>
            </p:nvSpPr>
            <p:spPr>
              <a:xfrm>
                <a:off x="491626" y="2644374"/>
                <a:ext cx="2340000" cy="2340000"/>
              </a:xfrm>
              <a:prstGeom prst="ellipse">
                <a:avLst/>
              </a:prstGeom>
              <a:solidFill>
                <a:srgbClr val="7030A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4FBCEC2B-1626-BE5C-9E2A-D4915ABC8659}"/>
                  </a:ext>
                </a:extLst>
              </p:cNvPr>
              <p:cNvSpPr/>
              <p:nvPr/>
            </p:nvSpPr>
            <p:spPr>
              <a:xfrm>
                <a:off x="2963078" y="2609199"/>
                <a:ext cx="2340000" cy="23400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B4CE8282-D213-9F82-60C3-8E11835369D6}"/>
                  </a:ext>
                </a:extLst>
              </p:cNvPr>
              <p:cNvSpPr/>
              <p:nvPr/>
            </p:nvSpPr>
            <p:spPr>
              <a:xfrm>
                <a:off x="1699761" y="3551579"/>
                <a:ext cx="2340000" cy="2340000"/>
              </a:xfrm>
              <a:prstGeom prst="ellipse">
                <a:avLst/>
              </a:prstGeom>
              <a:solidFill>
                <a:srgbClr val="0195B5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15DAB4-B0A5-2E46-6678-7606189D9604}"/>
                </a:ext>
              </a:extLst>
            </p:cNvPr>
            <p:cNvSpPr txBox="1"/>
            <p:nvPr/>
          </p:nvSpPr>
          <p:spPr>
            <a:xfrm>
              <a:off x="6787869" y="3847475"/>
              <a:ext cx="182273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Federal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Partners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078199-8486-AA43-98E0-DB00ACD435CC}"/>
                </a:ext>
              </a:extLst>
            </p:cNvPr>
            <p:cNvSpPr txBox="1"/>
            <p:nvPr/>
          </p:nvSpPr>
          <p:spPr>
            <a:xfrm>
              <a:off x="2551050" y="3747639"/>
              <a:ext cx="182273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National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Steering Committee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2895C70-36F0-7AEE-1B14-0D4609334040}"/>
                </a:ext>
              </a:extLst>
            </p:cNvPr>
            <p:cNvSpPr txBox="1"/>
            <p:nvPr/>
          </p:nvSpPr>
          <p:spPr>
            <a:xfrm>
              <a:off x="4584330" y="5608796"/>
              <a:ext cx="210256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Healthcare Provider Organizations Across All Settings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9AEACAB-930F-BD54-227E-ACB3F336973A}"/>
                </a:ext>
              </a:extLst>
            </p:cNvPr>
            <p:cNvSpPr txBox="1"/>
            <p:nvPr/>
          </p:nvSpPr>
          <p:spPr>
            <a:xfrm>
              <a:off x="4324840" y="1497376"/>
              <a:ext cx="235513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Healthcare Community Partners (including Patients &amp;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Families)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022491-B54C-4D14-6DD7-CA214CB41598}"/>
                </a:ext>
              </a:extLst>
            </p:cNvPr>
            <p:cNvGrpSpPr/>
            <p:nvPr/>
          </p:nvGrpSpPr>
          <p:grpSpPr>
            <a:xfrm>
              <a:off x="4036738" y="2819605"/>
              <a:ext cx="3089422" cy="2528061"/>
              <a:chOff x="8948066" y="1409325"/>
              <a:chExt cx="3089422" cy="2528061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39E7326B-D7A1-2297-9BB2-45176F810578}"/>
                  </a:ext>
                </a:extLst>
              </p:cNvPr>
              <p:cNvSpPr/>
              <p:nvPr/>
            </p:nvSpPr>
            <p:spPr>
              <a:xfrm>
                <a:off x="9102578" y="1409325"/>
                <a:ext cx="2817654" cy="2528061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330200"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F0FA691-52F9-3BDE-C761-278A841CEA8A}"/>
                  </a:ext>
                </a:extLst>
              </p:cNvPr>
              <p:cNvSpPr/>
              <p:nvPr/>
            </p:nvSpPr>
            <p:spPr>
              <a:xfrm>
                <a:off x="9698016" y="1978331"/>
                <a:ext cx="1626778" cy="1390048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46B7E69C-F2B3-36BA-459D-67F6DF596C7D}"/>
                  </a:ext>
                </a:extLst>
              </p:cNvPr>
              <p:cNvSpPr/>
              <p:nvPr/>
            </p:nvSpPr>
            <p:spPr>
              <a:xfrm>
                <a:off x="10057670" y="2287103"/>
                <a:ext cx="836658" cy="796504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F9CC396-30BB-E312-8FD3-20D652F37EB0}"/>
                  </a:ext>
                </a:extLst>
              </p:cNvPr>
              <p:cNvSpPr/>
              <p:nvPr/>
            </p:nvSpPr>
            <p:spPr>
              <a:xfrm>
                <a:off x="8948066" y="1551012"/>
                <a:ext cx="3089422" cy="2204065"/>
              </a:xfrm>
              <a:prstGeom prst="ellipse">
                <a:avLst/>
              </a:prstGeom>
              <a:solidFill>
                <a:schemeClr val="bg2">
                  <a:alpha val="2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Target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50% Reduction in Patient and Workforce Harm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by 2026 </a:t>
                </a: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7517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6051A62-237F-B4ED-4693-9C54B96A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PCAST Report to the President</a:t>
            </a:r>
          </a:p>
        </p:txBody>
      </p:sp>
      <p:pic>
        <p:nvPicPr>
          <p:cNvPr id="7" name="Content Placeholder 6" descr="A document with a logo and text&#10;&#10;Description automatically generated">
            <a:extLst>
              <a:ext uri="{FF2B5EF4-FFF2-40B4-BE49-F238E27FC236}">
                <a16:creationId xmlns:a16="http://schemas.microsoft.com/office/drawing/2014/main" id="{BEDF2DFC-B83A-E8DD-92D8-3EBEE58F5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553" y="1802884"/>
            <a:ext cx="5408150" cy="479837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61935-7CB0-7960-F213-478E780285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F5B7A5-34A7-4AB0-A34F-A4DF2002FA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78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9C7ED-37DC-A959-CB1D-AB950E93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PCAST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47385-B2EC-B096-0DA5-88157647B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13" y="1534677"/>
            <a:ext cx="11042832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MercurySSm-Book-Pro_Web"/>
              </a:rPr>
              <a:t>Establishing and maintaining federal leadership for the improvement of patient safety as a national priority.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MercurySSm-Book-Pro_Web"/>
              </a:rPr>
              <a:t>Ensuring that patients across the country benefit from evidence-based practices for preventing harm and addressing risks.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MercurySSm-Book-Pro_Web"/>
              </a:rPr>
              <a:t>Partnering with patients to reduce disparities in medical errors and adverse outcomes.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MercurySSm-Book-Pro_Web"/>
              </a:rPr>
              <a:t>Accelerating research and deployment of practices, technologies, and exemplar systems of safe care.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826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9FBEF-E543-C6C9-7EA7-ED44066C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Recommendation 1: Establish and Maintain Federal Leadership for the Improvement of Patient Safety as a National Priority.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5CD2A-8CD4-EBF8-F954-EB437F260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President should bring immediate attention to the urgent need to improve patient safety and healthcare workforce safety as a national priority, by establishing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a White House-led Transformational Effort on Patient Safety</a:t>
            </a:r>
            <a:r>
              <a:rPr lang="en-US" dirty="0"/>
              <a:t>. </a:t>
            </a:r>
          </a:p>
          <a:p>
            <a:r>
              <a:rPr lang="en-US" dirty="0"/>
              <a:t>1.A Appoint a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Patient Safety Coordinator Reporting to the President</a:t>
            </a:r>
            <a:r>
              <a:rPr lang="en-US" dirty="0"/>
              <a:t> on Efforts to Transform Patient Safety Among All Relevant Government Agencies. </a:t>
            </a:r>
          </a:p>
          <a:p>
            <a:r>
              <a:rPr lang="en-US" dirty="0"/>
              <a:t>1.B Establish a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Multidisciplinary National Patient Safety Team (NPST) </a:t>
            </a:r>
            <a:r>
              <a:rPr lang="en-US" dirty="0"/>
              <a:t>and Ensure Inclusion of Persons from Populations Most Affected.</a:t>
            </a:r>
          </a:p>
        </p:txBody>
      </p:sp>
    </p:spTree>
    <p:extLst>
      <p:ext uri="{BB962C8B-B14F-4D97-AF65-F5344CB8AC3E}">
        <p14:creationId xmlns:p14="http://schemas.microsoft.com/office/powerpoint/2010/main" val="3821815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17F31-9F03-8396-094E-0FE0C8F48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12" y="271387"/>
            <a:ext cx="11042833" cy="1114491"/>
          </a:xfrm>
        </p:spPr>
        <p:txBody>
          <a:bodyPr>
            <a:normAutofit/>
          </a:bodyPr>
          <a:lstStyle/>
          <a:p>
            <a:r>
              <a:rPr lang="en-US" sz="3100" dirty="0"/>
              <a:t>Recommendation 2: Ensure That Patients Receive Evidence-Based Practices for Preventing Harm and Addressing Risks</a:t>
            </a:r>
            <a:r>
              <a:rPr lang="en-US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BF576-67B8-0F2C-72EF-4BE66EC1D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13" y="1326845"/>
            <a:ext cx="11042832" cy="4351338"/>
          </a:xfrm>
        </p:spPr>
        <p:txBody>
          <a:bodyPr/>
          <a:lstStyle/>
          <a:p>
            <a:r>
              <a:rPr lang="en-US" dirty="0"/>
              <a:t>2.A Identify and Address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High-Priority Harms </a:t>
            </a:r>
            <a:r>
              <a:rPr lang="en-US" dirty="0"/>
              <a:t>and Promote Patient Safety Though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Incentivizing the Adoption of Evidence-Based Solutions</a:t>
            </a:r>
            <a:r>
              <a:rPr lang="en-US" dirty="0"/>
              <a:t> and Requiring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Annual Public Reporting</a:t>
            </a:r>
            <a:r>
              <a:rPr lang="en-US" dirty="0"/>
              <a:t> Immediately and Quarterly Public Reporting Within 5 Years. </a:t>
            </a:r>
          </a:p>
          <a:p>
            <a:r>
              <a:rPr lang="en-US" dirty="0"/>
              <a:t>2.B Create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a Learning Ecosystem and Shared Accountability System </a:t>
            </a:r>
            <a:r>
              <a:rPr lang="en-US" dirty="0"/>
              <a:t>to Ensure That Evidence-Based Practices are Implemented and Goals for Reduced Harms and Risks of Harm for Every American are Realized. </a:t>
            </a:r>
          </a:p>
          <a:p>
            <a:r>
              <a:rPr lang="en-US" dirty="0"/>
              <a:t>2.C Advance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Interoperability of Healthcare Data </a:t>
            </a:r>
            <a:r>
              <a:rPr lang="en-US" dirty="0"/>
              <a:t>and Assure Access to the Tracking of Harms and Use of Evidence-Based Solutions. </a:t>
            </a:r>
          </a:p>
          <a:p>
            <a:r>
              <a:rPr lang="en-US" dirty="0"/>
              <a:t>2.D Improve Safety for All Healthcare Workers and Their Patients Through Supporting a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Just Culture of Patient and Clinician Safety</a:t>
            </a:r>
            <a:r>
              <a:rPr lang="en-US" dirty="0"/>
              <a:t> in Healthcare Systems.</a:t>
            </a:r>
          </a:p>
        </p:txBody>
      </p:sp>
    </p:spTree>
    <p:extLst>
      <p:ext uri="{BB962C8B-B14F-4D97-AF65-F5344CB8AC3E}">
        <p14:creationId xmlns:p14="http://schemas.microsoft.com/office/powerpoint/2010/main" val="3051318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69A01-3A7B-5E16-A5B3-D7CEF1786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Recommendation 3: Partner with Patients and Reduce Disparities in Medical Errors and Adverse Outcomes.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8F34B-09EE-F69E-A234-3BBA78044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3.A Implement a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“Whole of Society Approach” </a:t>
            </a:r>
            <a:r>
              <a:rPr lang="en-US" dirty="0"/>
              <a:t>in the Transformational Effort on Patient Safety. </a:t>
            </a:r>
          </a:p>
          <a:p>
            <a:r>
              <a:rPr lang="en-US" dirty="0"/>
              <a:t>3.B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Improve Data and Transparency </a:t>
            </a:r>
            <a:r>
              <a:rPr lang="en-US" dirty="0"/>
              <a:t>to Reduce Disparities.</a:t>
            </a:r>
          </a:p>
        </p:txBody>
      </p:sp>
    </p:spTree>
    <p:extLst>
      <p:ext uri="{BB962C8B-B14F-4D97-AF65-F5344CB8AC3E}">
        <p14:creationId xmlns:p14="http://schemas.microsoft.com/office/powerpoint/2010/main" val="14830595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7CA5C-B9BC-E241-91F6-CDDA75AB0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Recommendation 4: Accelerate Research and Deployment of Practices, Technologies, and Exemplar Systems of Safe Care.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1D451-DED3-8397-7DFC-B220BE8E8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4.A Develop a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National Patient Safety Research Agenda</a:t>
            </a:r>
            <a:r>
              <a:rPr lang="en-US" dirty="0"/>
              <a:t>. </a:t>
            </a:r>
          </a:p>
          <a:p>
            <a:r>
              <a:rPr lang="en-US" dirty="0"/>
              <a:t>4.B Harness Revolutionary Advances in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Information Technologies</a:t>
            </a:r>
            <a:r>
              <a:rPr lang="en-US" dirty="0"/>
              <a:t>. </a:t>
            </a:r>
          </a:p>
          <a:p>
            <a:r>
              <a:rPr lang="en-US" dirty="0"/>
              <a:t>4.C. Develop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Federal Healthcare Delivery Systems</a:t>
            </a:r>
            <a:r>
              <a:rPr lang="en-US" dirty="0"/>
              <a:t>’ Capacities and Showcase Results as Exemplars for Safer Healthcare.</a:t>
            </a:r>
          </a:p>
        </p:txBody>
      </p:sp>
    </p:spTree>
    <p:extLst>
      <p:ext uri="{BB962C8B-B14F-4D97-AF65-F5344CB8AC3E}">
        <p14:creationId xmlns:p14="http://schemas.microsoft.com/office/powerpoint/2010/main" val="11253453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1DB90-17F5-0AF2-FA51-A53EB8710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My NICU Story Be Different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16384-1015-2695-4692-5283B76D8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56" y="1560582"/>
            <a:ext cx="11042832" cy="4351338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Would the NICU error become known?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Would the family be told?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Would a systems view be taken?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Would someone be responsible for improvement?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Would the next neonate be better protected?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Would my own scars be fewer?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04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A2409-CD2C-7B6C-F7E0-8A1881053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Might “Value-Based Payment”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30D23-8BEC-5C90-1D5A-E7EA9EEE3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Will?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Ideas?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Execution?</a:t>
            </a:r>
          </a:p>
        </p:txBody>
      </p:sp>
    </p:spTree>
    <p:extLst>
      <p:ext uri="{BB962C8B-B14F-4D97-AF65-F5344CB8AC3E}">
        <p14:creationId xmlns:p14="http://schemas.microsoft.com/office/powerpoint/2010/main" val="26739275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HI Colors 1">
      <a:dk1>
        <a:srgbClr val="455560"/>
      </a:dk1>
      <a:lt1>
        <a:srgbClr val="FFFFFF"/>
      </a:lt1>
      <a:dk2>
        <a:srgbClr val="009FC3"/>
      </a:dk2>
      <a:lt2>
        <a:srgbClr val="FFFFFF"/>
      </a:lt2>
      <a:accent1>
        <a:srgbClr val="11D4FF"/>
      </a:accent1>
      <a:accent2>
        <a:srgbClr val="FF4D00"/>
      </a:accent2>
      <a:accent3>
        <a:srgbClr val="F6E70F"/>
      </a:accent3>
      <a:accent4>
        <a:srgbClr val="6F8798"/>
      </a:accent4>
      <a:accent5>
        <a:srgbClr val="D6F8FF"/>
      </a:accent5>
      <a:accent6>
        <a:srgbClr val="A5A5A5"/>
      </a:accent6>
      <a:hlink>
        <a:srgbClr val="11D4FF"/>
      </a:hlink>
      <a:folHlink>
        <a:srgbClr val="A5A5A5"/>
      </a:folHlink>
    </a:clrScheme>
    <a:fontScheme name="IHI Roboto 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HI-PPT Template 16x9 - Citation" id="{AFE95EF3-3DB4-47F4-845C-EEBE3BDFAF7B}" vid="{4F0B00D5-BDDE-49D7-A3E0-8F9D42480A6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DB0EC32FF0449AD952856DC0D0F03" ma:contentTypeVersion="15" ma:contentTypeDescription="Create a new document." ma:contentTypeScope="" ma:versionID="7628f8b5cc27cefcb41f21a37b7a783a">
  <xsd:schema xmlns:xsd="http://www.w3.org/2001/XMLSchema" xmlns:xs="http://www.w3.org/2001/XMLSchema" xmlns:p="http://schemas.microsoft.com/office/2006/metadata/properties" xmlns:ns2="23a1c437-2e36-495d-a015-7da437d60db9" xmlns:ns3="62e08942-e6bc-4527-b4a7-b04f30cebafd" targetNamespace="http://schemas.microsoft.com/office/2006/metadata/properties" ma:root="true" ma:fieldsID="9a31b81aaad5e61f544d57e4d2db5b3e" ns2:_="" ns3:_="">
    <xsd:import namespace="23a1c437-2e36-495d-a015-7da437d60db9"/>
    <xsd:import namespace="62e08942-e6bc-4527-b4a7-b04f30ceb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c437-2e36-495d-a015-7da437d6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346ad1-6548-48ff-b3a9-da085fcad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8942-e6bc-4527-b4a7-b04f30ceb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c55f021-d4a8-4e81-be52-180893b86d31}" ma:internalName="TaxCatchAll" ma:showField="CatchAllData" ma:web="62e08942-e6bc-4527-b4a7-b04f30ceb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a1c437-2e36-495d-a015-7da437d60db9">
      <Terms xmlns="http://schemas.microsoft.com/office/infopath/2007/PartnerControls"/>
    </lcf76f155ced4ddcb4097134ff3c332f>
    <TaxCatchAll xmlns="62e08942-e6bc-4527-b4a7-b04f30cebafd" xsi:nil="true"/>
  </documentManagement>
</p:properties>
</file>

<file path=customXml/itemProps1.xml><?xml version="1.0" encoding="utf-8"?>
<ds:datastoreItem xmlns:ds="http://schemas.openxmlformats.org/officeDocument/2006/customXml" ds:itemID="{BB208B71-DD30-474B-A0E4-40FCFAFCBADB}"/>
</file>

<file path=customXml/itemProps2.xml><?xml version="1.0" encoding="utf-8"?>
<ds:datastoreItem xmlns:ds="http://schemas.openxmlformats.org/officeDocument/2006/customXml" ds:itemID="{E7DF5149-A749-4055-B06E-390B0179D5C7}"/>
</file>

<file path=customXml/itemProps3.xml><?xml version="1.0" encoding="utf-8"?>
<ds:datastoreItem xmlns:ds="http://schemas.openxmlformats.org/officeDocument/2006/customXml" ds:itemID="{61C7FB6A-5A1A-45FA-8AB7-616A83B0ACDD}"/>
</file>

<file path=docProps/app.xml><?xml version="1.0" encoding="utf-8"?>
<Properties xmlns="http://schemas.openxmlformats.org/officeDocument/2006/extended-properties" xmlns:vt="http://schemas.openxmlformats.org/officeDocument/2006/docPropsVTypes">
  <TotalTime>13271</TotalTime>
  <Words>1425</Words>
  <Application>Microsoft Macintosh PowerPoint</Application>
  <PresentationFormat>Widescreen</PresentationFormat>
  <Paragraphs>231</Paragraphs>
  <Slides>33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Aptos</vt:lpstr>
      <vt:lpstr>Arial</vt:lpstr>
      <vt:lpstr>Calibri</vt:lpstr>
      <vt:lpstr>MercurySSm-Book-Pro_Web</vt:lpstr>
      <vt:lpstr>Roboto</vt:lpstr>
      <vt:lpstr>Roboto Medium</vt:lpstr>
      <vt:lpstr>Symbol</vt:lpstr>
      <vt:lpstr>Wingdings</vt:lpstr>
      <vt:lpstr>1_Office Theme</vt:lpstr>
      <vt:lpstr>5_Office Theme</vt:lpstr>
      <vt:lpstr>3_Office Theme</vt:lpstr>
      <vt:lpstr>Document</vt:lpstr>
      <vt:lpstr>Can Patient Safety Regain Attention? The Essentials for Radical Transformation</vt:lpstr>
      <vt:lpstr>Exchange Transfusion</vt:lpstr>
      <vt:lpstr>Exchange Transfusion</vt:lpstr>
      <vt:lpstr>From Tom Nolan: Assets for Change</vt:lpstr>
      <vt:lpstr>How We Are Doing on Will?</vt:lpstr>
      <vt:lpstr>PowerPoint Presentation</vt:lpstr>
      <vt:lpstr>The 100,000 Lives Campaign</vt:lpstr>
      <vt:lpstr>How We Are Doing on Will?</vt:lpstr>
      <vt:lpstr>PowerPoint Presentation</vt:lpstr>
      <vt:lpstr>Professional Backgrounds of Board Members </vt:lpstr>
      <vt:lpstr>How Are We Doing on Ideas?</vt:lpstr>
      <vt:lpstr>A Reading List for Leaders, part 1</vt:lpstr>
      <vt:lpstr>PowerPoint Presentation</vt:lpstr>
      <vt:lpstr>How Are We Doing on Execution?</vt:lpstr>
      <vt:lpstr>How Are We Doing on Execution?</vt:lpstr>
      <vt:lpstr>A Question of Definition </vt:lpstr>
      <vt:lpstr>A Question of Definition</vt:lpstr>
      <vt:lpstr>Blame Is Still Rampant… and Destructive Dr. Hadiza Bawa-Garba…..  RaDonda Vaught</vt:lpstr>
      <vt:lpstr>Safer Together National Action Plan </vt:lpstr>
      <vt:lpstr>Safer Together in Action </vt:lpstr>
      <vt:lpstr>Safer Together National Action Plan (NAP)</vt:lpstr>
      <vt:lpstr>Proposed CMS Patient Safety Structural Measure (Hospitals)</vt:lpstr>
      <vt:lpstr>Five Aims of the National Action Alliance  for Patient &amp; Workforce Safety</vt:lpstr>
      <vt:lpstr>Using the 2020 National Action Plan for Safety to Inform Safety Self-Assessments</vt:lpstr>
      <vt:lpstr>National Action Alliance: Organizing to Achieve Safe Care Everywhere, Zero Preventable Harm for All</vt:lpstr>
      <vt:lpstr>PCAST Report to the President</vt:lpstr>
      <vt:lpstr>PCAST Recommendations</vt:lpstr>
      <vt:lpstr>Recommendation 1: Establish and Maintain Federal Leadership for the Improvement of Patient Safety as a National Priority.</vt:lpstr>
      <vt:lpstr>Recommendation 2: Ensure That Patients Receive Evidence-Based Practices for Preventing Harm and Addressing Risks.</vt:lpstr>
      <vt:lpstr>Recommendation 3: Partner with Patients and Reduce Disparities in Medical Errors and Adverse Outcomes.</vt:lpstr>
      <vt:lpstr>Recommendation 4: Accelerate Research and Deployment of Practices, Technologies, and Exemplar Systems of Safe Care.</vt:lpstr>
      <vt:lpstr>Would My NICU Story Be Different Today?</vt:lpstr>
      <vt:lpstr>Where Might “Value-Based Payment” Help?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 for Don</dc:title>
  <dc:creator>Patricia McGaffigan</dc:creator>
  <cp:lastModifiedBy>Donald Berwick</cp:lastModifiedBy>
  <cp:revision>59</cp:revision>
  <cp:lastPrinted>2024-05-13T01:04:43Z</cp:lastPrinted>
  <dcterms:created xsi:type="dcterms:W3CDTF">2024-05-09T16:08:08Z</dcterms:created>
  <dcterms:modified xsi:type="dcterms:W3CDTF">2024-08-20T16:55:24Z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0x010100F8EDB0EC32FF0449AD952856DC0D0F03</vt:lpwstr>
  </property>
</Properties>
</file>