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slideLayouts/slideLayout5.xml" ContentType="application/vnd.openxmlformats-officedocument.presentationml.slideLayout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Masters/notesMaster1.xml" ContentType="application/vnd.openxmlformats-officedocument.presentationml.notesMaster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authors.xml" ContentType="application/vnd.ms-powerpoint.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ableStyles.xml" ContentType="application/vnd.openxmlformats-officedocument.presentationml.tableStyles+xml"/>
  <Override PartName="/docProps/core.xml" ContentType="application/vnd.openxmlformats-package.core-properties+xml"/>
  <Override PartName="/docProps/app.xml" ContentType="application/vnd.openxmlformats-officedocument.extended-properties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9" r:id="rId1"/>
    <p:sldMasterId id="2147483683" r:id="rId2"/>
  </p:sldMasterIdLst>
  <p:notesMasterIdLst>
    <p:notesMasterId r:id="rId8"/>
  </p:notesMasterIdLst>
  <p:sldIdLst>
    <p:sldId id="2147480391" r:id="rId3"/>
    <p:sldId id="2147480291" r:id="rId4"/>
    <p:sldId id="2147480397" r:id="rId5"/>
    <p:sldId id="2147480398" r:id="rId6"/>
    <p:sldId id="3867" r:id="rId7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60DBBE59-D015-5085-9166-205EC8AB7DF8}" name="Andy Krackov" initials="AK" userId="a32887ba3e71e478" providerId="Windows Live"/>
  <p188:author id="{9D157A7D-0CFC-CC0C-ABDC-9340BF394378}" name="Wendy Barrera" initials="WB" userId="S::WBarrera@mednet.ucla.edu::93387b32-404b-42df-aabe-6650323913ca" providerId="AD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E14A6E"/>
    <a:srgbClr val="FF0066"/>
    <a:srgbClr val="DE1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7032" autoAdjust="0"/>
    <p:restoredTop sz="93404" autoAdjust="0"/>
  </p:normalViewPr>
  <p:slideViewPr>
    <p:cSldViewPr snapToGrid="0">
      <p:cViewPr varScale="1">
        <p:scale>
          <a:sx n="58" d="100"/>
          <a:sy n="58" d="100"/>
        </p:scale>
        <p:origin x="840" y="4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1" d="20"/>
        <a:sy n="11" d="20"/>
      </p:scale>
      <p:origin x="0" y="-2824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notesMaster" Target="notesMasters/notesMaster1.xml"/><Relationship Id="rId13" Type="http://schemas.microsoft.com/office/2018/10/relationships/authors" Target="authors.xml"/><Relationship Id="rId3" Type="http://schemas.openxmlformats.org/officeDocument/2006/relationships/slide" Target="slides/slide1.xml"/><Relationship Id="rId7" Type="http://schemas.openxmlformats.org/officeDocument/2006/relationships/slide" Target="slides/slide5.xml"/><Relationship Id="rId12" Type="http://schemas.openxmlformats.org/officeDocument/2006/relationships/tableStyles" Target="tableStyles.xml"/><Relationship Id="rId2" Type="http://schemas.openxmlformats.org/officeDocument/2006/relationships/slideMaster" Target="slideMasters/slideMaster2.xml"/><Relationship Id="rId16" Type="http://schemas.openxmlformats.org/officeDocument/2006/relationships/customXml" Target="../customXml/item3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theme" Target="theme/theme1.xml"/><Relationship Id="rId5" Type="http://schemas.openxmlformats.org/officeDocument/2006/relationships/slide" Target="slides/slide3.xml"/><Relationship Id="rId15" Type="http://schemas.openxmlformats.org/officeDocument/2006/relationships/customXml" Target="../customXml/item2.xml"/><Relationship Id="rId10" Type="http://schemas.openxmlformats.org/officeDocument/2006/relationships/viewProps" Target="viewProps.xml"/><Relationship Id="rId4" Type="http://schemas.openxmlformats.org/officeDocument/2006/relationships/slide" Target="slides/slide2.xml"/><Relationship Id="rId9" Type="http://schemas.openxmlformats.org/officeDocument/2006/relationships/presProps" Target="presProps.xml"/><Relationship Id="rId14" Type="http://schemas.openxmlformats.org/officeDocument/2006/relationships/customXml" Target="../customXml/item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5C0E332-88A2-4B0A-BC51-2661305AC254}" type="datetimeFigureOut">
              <a:rPr lang="en-US" smtClean="0"/>
              <a:t>8/30/2024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F9BDF8F-3C3C-462E-84DA-F5A7A7F6FE13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5268703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Google Shape;57;p26:notes"/>
          <p:cNvSpPr>
            <a:spLocks noGrp="1" noRot="1" noChangeAspect="1"/>
          </p:cNvSpPr>
          <p:nvPr>
            <p:ph type="sldImg" idx="2"/>
          </p:nvPr>
        </p:nvSpPr>
        <p:spPr>
          <a:xfrm>
            <a:off x="752475" y="1184275"/>
            <a:ext cx="5688013" cy="3198813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58" name="Google Shape;58;p26:notes"/>
          <p:cNvSpPr txBox="1">
            <a:spLocks noGrp="1"/>
          </p:cNvSpPr>
          <p:nvPr>
            <p:ph type="body" idx="1"/>
          </p:nvPr>
        </p:nvSpPr>
        <p:spPr>
          <a:xfrm>
            <a:off x="719217" y="4560893"/>
            <a:ext cx="5753740" cy="37316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5230" tIns="47602" rIns="95230" bIns="47602" anchor="t" anchorCtr="0">
            <a:noAutofit/>
          </a:bodyPr>
          <a:lstStyle/>
          <a:p>
            <a:pPr marL="178587" indent="-178587">
              <a:buFont typeface="Arial" panose="020B0604020202020204" pitchFamily="34" charset="0"/>
              <a:buChar char="•"/>
            </a:pPr>
            <a:endParaRPr lang="en-US" dirty="0"/>
          </a:p>
        </p:txBody>
      </p:sp>
      <p:sp>
        <p:nvSpPr>
          <p:cNvPr id="59" name="Google Shape;59;p26:notes"/>
          <p:cNvSpPr txBox="1">
            <a:spLocks noGrp="1"/>
          </p:cNvSpPr>
          <p:nvPr>
            <p:ph type="sldNum" idx="12"/>
          </p:nvPr>
        </p:nvSpPr>
        <p:spPr>
          <a:xfrm>
            <a:off x="4073902" y="9001678"/>
            <a:ext cx="3116609" cy="4755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5230" tIns="47602" rIns="95230" bIns="47602" anchor="b" anchorCtr="0">
            <a:noAutofit/>
          </a:bodyPr>
          <a:lstStyle/>
          <a:p>
            <a:pPr algn="r">
              <a:buSzPts val="1400"/>
            </a:pPr>
            <a:fld id="{00000000-1234-1234-1234-123412341234}" type="slidenum">
              <a:rPr lang="en-US"/>
              <a:pPr algn="r">
                <a:buSzPts val="1400"/>
              </a:pPr>
              <a:t>1</a:t>
            </a:fld>
            <a:endParaRPr dirty="0"/>
          </a:p>
        </p:txBody>
      </p:sp>
    </p:spTree>
    <p:extLst>
      <p:ext uri="{BB962C8B-B14F-4D97-AF65-F5344CB8AC3E}">
        <p14:creationId xmlns:p14="http://schemas.microsoft.com/office/powerpoint/2010/main" val="177207181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9573378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Felitti Picture -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F9BDF8F-3C3C-462E-84DA-F5A7A7F6FE13}" type="slidenum">
              <a:rPr lang="en-US" smtClean="0"/>
              <a:t>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9174857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F9BDF8F-3C3C-462E-84DA-F5A7A7F6FE13}" type="slidenum">
              <a:rPr lang="en-US" smtClean="0"/>
              <a:t>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20177106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2" name="Google Shape;472;p48:notes"/>
          <p:cNvSpPr>
            <a:spLocks noGrp="1" noRot="1" noChangeAspect="1"/>
          </p:cNvSpPr>
          <p:nvPr>
            <p:ph type="sldImg" idx="2"/>
          </p:nvPr>
        </p:nvSpPr>
        <p:spPr>
          <a:xfrm>
            <a:off x="719138" y="1163638"/>
            <a:ext cx="5584825" cy="3141662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73" name="Google Shape;473;p48:notes"/>
          <p:cNvSpPr txBox="1">
            <a:spLocks noGrp="1"/>
          </p:cNvSpPr>
          <p:nvPr>
            <p:ph type="body" idx="1"/>
          </p:nvPr>
        </p:nvSpPr>
        <p:spPr>
          <a:xfrm>
            <a:off x="702310" y="4480004"/>
            <a:ext cx="5618480" cy="366561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3308" tIns="46641" rIns="93308" bIns="46641" anchor="t" anchorCtr="0">
            <a:noAutofit/>
          </a:bodyPr>
          <a:lstStyle/>
          <a:p>
            <a:pPr marL="0" indent="0" defTabSz="933237">
              <a:defRPr/>
            </a:pPr>
            <a:r>
              <a:rPr lang="en-US" dirty="0"/>
              <a:t>Breastfeeding </a:t>
            </a:r>
          </a:p>
          <a:p>
            <a:pPr marL="0" indent="0" defTabSz="933237">
              <a:defRPr/>
            </a:pPr>
            <a:r>
              <a:rPr lang="en-US" dirty="0"/>
              <a:t>Comprehensive Perinatal Services Program (CPSP) Nurse-Family Partnership®</a:t>
            </a:r>
          </a:p>
          <a:p>
            <a:pPr marL="0" indent="0" defTabSz="933237">
              <a:defRPr/>
            </a:pPr>
            <a:r>
              <a:rPr lang="en-US" dirty="0"/>
              <a:t>Perinatal Assessment And Coordination Team (PACT)</a:t>
            </a:r>
          </a:p>
          <a:p>
            <a:pPr marL="0" indent="0" defTabSz="933237">
              <a:defRPr/>
            </a:pPr>
            <a:r>
              <a:rPr lang="en-US" dirty="0"/>
              <a:t>Pregnant and Parenting Teens Prenatal Care Guidance</a:t>
            </a:r>
          </a:p>
          <a:p>
            <a:pPr marL="0" indent="0" defTabSz="933237">
              <a:defRPr/>
            </a:pPr>
            <a:r>
              <a:rPr lang="en-US" dirty="0"/>
              <a:t>Sudden Infant Death Syndrome (SIDS)  </a:t>
            </a:r>
          </a:p>
          <a:p>
            <a:pPr marL="0" indent="0" defTabSz="933237">
              <a:defRPr/>
            </a:pPr>
            <a:r>
              <a:rPr lang="en-US" dirty="0"/>
              <a:t>Thank you!</a:t>
            </a:r>
          </a:p>
          <a:p>
            <a:pPr marL="0" indent="0"/>
            <a:endParaRPr dirty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Title and Content">
  <p:cSld name="Title and Content">
    <p:spTree>
      <p:nvGrpSpPr>
        <p:cNvPr id="1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Google Shape;16;p50"/>
          <p:cNvSpPr txBox="1">
            <a:spLocks noGrp="1"/>
          </p:cNvSpPr>
          <p:nvPr>
            <p:ph type="dt" idx="10"/>
          </p:nvPr>
        </p:nvSpPr>
        <p:spPr>
          <a:xfrm>
            <a:off x="73635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17" name="Google Shape;17;p50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cxnSp>
        <p:nvCxnSpPr>
          <p:cNvPr id="19" name="Google Shape;19;p50"/>
          <p:cNvCxnSpPr/>
          <p:nvPr/>
        </p:nvCxnSpPr>
        <p:spPr>
          <a:xfrm>
            <a:off x="11275818" y="6451018"/>
            <a:ext cx="0" cy="207623"/>
          </a:xfrm>
          <a:prstGeom prst="straightConnector1">
            <a:avLst/>
          </a:prstGeom>
          <a:noFill/>
          <a:ln w="15875" cap="flat" cmpd="sng">
            <a:solidFill>
              <a:srgbClr val="B1A383"/>
            </a:solidFill>
            <a:prstDash val="solid"/>
            <a:round/>
            <a:headEnd type="none" w="sm" len="sm"/>
            <a:tailEnd type="none" w="sm" len="sm"/>
          </a:ln>
        </p:spPr>
      </p:cxnSp>
      <p:sp>
        <p:nvSpPr>
          <p:cNvPr id="2" name="TextBox 1">
            <a:extLst>
              <a:ext uri="{FF2B5EF4-FFF2-40B4-BE49-F238E27FC236}">
                <a16:creationId xmlns:a16="http://schemas.microsoft.com/office/drawing/2014/main" id="{BA338F37-B127-5EE7-A39D-316F3187C7E9}"/>
              </a:ext>
            </a:extLst>
          </p:cNvPr>
          <p:cNvSpPr txBox="1"/>
          <p:nvPr userDrawn="1"/>
        </p:nvSpPr>
        <p:spPr>
          <a:xfrm>
            <a:off x="9489440" y="6176963"/>
            <a:ext cx="1864360" cy="54451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38205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B2F8E2F-AF6F-4E47-96E3-491AA1A086B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457200"/>
            <a:ext cx="10515600" cy="1792514"/>
          </a:xfrm>
        </p:spPr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F57408E-1B4B-4896-89F8-C0D6732E922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2249714"/>
            <a:ext cx="10515600" cy="3927249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7EB94C2-096F-4169-A986-23562441901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09EF56-59EF-496B-9D0D-978ABB85EF52}" type="datetimeFigureOut">
              <a:rPr lang="en-US" smtClean="0"/>
              <a:t>8/30/2024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A14AA7C-26A9-4806-840D-A9F6E6CCB49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4765251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Title and Content">
  <p:cSld name="Title and Content">
    <p:spTree>
      <p:nvGrpSpPr>
        <p:cNvPr id="1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Google Shape;16;p50"/>
          <p:cNvSpPr txBox="1">
            <a:spLocks noGrp="1"/>
          </p:cNvSpPr>
          <p:nvPr>
            <p:ph type="dt" idx="10"/>
          </p:nvPr>
        </p:nvSpPr>
        <p:spPr>
          <a:xfrm>
            <a:off x="73635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7" name="Google Shape;17;p50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8" name="Google Shape;18;p50"/>
          <p:cNvSpPr txBox="1">
            <a:spLocks noGrp="1"/>
          </p:cNvSpPr>
          <p:nvPr>
            <p:ph type="sldNum" idx="12"/>
          </p:nvPr>
        </p:nvSpPr>
        <p:spPr>
          <a:xfrm>
            <a:off x="8931906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cxnSp>
        <p:nvCxnSpPr>
          <p:cNvPr id="19" name="Google Shape;19;p50"/>
          <p:cNvCxnSpPr/>
          <p:nvPr/>
        </p:nvCxnSpPr>
        <p:spPr>
          <a:xfrm>
            <a:off x="11275818" y="6451018"/>
            <a:ext cx="0" cy="207623"/>
          </a:xfrm>
          <a:prstGeom prst="straightConnector1">
            <a:avLst/>
          </a:prstGeom>
          <a:noFill/>
          <a:ln w="15875" cap="flat" cmpd="sng">
            <a:solidFill>
              <a:srgbClr val="B1A383"/>
            </a:solidFill>
            <a:prstDash val="solid"/>
            <a:round/>
            <a:headEnd type="none" w="sm" len="sm"/>
            <a:tailEnd type="none" w="sm" len="sm"/>
          </a:ln>
        </p:spPr>
      </p:cxnSp>
      <p:pic>
        <p:nvPicPr>
          <p:cNvPr id="20" name="Google Shape;20;p50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9580747" y="6306228"/>
            <a:ext cx="1557637" cy="427354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48544853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Title and Content">
  <p:cSld name="1_Title and Content">
    <p:spTree>
      <p:nvGrpSpPr>
        <p:cNvPr id="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48465656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B2F8E2F-AF6F-4E47-96E3-491AA1A086B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457200"/>
            <a:ext cx="10515600" cy="1792514"/>
          </a:xfrm>
        </p:spPr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F57408E-1B4B-4896-89F8-C0D6732E922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2249714"/>
            <a:ext cx="10515600" cy="3927249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7EB94C2-096F-4169-A986-23562441901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09EF56-59EF-496B-9D0D-978ABB85EF52}" type="datetimeFigureOut">
              <a:rPr lang="en-US" smtClean="0"/>
              <a:t>8/30/2024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A14AA7C-26A9-4806-840D-A9F6E6CCB49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3E9F2891-0634-4EE4-97E8-5365B8C261AB}"/>
              </a:ext>
            </a:extLst>
          </p:cNvPr>
          <p:cNvSpPr txBox="1"/>
          <p:nvPr userDrawn="1"/>
        </p:nvSpPr>
        <p:spPr>
          <a:xfrm>
            <a:off x="9489440" y="6176963"/>
            <a:ext cx="1864360" cy="54451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9596795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.png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5.xml"/><Relationship Id="rId2" Type="http://schemas.openxmlformats.org/officeDocument/2006/relationships/slideLayout" Target="../slideLayouts/slideLayout4.xml"/><Relationship Id="rId1" Type="http://schemas.openxmlformats.org/officeDocument/2006/relationships/slideLayout" Target="../slideLayouts/slideLayout3.xml"/><Relationship Id="rId4" Type="http://schemas.openxmlformats.org/officeDocument/2006/relationships/theme" Target="../theme/theme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11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Arial"/>
              <a:buNone/>
              <a:defRPr sz="4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11" name="Google Shape;11;p11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marR="0" lvl="0" indent="-4064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12" name="Google Shape;12;p11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 dirty="0"/>
          </a:p>
        </p:txBody>
      </p:sp>
      <p:sp>
        <p:nvSpPr>
          <p:cNvPr id="13" name="Google Shape;13;p11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 dirty="0"/>
          </a:p>
        </p:txBody>
      </p:sp>
      <p:sp>
        <p:nvSpPr>
          <p:cNvPr id="14" name="Google Shape;14;p11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 dirty="0"/>
          </a:p>
        </p:txBody>
      </p:sp>
      <p:pic>
        <p:nvPicPr>
          <p:cNvPr id="7" name="Google Shape;20;p50">
            <a:extLst>
              <a:ext uri="{FF2B5EF4-FFF2-40B4-BE49-F238E27FC236}">
                <a16:creationId xmlns:a16="http://schemas.microsoft.com/office/drawing/2014/main" id="{31036AFA-01E6-435D-A003-3DB969736743}"/>
              </a:ext>
            </a:extLst>
          </p:cNvPr>
          <p:cNvPicPr preferRelativeResize="0"/>
          <p:nvPr userDrawn="1"/>
        </p:nvPicPr>
        <p:blipFill rotWithShape="1">
          <a:blip r:embed="rId4">
            <a:alphaModFix/>
          </a:blip>
          <a:srcRect/>
          <a:stretch/>
        </p:blipFill>
        <p:spPr>
          <a:xfrm>
            <a:off x="9580747" y="6306228"/>
            <a:ext cx="1557637" cy="427354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BEC99DE9-3178-1666-4E6F-D0482812758F}"/>
              </a:ext>
            </a:extLst>
          </p:cNvPr>
          <p:cNvSpPr txBox="1"/>
          <p:nvPr userDrawn="1"/>
        </p:nvSpPr>
        <p:spPr>
          <a:xfrm>
            <a:off x="9489440" y="6176963"/>
            <a:ext cx="1864360" cy="54451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43544253"/>
      </p:ext>
    </p:extLst>
  </p:cSld>
  <p:clrMap bg1="lt1" tx1="dk1" bg2="dk2" tx2="lt2" accent1="accent1" accent2="accent2" accent3="accent3" accent4="accent4" accent5="accent5" accent6="accent6" hlink="hlink" folHlink="folHlink"/>
  <p:sldLayoutIdLst>
    <p:sldLayoutId id="2147483680" r:id="rId1"/>
    <p:sldLayoutId id="2147483682" r:id="rId2"/>
  </p:sldLayoutIdLst>
  <p:hf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11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Arial"/>
              <a:buNone/>
              <a:defRPr sz="4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11" name="Google Shape;11;p11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marR="0" lvl="0" indent="-4064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12" name="Google Shape;12;p11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13" name="Google Shape;13;p11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14" name="Google Shape;14;p11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421285674"/>
      </p:ext>
    </p:extLst>
  </p:cSld>
  <p:clrMap bg1="lt1" tx1="dk1" bg2="dk2" tx2="lt2" accent1="accent1" accent2="accent2" accent3="accent3" accent4="accent4" accent5="accent5" accent6="accent6" hlink="hlink" folHlink="folHlink"/>
  <p:sldLayoutIdLst>
    <p:sldLayoutId id="2147483684" r:id="rId1"/>
    <p:sldLayoutId id="2147483685" r:id="rId2"/>
    <p:sldLayoutId id="2147483686" r:id="rId3"/>
  </p:sldLayoutIdLst>
  <p:hf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9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13.png"/><Relationship Id="rId5" Type="http://schemas.openxmlformats.org/officeDocument/2006/relationships/image" Target="../media/image12.png"/><Relationship Id="rId4" Type="http://schemas.openxmlformats.org/officeDocument/2006/relationships/image" Target="../media/image11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" name="Google Shape;61;p26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142E55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</a:pPr>
            <a:endParaRPr lang="en-US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7" name="Google Shape;79;p1">
            <a:extLst>
              <a:ext uri="{FF2B5EF4-FFF2-40B4-BE49-F238E27FC236}">
                <a16:creationId xmlns:a16="http://schemas.microsoft.com/office/drawing/2014/main" id="{B791F8CF-C5AE-4C45-9E7F-356336160858}"/>
              </a:ext>
            </a:extLst>
          </p:cNvPr>
          <p:cNvSpPr txBox="1"/>
          <p:nvPr/>
        </p:nvSpPr>
        <p:spPr>
          <a:xfrm>
            <a:off x="6087291" y="5372041"/>
            <a:ext cx="6096000" cy="13233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en-US" sz="2000" b="1" dirty="0">
                <a:solidFill>
                  <a:schemeClr val="bg1"/>
                </a:solidFill>
              </a:rPr>
              <a:t>11</a:t>
            </a:r>
            <a:r>
              <a:rPr lang="en-US" sz="2000" b="1" baseline="30000" dirty="0">
                <a:solidFill>
                  <a:schemeClr val="bg1"/>
                </a:solidFill>
              </a:rPr>
              <a:t>th</a:t>
            </a:r>
            <a:r>
              <a:rPr lang="en-US" sz="2000" b="1" dirty="0">
                <a:solidFill>
                  <a:schemeClr val="bg1"/>
                </a:solidFill>
              </a:rPr>
              <a:t> Annual World Patient Safety, Science  &amp; Technology Summit</a:t>
            </a: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en-US" sz="2000" b="1" dirty="0">
                <a:solidFill>
                  <a:srgbClr val="FFC536"/>
                </a:solidFill>
              </a:rPr>
              <a:t>September 6, 2024</a:t>
            </a: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lang="en-US" sz="2000" b="1" dirty="0">
              <a:solidFill>
                <a:schemeClr val="lt1"/>
              </a:solidFill>
            </a:endParaRPr>
          </a:p>
        </p:txBody>
      </p:sp>
      <p:sp>
        <p:nvSpPr>
          <p:cNvPr id="8" name="Google Shape;96;p29">
            <a:extLst>
              <a:ext uri="{FF2B5EF4-FFF2-40B4-BE49-F238E27FC236}">
                <a16:creationId xmlns:a16="http://schemas.microsoft.com/office/drawing/2014/main" id="{2C737333-A935-4BC1-B6DA-0384B3C58161}"/>
              </a:ext>
            </a:extLst>
          </p:cNvPr>
          <p:cNvSpPr txBox="1">
            <a:spLocks/>
          </p:cNvSpPr>
          <p:nvPr/>
        </p:nvSpPr>
        <p:spPr>
          <a:xfrm>
            <a:off x="296186" y="421354"/>
            <a:ext cx="10769081" cy="216762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91425" bIns="45700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Arial"/>
              <a:buNone/>
              <a:defRPr sz="4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marR="0" lvl="0" indent="0" defTabSz="914400" rtl="0" eaLnBrk="1" fontAlgn="auto" latinLnBrk="0" hangingPunct="1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7F42"/>
              </a:buClr>
              <a:buSzPts val="2700"/>
              <a:buFont typeface="Arial"/>
              <a:buNone/>
              <a:tabLst/>
              <a:defRPr/>
            </a:pPr>
            <a:r>
              <a:rPr lang="en-US" sz="6600" b="1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RISING TO THE CHALLENGE: </a:t>
            </a:r>
          </a:p>
          <a:p>
            <a:pPr marL="0" marR="0" lvl="0" indent="0" defTabSz="914400" rtl="0" eaLnBrk="1" fontAlgn="auto" latinLnBrk="0" hangingPunct="1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7F42"/>
              </a:buClr>
              <a:buSzPts val="2700"/>
              <a:buFont typeface="Arial"/>
              <a:buNone/>
              <a:tabLst/>
              <a:defRPr/>
            </a:pPr>
            <a:endParaRPr lang="en-US" sz="6600" b="1" dirty="0">
              <a:solidFill>
                <a:srgbClr val="FFFFF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>
              <a:lnSpc>
                <a:spcPct val="80000"/>
              </a:lnSpc>
              <a:buClr>
                <a:srgbClr val="007F42"/>
              </a:buClr>
              <a:buSzPts val="2700"/>
              <a:defRPr/>
            </a:pPr>
            <a:r>
              <a:rPr lang="en-US" b="1" cap="all" dirty="0">
                <a:solidFill>
                  <a:srgbClr val="F8B33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ea typeface="Times New Roman" panose="02020603050405020304" pitchFamily="18" charset="0"/>
              </a:rPr>
              <a:t>Cross collaborative opportunities to improve the health of California</a:t>
            </a:r>
            <a:endParaRPr lang="en-US" b="1" dirty="0">
              <a:solidFill>
                <a:srgbClr val="FFC536"/>
              </a:solidFill>
              <a:effectLst/>
              <a:latin typeface="+mj-lt"/>
              <a:ea typeface="Times New Roman" panose="02020603050405020304" pitchFamily="18" charset="0"/>
            </a:endParaRPr>
          </a:p>
          <a:p>
            <a:pPr marL="0" marR="0" lvl="0" indent="0" defTabSz="914400" rtl="0" eaLnBrk="1" fontAlgn="auto" latinLnBrk="0" hangingPunct="1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7F42"/>
              </a:buClr>
              <a:buSzPts val="2700"/>
              <a:buFont typeface="Arial"/>
              <a:buNone/>
              <a:tabLst/>
              <a:defRPr/>
            </a:pPr>
            <a:endParaRPr lang="en-US" b="1" cap="all" baseline="-25000" dirty="0">
              <a:solidFill>
                <a:srgbClr val="F8B337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4" name="Picture 3" descr="Logo&#10;&#10;Description automatically generated">
            <a:extLst>
              <a:ext uri="{FF2B5EF4-FFF2-40B4-BE49-F238E27FC236}">
                <a16:creationId xmlns:a16="http://schemas.microsoft.com/office/drawing/2014/main" id="{123DE9A8-9C2D-423B-BF6A-E7140C8021B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518374" y="162560"/>
            <a:ext cx="2377440" cy="2377440"/>
          </a:xfrm>
          <a:prstGeom prst="rect">
            <a:avLst/>
          </a:prstGeom>
        </p:spPr>
      </p:pic>
      <p:sp>
        <p:nvSpPr>
          <p:cNvPr id="9" name="Google Shape;79;p1">
            <a:extLst>
              <a:ext uri="{FF2B5EF4-FFF2-40B4-BE49-F238E27FC236}">
                <a16:creationId xmlns:a16="http://schemas.microsoft.com/office/drawing/2014/main" id="{8CCAAC6D-E9C0-4AE1-A706-A7DA127612E5}"/>
              </a:ext>
            </a:extLst>
          </p:cNvPr>
          <p:cNvSpPr txBox="1"/>
          <p:nvPr/>
        </p:nvSpPr>
        <p:spPr>
          <a:xfrm>
            <a:off x="216696" y="5421024"/>
            <a:ext cx="5879304" cy="83095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en-US" sz="2800" b="1" dirty="0">
                <a:solidFill>
                  <a:schemeClr val="lt1"/>
                </a:solidFill>
              </a:rPr>
              <a:t>Diana E. Ramos, MD, MPH, MBA</a:t>
            </a: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en-US" sz="2000" b="1" i="0" u="none" strike="noStrike" cap="none" dirty="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Califo</a:t>
            </a:r>
            <a:r>
              <a:rPr lang="en-US" sz="2000" b="1" dirty="0">
                <a:solidFill>
                  <a:schemeClr val="lt1"/>
                </a:solidFill>
              </a:rPr>
              <a:t>rnia Surgeon General</a:t>
            </a:r>
            <a:endParaRPr sz="20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168981016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Content Placeholder 4" descr="A person holding a baby&#10;&#10;Description automatically generated">
            <a:extLst>
              <a:ext uri="{FF2B5EF4-FFF2-40B4-BE49-F238E27FC236}">
                <a16:creationId xmlns:a16="http://schemas.microsoft.com/office/drawing/2014/main" id="{2EF9E039-4620-DD44-E65E-3C5B303227A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-1" b="20241"/>
          <a:stretch/>
        </p:blipFill>
        <p:spPr>
          <a:xfrm>
            <a:off x="643467" y="791165"/>
            <a:ext cx="5291666" cy="5275670"/>
          </a:xfrm>
          <a:prstGeom prst="rect">
            <a:avLst/>
          </a:prstGeom>
        </p:spPr>
      </p:pic>
      <p:pic>
        <p:nvPicPr>
          <p:cNvPr id="2" name="Picture 1">
            <a:extLst>
              <a:ext uri="{FF2B5EF4-FFF2-40B4-BE49-F238E27FC236}">
                <a16:creationId xmlns:a16="http://schemas.microsoft.com/office/drawing/2014/main" id="{E68D6932-AF18-571D-358E-34D7008F405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256865" y="981603"/>
            <a:ext cx="5291667" cy="48947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737101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C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8CC66B54-84AC-4F6A-41E9-A054831175E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597264" y="962074"/>
            <a:ext cx="2656939" cy="5029200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6A748ECA-CFC4-CF2B-E2FE-663EF6D2F946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2760" t="1943"/>
          <a:stretch/>
        </p:blipFill>
        <p:spPr bwMode="auto">
          <a:xfrm>
            <a:off x="450678" y="962074"/>
            <a:ext cx="3592335" cy="5029200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cxnSp>
        <p:nvCxnSpPr>
          <p:cNvPr id="6" name="Straight Arrow Connector 5">
            <a:extLst>
              <a:ext uri="{FF2B5EF4-FFF2-40B4-BE49-F238E27FC236}">
                <a16:creationId xmlns:a16="http://schemas.microsoft.com/office/drawing/2014/main" id="{7335E6DD-C06A-27D5-A846-8D0CADF3E62D}"/>
              </a:ext>
            </a:extLst>
          </p:cNvPr>
          <p:cNvCxnSpPr>
            <a:cxnSpLocks/>
          </p:cNvCxnSpPr>
          <p:nvPr/>
        </p:nvCxnSpPr>
        <p:spPr>
          <a:xfrm>
            <a:off x="4124984" y="3331881"/>
            <a:ext cx="1371600" cy="0"/>
          </a:xfrm>
          <a:prstGeom prst="straightConnector1">
            <a:avLst/>
          </a:prstGeom>
          <a:ln w="63500">
            <a:solidFill>
              <a:srgbClr val="00206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7" name="Picture 6">
            <a:extLst>
              <a:ext uri="{FF2B5EF4-FFF2-40B4-BE49-F238E27FC236}">
                <a16:creationId xmlns:a16="http://schemas.microsoft.com/office/drawing/2014/main" id="{1BE0D79B-6E82-EAAB-8576-0525FF307A29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r="8314"/>
          <a:stretch/>
        </p:blipFill>
        <p:spPr>
          <a:xfrm>
            <a:off x="9180182" y="1579749"/>
            <a:ext cx="2206835" cy="3698501"/>
          </a:xfrm>
          <a:prstGeom prst="rect">
            <a:avLst/>
          </a:prstGeom>
        </p:spPr>
      </p:pic>
      <p:cxnSp>
        <p:nvCxnSpPr>
          <p:cNvPr id="2" name="Straight Arrow Connector 1">
            <a:extLst>
              <a:ext uri="{FF2B5EF4-FFF2-40B4-BE49-F238E27FC236}">
                <a16:creationId xmlns:a16="http://schemas.microsoft.com/office/drawing/2014/main" id="{4EA237F8-4406-317A-385D-98B18CA4EE0E}"/>
              </a:ext>
            </a:extLst>
          </p:cNvPr>
          <p:cNvCxnSpPr>
            <a:cxnSpLocks/>
          </p:cNvCxnSpPr>
          <p:nvPr/>
        </p:nvCxnSpPr>
        <p:spPr>
          <a:xfrm>
            <a:off x="8254203" y="3329673"/>
            <a:ext cx="914400" cy="0"/>
          </a:xfrm>
          <a:prstGeom prst="straightConnector1">
            <a:avLst/>
          </a:prstGeom>
          <a:ln w="63500">
            <a:solidFill>
              <a:srgbClr val="00206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78047466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14A6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Qr code&#10;&#10;Description automatically generated">
            <a:extLst>
              <a:ext uri="{FF2B5EF4-FFF2-40B4-BE49-F238E27FC236}">
                <a16:creationId xmlns:a16="http://schemas.microsoft.com/office/drawing/2014/main" id="{928115C5-4D3C-8609-9B7C-04B158CE0E9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749990" y="2158738"/>
            <a:ext cx="2540524" cy="2540524"/>
          </a:xfrm>
          <a:prstGeom prst="rect">
            <a:avLst/>
          </a:prstGeom>
        </p:spPr>
      </p:pic>
      <p:pic>
        <p:nvPicPr>
          <p:cNvPr id="1026" name="Picture 2" descr="Couple holding pregnant belly, hand over hand, in the shape of a heart">
            <a:extLst>
              <a:ext uri="{FF2B5EF4-FFF2-40B4-BE49-F238E27FC236}">
                <a16:creationId xmlns:a16="http://schemas.microsoft.com/office/drawing/2014/main" id="{9D93FC96-5544-9062-4C81-2FED7B9CF63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1249" y="356839"/>
            <a:ext cx="7772400" cy="58293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84799204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Shape 4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6" name="Google Shape;476;p48"/>
          <p:cNvSpPr txBox="1">
            <a:spLocks noGrp="1"/>
          </p:cNvSpPr>
          <p:nvPr>
            <p:ph type="sldNum" idx="4294967295"/>
          </p:nvPr>
        </p:nvSpPr>
        <p:spPr>
          <a:xfrm>
            <a:off x="8931906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Pts val="1200"/>
              <a:buFontTx/>
              <a:buNone/>
              <a:tabLst/>
              <a:defRPr/>
            </a:pPr>
            <a:fld id="{00000000-1234-1234-1234-123412341234}" type="slidenum"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Arial"/>
                <a:sym typeface="Arial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Pts val="1200"/>
                <a:buFontTx/>
                <a:buNone/>
                <a:tabLst/>
                <a:defRPr/>
              </a:pPr>
              <a:t>5</a:t>
            </a:fld>
            <a:endParaRPr kumimoji="0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Arial"/>
              <a:sym typeface="Arial"/>
            </a:endParaRPr>
          </a:p>
        </p:txBody>
      </p:sp>
      <p:sp>
        <p:nvSpPr>
          <p:cNvPr id="477" name="Google Shape;477;p48"/>
          <p:cNvSpPr/>
          <p:nvPr/>
        </p:nvSpPr>
        <p:spPr>
          <a:xfrm>
            <a:off x="0" y="0"/>
            <a:ext cx="12283442" cy="6858000"/>
          </a:xfrm>
          <a:prstGeom prst="rect">
            <a:avLst/>
          </a:prstGeom>
          <a:solidFill>
            <a:srgbClr val="142E55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tabLst/>
              <a:defRPr/>
            </a:pPr>
            <a:endParaRPr kumimoji="0" sz="14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79" name="Google Shape;479;p48"/>
          <p:cNvSpPr txBox="1"/>
          <p:nvPr/>
        </p:nvSpPr>
        <p:spPr>
          <a:xfrm>
            <a:off x="6096000" y="555517"/>
            <a:ext cx="6187442" cy="429928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91425" bIns="45700" anchor="ctr" anchorCtr="0">
            <a:norm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7F42"/>
              </a:buClr>
              <a:buSzPts val="2700"/>
              <a:buFont typeface="Arial"/>
              <a:buNone/>
              <a:tabLst/>
              <a:defRPr/>
            </a:pPr>
            <a:r>
              <a:rPr kumimoji="0" lang="en-US" sz="4400" b="1" i="1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entury Gothic" panose="020B0502020202020204" pitchFamily="34" charset="0"/>
                <a:cs typeface="Arial"/>
                <a:sym typeface="Arial"/>
              </a:rPr>
              <a:t>THANK YOU</a:t>
            </a:r>
          </a:p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7F42"/>
              </a:buClr>
              <a:buSzPts val="2700"/>
              <a:buFont typeface="Arial"/>
              <a:buNone/>
              <a:tabLst/>
              <a:defRPr/>
            </a:pPr>
            <a:endParaRPr kumimoji="0" lang="en-US" sz="4400" b="1" i="1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entury Gothic" panose="020B0502020202020204" pitchFamily="34" charset="0"/>
              <a:cs typeface="Arial"/>
              <a:sym typeface="Arial"/>
            </a:endParaRPr>
          </a:p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7F42"/>
              </a:buClr>
              <a:buSzPts val="2700"/>
              <a:buFont typeface="Arial"/>
              <a:buNone/>
              <a:tabLst/>
              <a:defRPr/>
            </a:pP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Arial"/>
                <a:sym typeface="Arial"/>
              </a:rPr>
              <a:t>Diana.Ramos@osg.ca.gov</a:t>
            </a:r>
            <a:endParaRPr kumimoji="0" lang="en-US" sz="28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entury Gothic" panose="020B0502020202020204" pitchFamily="34" charset="0"/>
              <a:ea typeface="Calibri"/>
              <a:cs typeface="Calibri"/>
              <a:sym typeface="Arial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entury Gothic" panose="020B0502020202020204" pitchFamily="34" charset="0"/>
                <a:ea typeface="Calibri"/>
                <a:cs typeface="Calibri"/>
                <a:sym typeface="Arial"/>
              </a:rPr>
              <a:t>@CASurgeonGeneral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entury Gothic" panose="020B0502020202020204" pitchFamily="34" charset="0"/>
                <a:ea typeface="Calibri"/>
                <a:cs typeface="Calibri"/>
                <a:sym typeface="Arial"/>
              </a:rPr>
              <a:t>@CA_OSG</a:t>
            </a: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7F42"/>
              </a:buClr>
              <a:buSzPts val="2700"/>
              <a:buFont typeface="Arial"/>
              <a:buNone/>
              <a:tabLst/>
              <a:defRPr/>
            </a:pPr>
            <a:endParaRPr kumimoji="0" sz="2800" b="0" i="1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entury Gothic" panose="020B0502020202020204" pitchFamily="34" charset="0"/>
              <a:cs typeface="Arial"/>
              <a:sym typeface="Arial"/>
            </a:endParaRPr>
          </a:p>
        </p:txBody>
      </p:sp>
      <p:pic>
        <p:nvPicPr>
          <p:cNvPr id="4" name="Picture 3" descr="Qr code&#10;&#10;Description automatically generated">
            <a:extLst>
              <a:ext uri="{FF2B5EF4-FFF2-40B4-BE49-F238E27FC236}">
                <a16:creationId xmlns:a16="http://schemas.microsoft.com/office/drawing/2014/main" id="{A2951255-7A34-467C-A76F-C6723D7F179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07143" y="4237552"/>
            <a:ext cx="1982273" cy="1982273"/>
          </a:xfrm>
          <a:prstGeom prst="rect">
            <a:avLst/>
          </a:prstGeom>
        </p:spPr>
      </p:pic>
      <p:pic>
        <p:nvPicPr>
          <p:cNvPr id="1030" name="Picture 6" descr="Download Twitter Logo Png Transparent Background - Logo Twitter Png PNG  Image with No Background - PNGkey.com">
            <a:extLst>
              <a:ext uri="{FF2B5EF4-FFF2-40B4-BE49-F238E27FC236}">
                <a16:creationId xmlns:a16="http://schemas.microsoft.com/office/drawing/2014/main" id="{6175BF76-D8DA-4BC4-BC54-FCCE62DB4C1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62233" y="3362198"/>
            <a:ext cx="387064" cy="38706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8" name="Picture 14" descr="THE NEW INSTAGRAM LOGO WHITE PNG TRANSPARENT 2022">
            <a:extLst>
              <a:ext uri="{FF2B5EF4-FFF2-40B4-BE49-F238E27FC236}">
                <a16:creationId xmlns:a16="http://schemas.microsoft.com/office/drawing/2014/main" id="{A337D068-B60F-4F36-87BF-BE94D25B87F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62319" y="2936497"/>
            <a:ext cx="387064" cy="38706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24397794-BD2E-F2CE-342A-A718643A2B6E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984246" y="1212556"/>
            <a:ext cx="4195324" cy="4299284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3_Office Them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F8EDB0EC32FF0449AD952856DC0D0F03" ma:contentTypeVersion="15" ma:contentTypeDescription="Create a new document." ma:contentTypeScope="" ma:versionID="7628f8b5cc27cefcb41f21a37b7a783a">
  <xsd:schema xmlns:xsd="http://www.w3.org/2001/XMLSchema" xmlns:xs="http://www.w3.org/2001/XMLSchema" xmlns:p="http://schemas.microsoft.com/office/2006/metadata/properties" xmlns:ns2="23a1c437-2e36-495d-a015-7da437d60db9" xmlns:ns3="62e08942-e6bc-4527-b4a7-b04f30cebafd" targetNamespace="http://schemas.microsoft.com/office/2006/metadata/properties" ma:root="true" ma:fieldsID="9a31b81aaad5e61f544d57e4d2db5b3e" ns2:_="" ns3:_="">
    <xsd:import namespace="23a1c437-2e36-495d-a015-7da437d60db9"/>
    <xsd:import namespace="62e08942-e6bc-4527-b4a7-b04f30cebafd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3:SharedWithUsers" minOccurs="0"/>
                <xsd:element ref="ns3:SharedWithDetails" minOccurs="0"/>
                <xsd:element ref="ns2:lcf76f155ced4ddcb4097134ff3c332f" minOccurs="0"/>
                <xsd:element ref="ns3:TaxCatchAll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MediaServiceDateTaken" minOccurs="0"/>
                <xsd:element ref="ns2:MediaServiceLocation" minOccurs="0"/>
                <xsd:element ref="ns2:MediaLengthInSeconds" minOccurs="0"/>
                <xsd:element ref="ns2:MediaServiceObjectDetectorVersions" minOccurs="0"/>
                <xsd:element ref="ns2:MediaServiceSearchPropertie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23a1c437-2e36-495d-a015-7da437d60db9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lcf76f155ced4ddcb4097134ff3c332f" ma:index="13" nillable="true" ma:taxonomy="true" ma:internalName="lcf76f155ced4ddcb4097134ff3c332f" ma:taxonomyFieldName="MediaServiceImageTags" ma:displayName="Image Tags" ma:readOnly="false" ma:fieldId="{5cf76f15-5ced-4ddc-b409-7134ff3c332f}" ma:taxonomyMulti="true" ma:sspId="66346ad1-6548-48ff-b3a9-da085fcaddff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CR" ma:index="15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6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7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DateTaken" ma:index="18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Location" ma:index="19" nillable="true" ma:displayName="Location" ma:indexed="true" ma:internalName="MediaServiceLocation" ma:readOnly="true">
      <xsd:simpleType>
        <xsd:restriction base="dms:Text"/>
      </xsd:simpleType>
    </xsd:element>
    <xsd:element name="MediaLengthInSeconds" ma:index="20" nillable="true" ma:displayName="MediaLengthInSeconds" ma:hidden="true" ma:internalName="MediaLengthInSeconds" ma:readOnly="true">
      <xsd:simpleType>
        <xsd:restriction base="dms:Unknown"/>
      </xsd:simpleType>
    </xsd:element>
    <xsd:element name="MediaServiceObjectDetectorVersions" ma:index="21" nillable="true" ma:displayName="MediaServiceObjectDetectorVersions" ma:description="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22" nillable="true" ma:displayName="MediaServiceSearchProperties" ma:hidden="true" ma:internalName="MediaServiceSearchProperties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62e08942-e6bc-4527-b4a7-b04f30cebafd" elementFormDefault="qualified">
    <xsd:import namespace="http://schemas.microsoft.com/office/2006/documentManagement/types"/>
    <xsd:import namespace="http://schemas.microsoft.com/office/infopath/2007/PartnerControls"/>
    <xsd:element name="SharedWithUsers" ma:index="10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1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TaxCatchAll" ma:index="14" nillable="true" ma:displayName="Taxonomy Catch All Column" ma:hidden="true" ma:list="{fc55f021-d4a8-4e81-be52-180893b86d31}" ma:internalName="TaxCatchAll" ma:showField="CatchAllData" ma:web="62e08942-e6bc-4527-b4a7-b04f30cebafd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23a1c437-2e36-495d-a015-7da437d60db9">
      <Terms xmlns="http://schemas.microsoft.com/office/infopath/2007/PartnerControls"/>
    </lcf76f155ced4ddcb4097134ff3c332f>
    <TaxCatchAll xmlns="62e08942-e6bc-4527-b4a7-b04f30cebafd" xsi:nil="true"/>
  </documentManagement>
</p:properties>
</file>

<file path=customXml/itemProps1.xml><?xml version="1.0" encoding="utf-8"?>
<ds:datastoreItem xmlns:ds="http://schemas.openxmlformats.org/officeDocument/2006/customXml" ds:itemID="{72012CA4-3B4B-4ADB-AA82-03266BA46F1D}"/>
</file>

<file path=customXml/itemProps2.xml><?xml version="1.0" encoding="utf-8"?>
<ds:datastoreItem xmlns:ds="http://schemas.openxmlformats.org/officeDocument/2006/customXml" ds:itemID="{7DCAE4B2-E780-44B8-8D10-7DC2579680C7}"/>
</file>

<file path=customXml/itemProps3.xml><?xml version="1.0" encoding="utf-8"?>
<ds:datastoreItem xmlns:ds="http://schemas.openxmlformats.org/officeDocument/2006/customXml" ds:itemID="{676C5968-2C32-4BE5-AEEA-02D3C5FBB306}"/>
</file>

<file path=docProps/app.xml><?xml version="1.0" encoding="utf-8"?>
<Properties xmlns="http://schemas.openxmlformats.org/officeDocument/2006/extended-properties" xmlns:vt="http://schemas.openxmlformats.org/officeDocument/2006/docPropsVTypes">
  <TotalTime>5326</TotalTime>
  <Words>101</Words>
  <Application>Microsoft Office PowerPoint</Application>
  <PresentationFormat>Widescreen</PresentationFormat>
  <Paragraphs>23</Paragraphs>
  <Slides>5</Slides>
  <Notes>5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5</vt:i4>
      </vt:variant>
    </vt:vector>
  </HeadingPairs>
  <TitlesOfParts>
    <vt:vector size="10" baseType="lpstr">
      <vt:lpstr>Arial</vt:lpstr>
      <vt:lpstr>Calibri</vt:lpstr>
      <vt:lpstr>Century Gothic</vt:lpstr>
      <vt:lpstr>3_Office Theme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wbarrera</dc:creator>
  <cp:lastModifiedBy>Ramos, Diana@OSG</cp:lastModifiedBy>
  <cp:revision>339</cp:revision>
  <dcterms:created xsi:type="dcterms:W3CDTF">2023-08-23T22:10:31Z</dcterms:created>
  <dcterms:modified xsi:type="dcterms:W3CDTF">2024-08-30T18:21:45Z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0x010100F8EDB0EC32FF0449AD952856DC0D0F03</vt:lpwstr>
  </property>
</Properties>
</file>