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1.xml" ContentType="application/vnd.openxmlformats-officedocument.presentationml.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Layouts/slideLayout14.xml" ContentType="application/vnd.openxmlformats-officedocument.presentationml.slideLayout+xml"/>
  <Override PartName="/ppt/notesSlides/notesSlide13.xml" ContentType="application/vnd.openxmlformats-officedocument.presentationml.notesSlide+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7" r:id="rId2"/>
    <p:sldId id="263" r:id="rId3"/>
    <p:sldId id="265" r:id="rId4"/>
    <p:sldId id="336" r:id="rId5"/>
    <p:sldId id="2147308662" r:id="rId6"/>
    <p:sldId id="287" r:id="rId7"/>
    <p:sldId id="422" r:id="rId8"/>
    <p:sldId id="424" r:id="rId9"/>
    <p:sldId id="426" r:id="rId10"/>
    <p:sldId id="451" r:id="rId11"/>
    <p:sldId id="1795" r:id="rId12"/>
    <p:sldId id="429" r:id="rId13"/>
    <p:sldId id="268" r:id="rId14"/>
    <p:sldId id="259" r:id="rId15"/>
    <p:sldId id="258" r:id="rId16"/>
    <p:sldId id="2147308645" r:id="rId17"/>
    <p:sldId id="2147308612" r:id="rId18"/>
    <p:sldId id="256" r:id="rId19"/>
    <p:sldId id="2147308638" r:id="rId20"/>
    <p:sldId id="2147308616" r:id="rId21"/>
    <p:sldId id="2147308617" r:id="rId22"/>
    <p:sldId id="261" r:id="rId23"/>
    <p:sldId id="214730866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737"/>
  </p:normalViewPr>
  <p:slideViewPr>
    <p:cSldViewPr snapToGrid="0">
      <p:cViewPr varScale="1">
        <p:scale>
          <a:sx n="90" d="100"/>
          <a:sy n="90" d="100"/>
        </p:scale>
        <p:origin x="232"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0C3D9-0FEE-4842-8EF2-58155F866C70}" type="datetimeFigureOut">
              <a:rPr lang="en-US" smtClean="0"/>
              <a:t>8/7/24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9A4C28-9453-9B4D-B687-B2A05A94F11C}" type="slidenum">
              <a:rPr lang="en-US" smtClean="0"/>
              <a:t>‹#›</a:t>
            </a:fld>
            <a:endParaRPr lang="en-US"/>
          </a:p>
        </p:txBody>
      </p:sp>
    </p:spTree>
    <p:extLst>
      <p:ext uri="{BB962C8B-B14F-4D97-AF65-F5344CB8AC3E}">
        <p14:creationId xmlns:p14="http://schemas.microsoft.com/office/powerpoint/2010/main" val="3002848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f4d6668ed3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f4d6668ed3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d7a51c1b8b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d7a51c1b8b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1356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A09F66-C132-4C43-B649-1D3F0E4A7AE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3447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A09F66-C132-4C43-B649-1D3F0E4A7AE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6916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spcBef>
                <a:spcPct val="0"/>
              </a:spcBef>
            </a:pPr>
            <a:r>
              <a:rPr lang="en-US" altLang="en-US" dirty="0"/>
              <a:t>CRPs are…..principled, comprehensive, systematic programs for responding and preventing to harm events.</a:t>
            </a:r>
          </a:p>
          <a:p>
            <a:pPr eaLnBrk="1" hangingPunct="1">
              <a:spcBef>
                <a:spcPct val="0"/>
              </a:spcBef>
            </a:pPr>
            <a:r>
              <a:rPr lang="en-US" altLang="en-US" dirty="0"/>
              <a:t>They help move from the traditional “deny and defend” responses  to a transparent response with immediate communication.</a:t>
            </a:r>
          </a:p>
          <a:p>
            <a:pPr eaLnBrk="1" hangingPunct="1">
              <a:spcBef>
                <a:spcPct val="0"/>
              </a:spcBef>
            </a:pPr>
            <a:r>
              <a:rPr lang="en-US" altLang="en-US" dirty="0"/>
              <a:t>They help organizations learn from errors and they help move to earlier financial resolution for patients who have been harmed while creating a supportive environment taking the fear and worry out of the already stressful process.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A09F66-C132-4C43-B649-1D3F0E4A7AE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1631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127000" algn="l" rtl="0">
              <a:lnSpc>
                <a:spcPct val="90000"/>
              </a:lnSpc>
              <a:spcBef>
                <a:spcPts val="0"/>
              </a:spcBef>
              <a:spcAft>
                <a:spcPts val="0"/>
              </a:spcAft>
              <a:buClr>
                <a:srgbClr val="44546A"/>
              </a:buClr>
              <a:buSzPts val="1200"/>
              <a:buFont typeface="Source Sans Pro"/>
              <a:buChar char="•"/>
            </a:pPr>
            <a:r>
              <a:rPr lang="en-US" sz="1200">
                <a:solidFill>
                  <a:srgbClr val="44546A"/>
                </a:solidFill>
                <a:latin typeface="Source Sans Pro"/>
                <a:ea typeface="Source Sans Pro"/>
                <a:cs typeface="Source Sans Pro"/>
                <a:sym typeface="Source Sans Pro"/>
              </a:rPr>
              <a:t>Our members span the country</a:t>
            </a:r>
            <a:endParaRPr sz="1200">
              <a:solidFill>
                <a:srgbClr val="44546A"/>
              </a:solidFill>
              <a:latin typeface="Source Sans Pro"/>
              <a:ea typeface="Source Sans Pro"/>
              <a:cs typeface="Source Sans Pro"/>
              <a:sym typeface="Source Sans Pro"/>
            </a:endParaRPr>
          </a:p>
          <a:p>
            <a:pPr marL="228600" lvl="0" indent="-127000" algn="l" rtl="0">
              <a:lnSpc>
                <a:spcPct val="90000"/>
              </a:lnSpc>
              <a:spcBef>
                <a:spcPts val="1000"/>
              </a:spcBef>
              <a:spcAft>
                <a:spcPts val="0"/>
              </a:spcAft>
              <a:buClr>
                <a:srgbClr val="44546A"/>
              </a:buClr>
              <a:buSzPts val="1200"/>
              <a:buFont typeface="Source Sans Pro"/>
              <a:buChar char="•"/>
            </a:pPr>
            <a:r>
              <a:rPr lang="en-US" sz="1200">
                <a:solidFill>
                  <a:srgbClr val="44546A"/>
                </a:solidFill>
                <a:latin typeface="Source Sans Pro"/>
                <a:ea typeface="Source Sans Pro"/>
                <a:cs typeface="Source Sans Pro"/>
                <a:sym typeface="Source Sans Pro"/>
              </a:rPr>
              <a:t>We are all committed to a comprehensive, highly reliable response that is driven by accountability, compassion, and transparency</a:t>
            </a:r>
            <a:endParaRPr sz="1200">
              <a:solidFill>
                <a:srgbClr val="44546A"/>
              </a:solidFill>
              <a:latin typeface="Source Sans Pro"/>
              <a:ea typeface="Source Sans Pro"/>
              <a:cs typeface="Source Sans Pro"/>
              <a:sym typeface="Source Sans Pro"/>
            </a:endParaRPr>
          </a:p>
          <a:p>
            <a:pPr marL="228600" lvl="0" indent="-127000" algn="l" rtl="0">
              <a:lnSpc>
                <a:spcPct val="90000"/>
              </a:lnSpc>
              <a:spcBef>
                <a:spcPts val="1000"/>
              </a:spcBef>
              <a:spcAft>
                <a:spcPts val="0"/>
              </a:spcAft>
              <a:buClr>
                <a:srgbClr val="44546A"/>
              </a:buClr>
              <a:buSzPts val="1200"/>
              <a:buFont typeface="Source Sans Pro"/>
              <a:buChar char="•"/>
            </a:pPr>
            <a:r>
              <a:rPr lang="en-US" sz="1200">
                <a:solidFill>
                  <a:srgbClr val="44546A"/>
                </a:solidFill>
                <a:latin typeface="Source Sans Pro"/>
                <a:ea typeface="Source Sans Pro"/>
                <a:cs typeface="Source Sans Pro"/>
                <a:sym typeface="Source Sans Pro"/>
              </a:rPr>
              <a:t>We have extensive experience and expertise</a:t>
            </a:r>
            <a:endParaRPr sz="1200">
              <a:solidFill>
                <a:srgbClr val="44546A"/>
              </a:solidFill>
              <a:latin typeface="Source Sans Pro"/>
              <a:ea typeface="Source Sans Pro"/>
              <a:cs typeface="Source Sans Pro"/>
              <a:sym typeface="Source Sans Pro"/>
            </a:endParaRPr>
          </a:p>
          <a:p>
            <a:pPr marL="228600" lvl="0" indent="-127000" algn="l" rtl="0">
              <a:lnSpc>
                <a:spcPct val="90000"/>
              </a:lnSpc>
              <a:spcBef>
                <a:spcPts val="1000"/>
              </a:spcBef>
              <a:spcAft>
                <a:spcPts val="0"/>
              </a:spcAft>
              <a:buClr>
                <a:srgbClr val="44546A"/>
              </a:buClr>
              <a:buSzPts val="1200"/>
              <a:buFont typeface="Source Sans Pro"/>
              <a:buChar char="•"/>
            </a:pPr>
            <a:r>
              <a:rPr lang="en-US" sz="1200">
                <a:solidFill>
                  <a:srgbClr val="44546A"/>
                </a:solidFill>
                <a:latin typeface="Source Sans Pro"/>
                <a:ea typeface="Source Sans Pro"/>
                <a:cs typeface="Source Sans Pro"/>
                <a:sym typeface="Source Sans Pro"/>
              </a:rPr>
              <a:t>We have the passion to move our agenda forward</a:t>
            </a:r>
            <a:endParaRPr sz="1200"/>
          </a:p>
        </p:txBody>
      </p:sp>
      <p:sp>
        <p:nvSpPr>
          <p:cNvPr id="85" name="Google Shape;8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3503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127000" algn="l" rtl="0">
              <a:lnSpc>
                <a:spcPct val="90000"/>
              </a:lnSpc>
              <a:spcBef>
                <a:spcPts val="0"/>
              </a:spcBef>
              <a:spcAft>
                <a:spcPts val="0"/>
              </a:spcAft>
              <a:buClr>
                <a:srgbClr val="44546A"/>
              </a:buClr>
              <a:buSzPts val="1200"/>
              <a:buFont typeface="Source Sans Pro"/>
              <a:buChar char="•"/>
            </a:pPr>
            <a:r>
              <a:rPr lang="en-US" sz="1200">
                <a:solidFill>
                  <a:srgbClr val="44546A"/>
                </a:solidFill>
                <a:latin typeface="Source Sans Pro"/>
                <a:ea typeface="Source Sans Pro"/>
                <a:cs typeface="Source Sans Pro"/>
                <a:sym typeface="Source Sans Pro"/>
              </a:rPr>
              <a:t>Our members span the country</a:t>
            </a:r>
            <a:endParaRPr sz="1200">
              <a:solidFill>
                <a:srgbClr val="44546A"/>
              </a:solidFill>
              <a:latin typeface="Source Sans Pro"/>
              <a:ea typeface="Source Sans Pro"/>
              <a:cs typeface="Source Sans Pro"/>
              <a:sym typeface="Source Sans Pro"/>
            </a:endParaRPr>
          </a:p>
          <a:p>
            <a:pPr marL="228600" lvl="0" indent="-127000" algn="l" rtl="0">
              <a:lnSpc>
                <a:spcPct val="90000"/>
              </a:lnSpc>
              <a:spcBef>
                <a:spcPts val="1000"/>
              </a:spcBef>
              <a:spcAft>
                <a:spcPts val="0"/>
              </a:spcAft>
              <a:buClr>
                <a:srgbClr val="44546A"/>
              </a:buClr>
              <a:buSzPts val="1200"/>
              <a:buFont typeface="Source Sans Pro"/>
              <a:buChar char="•"/>
            </a:pPr>
            <a:r>
              <a:rPr lang="en-US" sz="1200">
                <a:solidFill>
                  <a:srgbClr val="44546A"/>
                </a:solidFill>
                <a:latin typeface="Source Sans Pro"/>
                <a:ea typeface="Source Sans Pro"/>
                <a:cs typeface="Source Sans Pro"/>
                <a:sym typeface="Source Sans Pro"/>
              </a:rPr>
              <a:t>We are all committed to a comprehensive, highly reliable response that is driven by accountability, compassion, and transparency</a:t>
            </a:r>
            <a:endParaRPr sz="1200">
              <a:solidFill>
                <a:srgbClr val="44546A"/>
              </a:solidFill>
              <a:latin typeface="Source Sans Pro"/>
              <a:ea typeface="Source Sans Pro"/>
              <a:cs typeface="Source Sans Pro"/>
              <a:sym typeface="Source Sans Pro"/>
            </a:endParaRPr>
          </a:p>
          <a:p>
            <a:pPr marL="228600" lvl="0" indent="-127000" algn="l" rtl="0">
              <a:lnSpc>
                <a:spcPct val="90000"/>
              </a:lnSpc>
              <a:spcBef>
                <a:spcPts val="1000"/>
              </a:spcBef>
              <a:spcAft>
                <a:spcPts val="0"/>
              </a:spcAft>
              <a:buClr>
                <a:srgbClr val="44546A"/>
              </a:buClr>
              <a:buSzPts val="1200"/>
              <a:buFont typeface="Source Sans Pro"/>
              <a:buChar char="•"/>
            </a:pPr>
            <a:r>
              <a:rPr lang="en-US" sz="1200">
                <a:solidFill>
                  <a:srgbClr val="44546A"/>
                </a:solidFill>
                <a:latin typeface="Source Sans Pro"/>
                <a:ea typeface="Source Sans Pro"/>
                <a:cs typeface="Source Sans Pro"/>
                <a:sym typeface="Source Sans Pro"/>
              </a:rPr>
              <a:t>We have extensive experience and expertise</a:t>
            </a:r>
            <a:endParaRPr sz="1200">
              <a:solidFill>
                <a:srgbClr val="44546A"/>
              </a:solidFill>
              <a:latin typeface="Source Sans Pro"/>
              <a:ea typeface="Source Sans Pro"/>
              <a:cs typeface="Source Sans Pro"/>
              <a:sym typeface="Source Sans Pro"/>
            </a:endParaRPr>
          </a:p>
          <a:p>
            <a:pPr marL="228600" lvl="0" indent="-127000" algn="l" rtl="0">
              <a:lnSpc>
                <a:spcPct val="90000"/>
              </a:lnSpc>
              <a:spcBef>
                <a:spcPts val="1000"/>
              </a:spcBef>
              <a:spcAft>
                <a:spcPts val="0"/>
              </a:spcAft>
              <a:buClr>
                <a:srgbClr val="44546A"/>
              </a:buClr>
              <a:buSzPts val="1200"/>
              <a:buFont typeface="Source Sans Pro"/>
              <a:buChar char="•"/>
            </a:pPr>
            <a:r>
              <a:rPr lang="en-US" sz="1200">
                <a:solidFill>
                  <a:srgbClr val="44546A"/>
                </a:solidFill>
                <a:latin typeface="Source Sans Pro"/>
                <a:ea typeface="Source Sans Pro"/>
                <a:cs typeface="Source Sans Pro"/>
                <a:sym typeface="Source Sans Pro"/>
              </a:rPr>
              <a:t>We have the passion to move our agenda forward</a:t>
            </a:r>
            <a:endParaRPr sz="1200"/>
          </a:p>
        </p:txBody>
      </p:sp>
      <p:sp>
        <p:nvSpPr>
          <p:cNvPr id="85" name="Google Shape;8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Chat in or raise your hand: How does this align with your intentions for our Network?</a:t>
            </a:r>
            <a:endParaRPr/>
          </a:p>
        </p:txBody>
      </p:sp>
      <p:sp>
        <p:nvSpPr>
          <p:cNvPr id="78" name="Google Shape;7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7e09ffb9b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 name="Google Shape;71;g27e09ffb9b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d7a51c1b8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d7a51c1b8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Access support tools by clicking the links</a:t>
            </a:r>
            <a:endParaRPr/>
          </a:p>
        </p:txBody>
      </p:sp>
      <p:sp>
        <p:nvSpPr>
          <p:cNvPr id="176" name="Google Shape;176;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f4d6668ed3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f4d6668ed3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62373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37659-7789-6CFA-FC6F-BCD5B7A2DC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2BE91A-4EB5-2C1B-467D-23A3AF2EA4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1B37FF-2371-8FC9-7637-42EA0540E264}"/>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5" name="Footer Placeholder 4">
            <a:extLst>
              <a:ext uri="{FF2B5EF4-FFF2-40B4-BE49-F238E27FC236}">
                <a16:creationId xmlns:a16="http://schemas.microsoft.com/office/drawing/2014/main" id="{B2E48C97-2856-D532-5066-374886D725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B2EC25-5693-78AE-8DCF-DDA1E2BB56C7}"/>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2258550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612A9-647E-75FF-7078-2A22058E9F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17AD27-B042-0F4A-7630-1CD0E8EA58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41E3D2-2C02-5CCE-D528-8054F0D2E301}"/>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5" name="Footer Placeholder 4">
            <a:extLst>
              <a:ext uri="{FF2B5EF4-FFF2-40B4-BE49-F238E27FC236}">
                <a16:creationId xmlns:a16="http://schemas.microsoft.com/office/drawing/2014/main" id="{585344AC-6639-68C7-BC68-68B2F94C86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53D70-9D81-1CEA-1FC9-EB2B709D94D7}"/>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250682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170FA-9245-96F4-ED5E-C5E8C37933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B17C72-A429-A763-DE84-9EF3C7FA7B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DC529B-728E-31E0-7EC1-D0C7C339339A}"/>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5" name="Footer Placeholder 4">
            <a:extLst>
              <a:ext uri="{FF2B5EF4-FFF2-40B4-BE49-F238E27FC236}">
                <a16:creationId xmlns:a16="http://schemas.microsoft.com/office/drawing/2014/main" id="{DF9AA776-2842-13C6-E837-99230E4386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0C139A-B6A7-2121-0354-05C9584ACB59}"/>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3355900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823F4-3B69-2FAA-87A3-8664621192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293734-2D8E-4422-805F-7DE67C9C3F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88BBC1-660A-6BBA-1E0E-3F7EFCE8BB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74D493-E12D-7F30-0BB4-63B131D7E00C}"/>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6" name="Footer Placeholder 5">
            <a:extLst>
              <a:ext uri="{FF2B5EF4-FFF2-40B4-BE49-F238E27FC236}">
                <a16:creationId xmlns:a16="http://schemas.microsoft.com/office/drawing/2014/main" id="{D6384492-E7FC-9D9B-BEEC-A637869CF0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F6C6D4-8D00-4F95-6094-7EA70C78AD86}"/>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3037972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FD14A-47B6-EC2F-9229-B586F9D638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7CC305-D99D-5406-4BC5-495311FCD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78DC34-A84E-5F40-70D2-57676DBE74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501780-A984-6567-17D9-7AE1719258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5466BC-DEDD-E197-C67F-C260808CBE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D1DC74-A74A-8308-0DA8-D43E134D6193}"/>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8" name="Footer Placeholder 7">
            <a:extLst>
              <a:ext uri="{FF2B5EF4-FFF2-40B4-BE49-F238E27FC236}">
                <a16:creationId xmlns:a16="http://schemas.microsoft.com/office/drawing/2014/main" id="{06EE67E5-D8EA-AB7A-5A5C-07BB2D4B33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C619A5-20CB-28F9-0608-166AD0E577ED}"/>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3814959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6D1A3-299C-ED06-9088-0079361A60D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9BCFFD-8F82-7DA1-8CC6-02D24FCA9C22}"/>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4" name="Footer Placeholder 3">
            <a:extLst>
              <a:ext uri="{FF2B5EF4-FFF2-40B4-BE49-F238E27FC236}">
                <a16:creationId xmlns:a16="http://schemas.microsoft.com/office/drawing/2014/main" id="{59CF973B-CACE-6A3D-0D6E-14BB3D2D5F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F5DFE8-9A47-1235-2C3E-3976FFF1184D}"/>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2786925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36FDE5-C1BA-0267-38E2-E43EA32B779D}"/>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3" name="Footer Placeholder 2">
            <a:extLst>
              <a:ext uri="{FF2B5EF4-FFF2-40B4-BE49-F238E27FC236}">
                <a16:creationId xmlns:a16="http://schemas.microsoft.com/office/drawing/2014/main" id="{C038824B-CE1F-90B5-104E-2F9ECF08F9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731B7D-4B68-9076-3107-1BD0D0787D95}"/>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3515819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285C-03C8-5C41-C203-18A4908960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1D8DF3-F97C-2834-4929-097995DEA9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946B2B-9241-3D3B-46EE-97F6FD4580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B4FD9F-9762-F311-DF12-71A55875F921}"/>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6" name="Footer Placeholder 5">
            <a:extLst>
              <a:ext uri="{FF2B5EF4-FFF2-40B4-BE49-F238E27FC236}">
                <a16:creationId xmlns:a16="http://schemas.microsoft.com/office/drawing/2014/main" id="{BDE01723-943C-EBF9-1EEB-1AD0B37907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7447A9-40C9-3035-8665-4C52494F50D0}"/>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1986193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E1AF6-07FD-11CC-CC46-A08A943D3C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AE9D63-9BD8-18D7-7875-C67E5C40D8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65E8A9-B917-3D3B-0C33-517A30FD2E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90594F-5B0E-06DC-878F-AEC4F48DC174}"/>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6" name="Footer Placeholder 5">
            <a:extLst>
              <a:ext uri="{FF2B5EF4-FFF2-40B4-BE49-F238E27FC236}">
                <a16:creationId xmlns:a16="http://schemas.microsoft.com/office/drawing/2014/main" id="{62FF1BD9-EB51-62B3-CD8E-5171C24E42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575646-3F11-A807-5B90-34452DFACA65}"/>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1323748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D9DDF-A339-614F-57C3-8CAB31883A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1D02F0-37BC-9422-D351-64C8A2F32F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B2D4DC-3621-0A5D-215F-9701862DDAC4}"/>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5" name="Footer Placeholder 4">
            <a:extLst>
              <a:ext uri="{FF2B5EF4-FFF2-40B4-BE49-F238E27FC236}">
                <a16:creationId xmlns:a16="http://schemas.microsoft.com/office/drawing/2014/main" id="{4CF5BB49-6D46-9EB9-2B70-051044DF59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E96F4D-B238-5989-94D2-94A1529FDD41}"/>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1483048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927A3D-4E50-ABC1-2234-21DC0A0FA8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EB0E0C-91A4-8DC4-34DA-28067AB5C7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8C238E-389E-40FD-12FA-16D0D6C1B53F}"/>
              </a:ext>
            </a:extLst>
          </p:cNvPr>
          <p:cNvSpPr>
            <a:spLocks noGrp="1"/>
          </p:cNvSpPr>
          <p:nvPr>
            <p:ph type="dt" sz="half" idx="10"/>
          </p:nvPr>
        </p:nvSpPr>
        <p:spPr/>
        <p:txBody>
          <a:bodyPr/>
          <a:lstStyle/>
          <a:p>
            <a:fld id="{46ECADEA-C481-6F4D-BF9F-494F97F66C1D}" type="datetimeFigureOut">
              <a:rPr lang="en-US" smtClean="0"/>
              <a:t>8/7/24</a:t>
            </a:fld>
            <a:endParaRPr lang="en-US"/>
          </a:p>
        </p:txBody>
      </p:sp>
      <p:sp>
        <p:nvSpPr>
          <p:cNvPr id="5" name="Footer Placeholder 4">
            <a:extLst>
              <a:ext uri="{FF2B5EF4-FFF2-40B4-BE49-F238E27FC236}">
                <a16:creationId xmlns:a16="http://schemas.microsoft.com/office/drawing/2014/main" id="{213BF656-7241-CA2E-9B51-817D0F19B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67ECD9-952D-95D3-12EB-9EE0B0F7B8B4}"/>
              </a:ext>
            </a:extLst>
          </p:cNvPr>
          <p:cNvSpPr>
            <a:spLocks noGrp="1"/>
          </p:cNvSpPr>
          <p:nvPr>
            <p:ph type="sldNum" sz="quarter" idx="12"/>
          </p:nvPr>
        </p:nvSpPr>
        <p:spPr/>
        <p:txBody>
          <a:bodyPr/>
          <a:lstStyle/>
          <a:p>
            <a:fld id="{183BA940-0EC6-314E-A809-D16CFE3A1511}" type="slidenum">
              <a:rPr lang="en-US" smtClean="0"/>
              <a:t>‹#›</a:t>
            </a:fld>
            <a:endParaRPr lang="en-US"/>
          </a:p>
        </p:txBody>
      </p:sp>
    </p:spTree>
    <p:extLst>
      <p:ext uri="{BB962C8B-B14F-4D97-AF65-F5344CB8AC3E}">
        <p14:creationId xmlns:p14="http://schemas.microsoft.com/office/powerpoint/2010/main" val="741881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middle with background">
  <p:cSld name="Title - middle with background">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t="4634"/>
          <a:stretch/>
        </p:blipFill>
        <p:spPr>
          <a:xfrm>
            <a:off x="1" y="0"/>
            <a:ext cx="12192001" cy="6858000"/>
          </a:xfrm>
          <a:prstGeom prst="rect">
            <a:avLst/>
          </a:prstGeom>
          <a:noFill/>
          <a:ln>
            <a:noFill/>
          </a:ln>
        </p:spPr>
      </p:pic>
      <p:sp>
        <p:nvSpPr>
          <p:cNvPr id="11" name="Google Shape;11;p2"/>
          <p:cNvSpPr/>
          <p:nvPr/>
        </p:nvSpPr>
        <p:spPr>
          <a:xfrm>
            <a:off x="0" y="3048000"/>
            <a:ext cx="12192000" cy="3810000"/>
          </a:xfrm>
          <a:prstGeom prst="rect">
            <a:avLst/>
          </a:prstGeom>
          <a:solidFill>
            <a:srgbClr val="155F7A">
              <a:alpha val="7647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txBox="1">
            <a:spLocks noGrp="1"/>
          </p:cNvSpPr>
          <p:nvPr>
            <p:ph type="title"/>
          </p:nvPr>
        </p:nvSpPr>
        <p:spPr>
          <a:xfrm>
            <a:off x="1219200" y="3429000"/>
            <a:ext cx="9753600" cy="822800"/>
          </a:xfrm>
          <a:prstGeom prst="rect">
            <a:avLst/>
          </a:prstGeom>
        </p:spPr>
        <p:txBody>
          <a:bodyPr spcFirstLastPara="1" wrap="square" lIns="91425" tIns="91425" rIns="91425" bIns="91425" anchor="t" anchorCtr="0">
            <a:noAutofit/>
          </a:bodyPr>
          <a:lstStyle>
            <a:lvl1pPr lvl="0">
              <a:spcBef>
                <a:spcPts val="0"/>
              </a:spcBef>
              <a:spcAft>
                <a:spcPts val="0"/>
              </a:spcAft>
              <a:buClr>
                <a:srgbClr val="FFFFFF"/>
              </a:buClr>
              <a:buSzPts val="3200"/>
              <a:buNone/>
              <a:defRPr>
                <a:solidFill>
                  <a:srgbClr val="FFFFFF"/>
                </a:solidFill>
              </a:defRPr>
            </a:lvl1pPr>
            <a:lvl2pPr lvl="1">
              <a:spcBef>
                <a:spcPts val="0"/>
              </a:spcBef>
              <a:spcAft>
                <a:spcPts val="0"/>
              </a:spcAft>
              <a:buClr>
                <a:srgbClr val="FFFFFF"/>
              </a:buClr>
              <a:buSzPts val="3200"/>
              <a:buNone/>
              <a:defRPr>
                <a:solidFill>
                  <a:srgbClr val="FFFFFF"/>
                </a:solidFill>
              </a:defRPr>
            </a:lvl2pPr>
            <a:lvl3pPr lvl="2">
              <a:spcBef>
                <a:spcPts val="0"/>
              </a:spcBef>
              <a:spcAft>
                <a:spcPts val="0"/>
              </a:spcAft>
              <a:buClr>
                <a:srgbClr val="FFFFFF"/>
              </a:buClr>
              <a:buSzPts val="3200"/>
              <a:buNone/>
              <a:defRPr>
                <a:solidFill>
                  <a:srgbClr val="FFFFFF"/>
                </a:solidFill>
              </a:defRPr>
            </a:lvl3pPr>
            <a:lvl4pPr lvl="3">
              <a:spcBef>
                <a:spcPts val="0"/>
              </a:spcBef>
              <a:spcAft>
                <a:spcPts val="0"/>
              </a:spcAft>
              <a:buClr>
                <a:srgbClr val="FFFFFF"/>
              </a:buClr>
              <a:buSzPts val="3200"/>
              <a:buNone/>
              <a:defRPr>
                <a:solidFill>
                  <a:srgbClr val="FFFFFF"/>
                </a:solidFill>
              </a:defRPr>
            </a:lvl4pPr>
            <a:lvl5pPr lvl="4">
              <a:spcBef>
                <a:spcPts val="0"/>
              </a:spcBef>
              <a:spcAft>
                <a:spcPts val="0"/>
              </a:spcAft>
              <a:buClr>
                <a:srgbClr val="FFFFFF"/>
              </a:buClr>
              <a:buSzPts val="3200"/>
              <a:buNone/>
              <a:defRPr>
                <a:solidFill>
                  <a:srgbClr val="FFFFFF"/>
                </a:solidFill>
              </a:defRPr>
            </a:lvl5pPr>
            <a:lvl6pPr lvl="5">
              <a:spcBef>
                <a:spcPts val="0"/>
              </a:spcBef>
              <a:spcAft>
                <a:spcPts val="0"/>
              </a:spcAft>
              <a:buClr>
                <a:srgbClr val="FFFFFF"/>
              </a:buClr>
              <a:buSzPts val="3200"/>
              <a:buNone/>
              <a:defRPr>
                <a:solidFill>
                  <a:srgbClr val="FFFFFF"/>
                </a:solidFill>
              </a:defRPr>
            </a:lvl6pPr>
            <a:lvl7pPr lvl="6">
              <a:spcBef>
                <a:spcPts val="0"/>
              </a:spcBef>
              <a:spcAft>
                <a:spcPts val="0"/>
              </a:spcAft>
              <a:buClr>
                <a:srgbClr val="FFFFFF"/>
              </a:buClr>
              <a:buSzPts val="3200"/>
              <a:buNone/>
              <a:defRPr>
                <a:solidFill>
                  <a:srgbClr val="FFFFFF"/>
                </a:solidFill>
              </a:defRPr>
            </a:lvl7pPr>
            <a:lvl8pPr lvl="7">
              <a:spcBef>
                <a:spcPts val="0"/>
              </a:spcBef>
              <a:spcAft>
                <a:spcPts val="0"/>
              </a:spcAft>
              <a:buClr>
                <a:srgbClr val="FFFFFF"/>
              </a:buClr>
              <a:buSzPts val="3200"/>
              <a:buNone/>
              <a:defRPr>
                <a:solidFill>
                  <a:srgbClr val="FFFFFF"/>
                </a:solidFill>
              </a:defRPr>
            </a:lvl8pPr>
            <a:lvl9pPr lvl="8">
              <a:spcBef>
                <a:spcPts val="0"/>
              </a:spcBef>
              <a:spcAft>
                <a:spcPts val="0"/>
              </a:spcAft>
              <a:buClr>
                <a:srgbClr val="FFFFFF"/>
              </a:buClr>
              <a:buSzPts val="3200"/>
              <a:buNone/>
              <a:defRPr>
                <a:solidFill>
                  <a:srgbClr val="FFFFFF"/>
                </a:solidFill>
              </a:defRPr>
            </a:lvl9pPr>
          </a:lstStyle>
          <a:p>
            <a:endParaRPr dirty="0"/>
          </a:p>
        </p:txBody>
      </p:sp>
      <p:sp>
        <p:nvSpPr>
          <p:cNvPr id="13" name="Google Shape;13;p2"/>
          <p:cNvSpPr txBox="1">
            <a:spLocks noGrp="1"/>
          </p:cNvSpPr>
          <p:nvPr>
            <p:ph type="subTitle" idx="1"/>
          </p:nvPr>
        </p:nvSpPr>
        <p:spPr>
          <a:xfrm>
            <a:off x="1219200" y="4290023"/>
            <a:ext cx="9753600" cy="696357"/>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rgbClr val="FFFFFF"/>
              </a:buClr>
              <a:buSzPts val="1600"/>
              <a:buFont typeface="Source Sans Pro SemiBold"/>
              <a:buNone/>
              <a:defRPr sz="2133">
                <a:solidFill>
                  <a:srgbClr val="FFFFFF"/>
                </a:solidFill>
                <a:latin typeface="Source Sans Pro SemiBold"/>
                <a:ea typeface="Source Sans Pro SemiBold"/>
                <a:cs typeface="Source Sans Pro SemiBold"/>
                <a:sym typeface="Source Sans Pro SemiBold"/>
              </a:defRPr>
            </a:lvl1pPr>
            <a:lvl2pPr lvl="1">
              <a:lnSpc>
                <a:spcPct val="90000"/>
              </a:lnSpc>
              <a:spcBef>
                <a:spcPts val="1600"/>
              </a:spcBef>
              <a:spcAft>
                <a:spcPts val="0"/>
              </a:spcAft>
              <a:buClr>
                <a:srgbClr val="FFFFFF"/>
              </a:buClr>
              <a:buSzPts val="1600"/>
              <a:buFont typeface="Source Sans Pro SemiBold"/>
              <a:buNone/>
              <a:defRPr sz="2133">
                <a:solidFill>
                  <a:srgbClr val="FFFFFF"/>
                </a:solidFill>
                <a:latin typeface="Source Sans Pro SemiBold"/>
                <a:ea typeface="Source Sans Pro SemiBold"/>
                <a:cs typeface="Source Sans Pro SemiBold"/>
                <a:sym typeface="Source Sans Pro SemiBold"/>
              </a:defRPr>
            </a:lvl2pPr>
            <a:lvl3pPr lvl="2">
              <a:lnSpc>
                <a:spcPct val="90000"/>
              </a:lnSpc>
              <a:spcBef>
                <a:spcPts val="1600"/>
              </a:spcBef>
              <a:spcAft>
                <a:spcPts val="0"/>
              </a:spcAft>
              <a:buClr>
                <a:srgbClr val="FFFFFF"/>
              </a:buClr>
              <a:buSzPts val="1600"/>
              <a:buFont typeface="Source Sans Pro SemiBold"/>
              <a:buNone/>
              <a:defRPr sz="2133">
                <a:solidFill>
                  <a:srgbClr val="FFFFFF"/>
                </a:solidFill>
                <a:latin typeface="Source Sans Pro SemiBold"/>
                <a:ea typeface="Source Sans Pro SemiBold"/>
                <a:cs typeface="Source Sans Pro SemiBold"/>
                <a:sym typeface="Source Sans Pro SemiBold"/>
              </a:defRPr>
            </a:lvl3pPr>
            <a:lvl4pPr lvl="3">
              <a:lnSpc>
                <a:spcPct val="90000"/>
              </a:lnSpc>
              <a:spcBef>
                <a:spcPts val="1600"/>
              </a:spcBef>
              <a:spcAft>
                <a:spcPts val="0"/>
              </a:spcAft>
              <a:buClr>
                <a:srgbClr val="FFFFFF"/>
              </a:buClr>
              <a:buSzPts val="1600"/>
              <a:buFont typeface="Source Sans Pro SemiBold"/>
              <a:buNone/>
              <a:defRPr sz="2133">
                <a:solidFill>
                  <a:srgbClr val="FFFFFF"/>
                </a:solidFill>
                <a:latin typeface="Source Sans Pro SemiBold"/>
                <a:ea typeface="Source Sans Pro SemiBold"/>
                <a:cs typeface="Source Sans Pro SemiBold"/>
                <a:sym typeface="Source Sans Pro SemiBold"/>
              </a:defRPr>
            </a:lvl4pPr>
            <a:lvl5pPr lvl="4">
              <a:lnSpc>
                <a:spcPct val="90000"/>
              </a:lnSpc>
              <a:spcBef>
                <a:spcPts val="1600"/>
              </a:spcBef>
              <a:spcAft>
                <a:spcPts val="0"/>
              </a:spcAft>
              <a:buClr>
                <a:srgbClr val="FFFFFF"/>
              </a:buClr>
              <a:buSzPts val="1600"/>
              <a:buFont typeface="Source Sans Pro SemiBold"/>
              <a:buNone/>
              <a:defRPr sz="2133">
                <a:solidFill>
                  <a:srgbClr val="FFFFFF"/>
                </a:solidFill>
                <a:latin typeface="Source Sans Pro SemiBold"/>
                <a:ea typeface="Source Sans Pro SemiBold"/>
                <a:cs typeface="Source Sans Pro SemiBold"/>
                <a:sym typeface="Source Sans Pro SemiBold"/>
              </a:defRPr>
            </a:lvl5pPr>
            <a:lvl6pPr lvl="5">
              <a:lnSpc>
                <a:spcPct val="90000"/>
              </a:lnSpc>
              <a:spcBef>
                <a:spcPts val="1600"/>
              </a:spcBef>
              <a:spcAft>
                <a:spcPts val="0"/>
              </a:spcAft>
              <a:buClr>
                <a:srgbClr val="FFFFFF"/>
              </a:buClr>
              <a:buSzPts val="1600"/>
              <a:buFont typeface="Source Sans Pro SemiBold"/>
              <a:buNone/>
              <a:defRPr sz="2133">
                <a:solidFill>
                  <a:srgbClr val="FFFFFF"/>
                </a:solidFill>
                <a:latin typeface="Source Sans Pro SemiBold"/>
                <a:ea typeface="Source Sans Pro SemiBold"/>
                <a:cs typeface="Source Sans Pro SemiBold"/>
                <a:sym typeface="Source Sans Pro SemiBold"/>
              </a:defRPr>
            </a:lvl6pPr>
            <a:lvl7pPr lvl="6">
              <a:lnSpc>
                <a:spcPct val="90000"/>
              </a:lnSpc>
              <a:spcBef>
                <a:spcPts val="1600"/>
              </a:spcBef>
              <a:spcAft>
                <a:spcPts val="0"/>
              </a:spcAft>
              <a:buClr>
                <a:srgbClr val="FFFFFF"/>
              </a:buClr>
              <a:buSzPts val="1600"/>
              <a:buFont typeface="Source Sans Pro SemiBold"/>
              <a:buNone/>
              <a:defRPr sz="2133">
                <a:solidFill>
                  <a:srgbClr val="FFFFFF"/>
                </a:solidFill>
                <a:latin typeface="Source Sans Pro SemiBold"/>
                <a:ea typeface="Source Sans Pro SemiBold"/>
                <a:cs typeface="Source Sans Pro SemiBold"/>
                <a:sym typeface="Source Sans Pro SemiBold"/>
              </a:defRPr>
            </a:lvl7pPr>
            <a:lvl8pPr lvl="7">
              <a:lnSpc>
                <a:spcPct val="90000"/>
              </a:lnSpc>
              <a:spcBef>
                <a:spcPts val="1600"/>
              </a:spcBef>
              <a:spcAft>
                <a:spcPts val="0"/>
              </a:spcAft>
              <a:buClr>
                <a:srgbClr val="FFFFFF"/>
              </a:buClr>
              <a:buSzPts val="1600"/>
              <a:buFont typeface="Source Sans Pro SemiBold"/>
              <a:buNone/>
              <a:defRPr sz="2133">
                <a:solidFill>
                  <a:srgbClr val="FFFFFF"/>
                </a:solidFill>
                <a:latin typeface="Source Sans Pro SemiBold"/>
                <a:ea typeface="Source Sans Pro SemiBold"/>
                <a:cs typeface="Source Sans Pro SemiBold"/>
                <a:sym typeface="Source Sans Pro SemiBold"/>
              </a:defRPr>
            </a:lvl8pPr>
            <a:lvl9pPr lvl="8">
              <a:lnSpc>
                <a:spcPct val="90000"/>
              </a:lnSpc>
              <a:spcBef>
                <a:spcPts val="1600"/>
              </a:spcBef>
              <a:spcAft>
                <a:spcPts val="1600"/>
              </a:spcAft>
              <a:buClr>
                <a:srgbClr val="FFFFFF"/>
              </a:buClr>
              <a:buSzPts val="1600"/>
              <a:buFont typeface="Source Sans Pro SemiBold"/>
              <a:buNone/>
              <a:defRPr sz="2133">
                <a:solidFill>
                  <a:srgbClr val="FFFFFF"/>
                </a:solidFill>
                <a:latin typeface="Source Sans Pro SemiBold"/>
                <a:ea typeface="Source Sans Pro SemiBold"/>
                <a:cs typeface="Source Sans Pro SemiBold"/>
                <a:sym typeface="Source Sans Pro SemiBold"/>
              </a:defRPr>
            </a:lvl9pPr>
          </a:lstStyle>
          <a:p>
            <a:endParaRPr dirty="0"/>
          </a:p>
        </p:txBody>
      </p:sp>
      <p:sp>
        <p:nvSpPr>
          <p:cNvPr id="14" name="Google Shape;14;p2"/>
          <p:cNvSpPr/>
          <p:nvPr/>
        </p:nvSpPr>
        <p:spPr>
          <a:xfrm>
            <a:off x="0" y="5019500"/>
            <a:ext cx="12192000" cy="1838400"/>
          </a:xfrm>
          <a:prstGeom prst="rect">
            <a:avLst/>
          </a:prstGeom>
          <a:solidFill>
            <a:srgbClr val="155F7A">
              <a:alpha val="7647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18" name="Picture 17" descr="Text&#10;&#10;Description automatically generated">
            <a:extLst>
              <a:ext uri="{FF2B5EF4-FFF2-40B4-BE49-F238E27FC236}">
                <a16:creationId xmlns:a16="http://schemas.microsoft.com/office/drawing/2014/main" id="{1004635D-48A8-8C4A-8C62-53AA8F4171BE}"/>
              </a:ext>
            </a:extLst>
          </p:cNvPr>
          <p:cNvPicPr>
            <a:picLocks noChangeAspect="1"/>
          </p:cNvPicPr>
          <p:nvPr userDrawn="1"/>
        </p:nvPicPr>
        <p:blipFill>
          <a:blip r:embed="rId3"/>
          <a:stretch>
            <a:fillRect/>
          </a:stretch>
        </p:blipFill>
        <p:spPr>
          <a:xfrm>
            <a:off x="1261243" y="5526577"/>
            <a:ext cx="3720663" cy="813124"/>
          </a:xfrm>
          <a:prstGeom prst="rect">
            <a:avLst/>
          </a:prstGeom>
        </p:spPr>
      </p:pic>
    </p:spTree>
    <p:extLst>
      <p:ext uri="{BB962C8B-B14F-4D97-AF65-F5344CB8AC3E}">
        <p14:creationId xmlns:p14="http://schemas.microsoft.com/office/powerpoint/2010/main" val="1739876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idebar - image narrow">
  <p:cSld name="Sidebar - image narrow">
    <p:spTree>
      <p:nvGrpSpPr>
        <p:cNvPr id="1" name="Shape 16"/>
        <p:cNvGrpSpPr/>
        <p:nvPr/>
      </p:nvGrpSpPr>
      <p:grpSpPr>
        <a:xfrm>
          <a:off x="0" y="0"/>
          <a:ext cx="0" cy="0"/>
          <a:chOff x="0" y="0"/>
          <a:chExt cx="0" cy="0"/>
        </a:xfrm>
      </p:grpSpPr>
      <p:sp>
        <p:nvSpPr>
          <p:cNvPr id="17" name="Google Shape;17;p31"/>
          <p:cNvSpPr txBox="1">
            <a:spLocks noGrp="1"/>
          </p:cNvSpPr>
          <p:nvPr>
            <p:ph type="title"/>
          </p:nvPr>
        </p:nvSpPr>
        <p:spPr>
          <a:xfrm>
            <a:off x="1219200" y="536448"/>
            <a:ext cx="9919171" cy="7436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SzPts val="3200"/>
              <a:buNone/>
              <a:defRPr>
                <a:solidFill>
                  <a:srgbClr val="155F7A"/>
                </a:solidFill>
                <a:latin typeface="Source Sans Pro" panose="020B0503030403020204" pitchFamily="34" charset="0"/>
                <a:ea typeface="Source Sans Pro" panose="020B0503030403020204" pitchFamily="34" charset="0"/>
              </a:defRPr>
            </a:lvl1pPr>
            <a:lvl2pPr lvl="1" algn="l">
              <a:lnSpc>
                <a:spcPct val="90000"/>
              </a:lnSpc>
              <a:spcBef>
                <a:spcPts val="0"/>
              </a:spcBef>
              <a:spcAft>
                <a:spcPts val="0"/>
              </a:spcAft>
              <a:buSzPts val="3200"/>
              <a:buNone/>
              <a:defRPr>
                <a:latin typeface="Arial"/>
                <a:ea typeface="Arial"/>
                <a:cs typeface="Arial"/>
                <a:sym typeface="Arial"/>
              </a:defRPr>
            </a:lvl2pPr>
            <a:lvl3pPr lvl="2" algn="l">
              <a:lnSpc>
                <a:spcPct val="90000"/>
              </a:lnSpc>
              <a:spcBef>
                <a:spcPts val="0"/>
              </a:spcBef>
              <a:spcAft>
                <a:spcPts val="0"/>
              </a:spcAft>
              <a:buSzPts val="3200"/>
              <a:buNone/>
              <a:defRPr>
                <a:latin typeface="Arial"/>
                <a:ea typeface="Arial"/>
                <a:cs typeface="Arial"/>
                <a:sym typeface="Arial"/>
              </a:defRPr>
            </a:lvl3pPr>
            <a:lvl4pPr lvl="3" algn="l">
              <a:lnSpc>
                <a:spcPct val="90000"/>
              </a:lnSpc>
              <a:spcBef>
                <a:spcPts val="0"/>
              </a:spcBef>
              <a:spcAft>
                <a:spcPts val="0"/>
              </a:spcAft>
              <a:buSzPts val="3200"/>
              <a:buNone/>
              <a:defRPr>
                <a:latin typeface="Arial"/>
                <a:ea typeface="Arial"/>
                <a:cs typeface="Arial"/>
                <a:sym typeface="Arial"/>
              </a:defRPr>
            </a:lvl4pPr>
            <a:lvl5pPr lvl="4" algn="l">
              <a:lnSpc>
                <a:spcPct val="90000"/>
              </a:lnSpc>
              <a:spcBef>
                <a:spcPts val="0"/>
              </a:spcBef>
              <a:spcAft>
                <a:spcPts val="0"/>
              </a:spcAft>
              <a:buSzPts val="3200"/>
              <a:buNone/>
              <a:defRPr>
                <a:latin typeface="Arial"/>
                <a:ea typeface="Arial"/>
                <a:cs typeface="Arial"/>
                <a:sym typeface="Arial"/>
              </a:defRPr>
            </a:lvl5pPr>
            <a:lvl6pPr lvl="5" algn="l">
              <a:lnSpc>
                <a:spcPct val="90000"/>
              </a:lnSpc>
              <a:spcBef>
                <a:spcPts val="0"/>
              </a:spcBef>
              <a:spcAft>
                <a:spcPts val="0"/>
              </a:spcAft>
              <a:buSzPts val="3200"/>
              <a:buNone/>
              <a:defRPr>
                <a:latin typeface="Arial"/>
                <a:ea typeface="Arial"/>
                <a:cs typeface="Arial"/>
                <a:sym typeface="Arial"/>
              </a:defRPr>
            </a:lvl6pPr>
            <a:lvl7pPr lvl="6" algn="l">
              <a:lnSpc>
                <a:spcPct val="90000"/>
              </a:lnSpc>
              <a:spcBef>
                <a:spcPts val="0"/>
              </a:spcBef>
              <a:spcAft>
                <a:spcPts val="0"/>
              </a:spcAft>
              <a:buSzPts val="3200"/>
              <a:buNone/>
              <a:defRPr>
                <a:latin typeface="Arial"/>
                <a:ea typeface="Arial"/>
                <a:cs typeface="Arial"/>
                <a:sym typeface="Arial"/>
              </a:defRPr>
            </a:lvl7pPr>
            <a:lvl8pPr lvl="7" algn="l">
              <a:lnSpc>
                <a:spcPct val="90000"/>
              </a:lnSpc>
              <a:spcBef>
                <a:spcPts val="0"/>
              </a:spcBef>
              <a:spcAft>
                <a:spcPts val="0"/>
              </a:spcAft>
              <a:buSzPts val="3200"/>
              <a:buNone/>
              <a:defRPr>
                <a:latin typeface="Arial"/>
                <a:ea typeface="Arial"/>
                <a:cs typeface="Arial"/>
                <a:sym typeface="Arial"/>
              </a:defRPr>
            </a:lvl8pPr>
            <a:lvl9pPr lvl="8" algn="l">
              <a:lnSpc>
                <a:spcPct val="90000"/>
              </a:lnSpc>
              <a:spcBef>
                <a:spcPts val="0"/>
              </a:spcBef>
              <a:spcAft>
                <a:spcPts val="0"/>
              </a:spcAft>
              <a:buSzPts val="3200"/>
              <a:buNone/>
              <a:defRPr>
                <a:latin typeface="Arial"/>
                <a:ea typeface="Arial"/>
                <a:cs typeface="Arial"/>
                <a:sym typeface="Arial"/>
              </a:defRPr>
            </a:lvl9pPr>
          </a:lstStyle>
          <a:p>
            <a:endParaRPr dirty="0"/>
          </a:p>
        </p:txBody>
      </p:sp>
      <p:sp>
        <p:nvSpPr>
          <p:cNvPr id="18" name="Google Shape;18;p31"/>
          <p:cNvSpPr/>
          <p:nvPr/>
        </p:nvSpPr>
        <p:spPr>
          <a:xfrm>
            <a:off x="0" y="-5800"/>
            <a:ext cx="609600" cy="6869600"/>
          </a:xfrm>
          <a:prstGeom prst="rect">
            <a:avLst/>
          </a:prstGeom>
          <a:solidFill>
            <a:srgbClr val="155F7A"/>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cxnSp>
        <p:nvCxnSpPr>
          <p:cNvPr id="19" name="Google Shape;19;p31"/>
          <p:cNvCxnSpPr/>
          <p:nvPr/>
        </p:nvCxnSpPr>
        <p:spPr>
          <a:xfrm rot="10800000">
            <a:off x="1212800" y="1329676"/>
            <a:ext cx="9760000" cy="0"/>
          </a:xfrm>
          <a:prstGeom prst="straightConnector1">
            <a:avLst/>
          </a:prstGeom>
          <a:noFill/>
          <a:ln w="38100" cap="flat" cmpd="sng">
            <a:solidFill>
              <a:schemeClr val="accent1"/>
            </a:solidFill>
            <a:prstDash val="solid"/>
            <a:round/>
            <a:headEnd type="none" w="sm" len="sm"/>
            <a:tailEnd type="none" w="sm" len="sm"/>
          </a:ln>
        </p:spPr>
      </p:cxnSp>
      <p:sp>
        <p:nvSpPr>
          <p:cNvPr id="20" name="Google Shape;20;p31"/>
          <p:cNvSpPr txBox="1">
            <a:spLocks noGrp="1"/>
          </p:cNvSpPr>
          <p:nvPr>
            <p:ph type="sldNum" idx="12"/>
          </p:nvPr>
        </p:nvSpPr>
        <p:spPr>
          <a:xfrm>
            <a:off x="11442096" y="6241140"/>
            <a:ext cx="609600" cy="609600"/>
          </a:xfrm>
          <a:prstGeom prst="rect">
            <a:avLst/>
          </a:prstGeom>
          <a:noFill/>
          <a:ln>
            <a:noFill/>
          </a:ln>
        </p:spPr>
        <p:txBody>
          <a:bodyPr spcFirstLastPara="1" wrap="square" lIns="91425" tIns="91425" rIns="91425" bIns="91425" anchor="b" anchorCtr="0">
            <a:normAutofit/>
          </a:bodyPr>
          <a:lstStyle>
            <a:lvl1pPr marL="0" lvl="0" indent="0" algn="r">
              <a:lnSpc>
                <a:spcPct val="100000"/>
              </a:lnSpc>
              <a:spcBef>
                <a:spcPts val="0"/>
              </a:spcBef>
              <a:spcAft>
                <a:spcPts val="0"/>
              </a:spcAft>
              <a:buSzPts val="1000"/>
              <a:buNone/>
              <a:defRPr sz="1333" b="0" i="0" u="none" strike="noStrike" cap="none">
                <a:solidFill>
                  <a:schemeClr val="lt2"/>
                </a:solidFill>
                <a:latin typeface="Arial"/>
                <a:ea typeface="Arial"/>
                <a:cs typeface="Arial"/>
                <a:sym typeface="Arial"/>
              </a:defRPr>
            </a:lvl1pPr>
            <a:lvl2pPr marL="0" lvl="1" indent="0" algn="r">
              <a:lnSpc>
                <a:spcPct val="100000"/>
              </a:lnSpc>
              <a:spcBef>
                <a:spcPts val="0"/>
              </a:spcBef>
              <a:spcAft>
                <a:spcPts val="0"/>
              </a:spcAft>
              <a:buSzPts val="1000"/>
              <a:buNone/>
              <a:defRPr sz="1333" b="0" i="0" u="none" strike="noStrike" cap="none">
                <a:solidFill>
                  <a:schemeClr val="lt2"/>
                </a:solidFill>
                <a:latin typeface="Arial"/>
                <a:ea typeface="Arial"/>
                <a:cs typeface="Arial"/>
                <a:sym typeface="Arial"/>
              </a:defRPr>
            </a:lvl2pPr>
            <a:lvl3pPr marL="0" lvl="2" indent="0" algn="r">
              <a:lnSpc>
                <a:spcPct val="100000"/>
              </a:lnSpc>
              <a:spcBef>
                <a:spcPts val="0"/>
              </a:spcBef>
              <a:spcAft>
                <a:spcPts val="0"/>
              </a:spcAft>
              <a:buSzPts val="1000"/>
              <a:buNone/>
              <a:defRPr sz="1333" b="0" i="0" u="none" strike="noStrike" cap="none">
                <a:solidFill>
                  <a:schemeClr val="lt2"/>
                </a:solidFill>
                <a:latin typeface="Arial"/>
                <a:ea typeface="Arial"/>
                <a:cs typeface="Arial"/>
                <a:sym typeface="Arial"/>
              </a:defRPr>
            </a:lvl3pPr>
            <a:lvl4pPr marL="0" lvl="3" indent="0" algn="r">
              <a:lnSpc>
                <a:spcPct val="100000"/>
              </a:lnSpc>
              <a:spcBef>
                <a:spcPts val="0"/>
              </a:spcBef>
              <a:spcAft>
                <a:spcPts val="0"/>
              </a:spcAft>
              <a:buSzPts val="1000"/>
              <a:buNone/>
              <a:defRPr sz="1333" b="0" i="0" u="none" strike="noStrike" cap="none">
                <a:solidFill>
                  <a:schemeClr val="lt2"/>
                </a:solidFill>
                <a:latin typeface="Arial"/>
                <a:ea typeface="Arial"/>
                <a:cs typeface="Arial"/>
                <a:sym typeface="Arial"/>
              </a:defRPr>
            </a:lvl4pPr>
            <a:lvl5pPr marL="0" lvl="4" indent="0" algn="r">
              <a:lnSpc>
                <a:spcPct val="100000"/>
              </a:lnSpc>
              <a:spcBef>
                <a:spcPts val="0"/>
              </a:spcBef>
              <a:spcAft>
                <a:spcPts val="0"/>
              </a:spcAft>
              <a:buSzPts val="1000"/>
              <a:buNone/>
              <a:defRPr sz="1333" b="0" i="0" u="none" strike="noStrike" cap="none">
                <a:solidFill>
                  <a:schemeClr val="lt2"/>
                </a:solidFill>
                <a:latin typeface="Arial"/>
                <a:ea typeface="Arial"/>
                <a:cs typeface="Arial"/>
                <a:sym typeface="Arial"/>
              </a:defRPr>
            </a:lvl5pPr>
            <a:lvl6pPr marL="0" lvl="5" indent="0" algn="r">
              <a:lnSpc>
                <a:spcPct val="100000"/>
              </a:lnSpc>
              <a:spcBef>
                <a:spcPts val="0"/>
              </a:spcBef>
              <a:spcAft>
                <a:spcPts val="0"/>
              </a:spcAft>
              <a:buSzPts val="1000"/>
              <a:buNone/>
              <a:defRPr sz="1333" b="0" i="0" u="none" strike="noStrike" cap="none">
                <a:solidFill>
                  <a:schemeClr val="lt2"/>
                </a:solidFill>
                <a:latin typeface="Arial"/>
                <a:ea typeface="Arial"/>
                <a:cs typeface="Arial"/>
                <a:sym typeface="Arial"/>
              </a:defRPr>
            </a:lvl6pPr>
            <a:lvl7pPr marL="0" lvl="6" indent="0" algn="r">
              <a:lnSpc>
                <a:spcPct val="100000"/>
              </a:lnSpc>
              <a:spcBef>
                <a:spcPts val="0"/>
              </a:spcBef>
              <a:spcAft>
                <a:spcPts val="0"/>
              </a:spcAft>
              <a:buSzPts val="1000"/>
              <a:buNone/>
              <a:defRPr sz="1333" b="0" i="0" u="none" strike="noStrike" cap="none">
                <a:solidFill>
                  <a:schemeClr val="lt2"/>
                </a:solidFill>
                <a:latin typeface="Arial"/>
                <a:ea typeface="Arial"/>
                <a:cs typeface="Arial"/>
                <a:sym typeface="Arial"/>
              </a:defRPr>
            </a:lvl7pPr>
            <a:lvl8pPr marL="0" lvl="7" indent="0" algn="r">
              <a:lnSpc>
                <a:spcPct val="100000"/>
              </a:lnSpc>
              <a:spcBef>
                <a:spcPts val="0"/>
              </a:spcBef>
              <a:spcAft>
                <a:spcPts val="0"/>
              </a:spcAft>
              <a:buSzPts val="1000"/>
              <a:buNone/>
              <a:defRPr sz="1333" b="0" i="0" u="none" strike="noStrike" cap="none">
                <a:solidFill>
                  <a:schemeClr val="lt2"/>
                </a:solidFill>
                <a:latin typeface="Arial"/>
                <a:ea typeface="Arial"/>
                <a:cs typeface="Arial"/>
                <a:sym typeface="Arial"/>
              </a:defRPr>
            </a:lvl8pPr>
            <a:lvl9pPr marL="0" lvl="8" indent="0" algn="r">
              <a:lnSpc>
                <a:spcPct val="100000"/>
              </a:lnSpc>
              <a:spcBef>
                <a:spcPts val="0"/>
              </a:spcBef>
              <a:spcAft>
                <a:spcPts val="0"/>
              </a:spcAft>
              <a:buSzPts val="1000"/>
              <a:buNone/>
              <a:defRPr sz="1333" b="0" i="0" u="none" strike="noStrike" cap="none">
                <a:solidFill>
                  <a:schemeClr val="lt2"/>
                </a:solidFill>
                <a:latin typeface="Arial"/>
                <a:ea typeface="Arial"/>
                <a:cs typeface="Arial"/>
                <a:sym typeface="Arial"/>
              </a:defRPr>
            </a:lvl9pPr>
          </a:lstStyle>
          <a:p>
            <a:fld id="{00000000-1234-1234-1234-123412341234}" type="slidenum">
              <a:rPr lang="en-US" smtClean="0"/>
              <a:pPr/>
              <a:t>‹#›</a:t>
            </a:fld>
            <a:endParaRPr lang="en-US"/>
          </a:p>
        </p:txBody>
      </p:sp>
      <p:sp>
        <p:nvSpPr>
          <p:cNvPr id="21" name="Google Shape;21;p31"/>
          <p:cNvSpPr txBox="1">
            <a:spLocks noGrp="1"/>
          </p:cNvSpPr>
          <p:nvPr>
            <p:ph type="body" idx="1"/>
          </p:nvPr>
        </p:nvSpPr>
        <p:spPr>
          <a:xfrm>
            <a:off x="1212800" y="1577037"/>
            <a:ext cx="10023611" cy="4551915"/>
          </a:xfrm>
          <a:prstGeom prst="rect">
            <a:avLst/>
          </a:prstGeom>
          <a:noFill/>
          <a:ln>
            <a:noFill/>
          </a:ln>
        </p:spPr>
        <p:txBody>
          <a:bodyPr spcFirstLastPara="1" wrap="square" lIns="91425" tIns="91425" rIns="91425" bIns="91425" anchor="t" anchorCtr="0">
            <a:noAutofit/>
          </a:bodyPr>
          <a:lstStyle>
            <a:lvl1pPr marL="609585" lvl="0" indent="-507987" algn="l">
              <a:lnSpc>
                <a:spcPct val="100000"/>
              </a:lnSpc>
              <a:spcBef>
                <a:spcPts val="400"/>
              </a:spcBef>
              <a:spcAft>
                <a:spcPts val="0"/>
              </a:spcAft>
              <a:buClr>
                <a:srgbClr val="155F7A"/>
              </a:buClr>
              <a:buSzPts val="2400"/>
              <a:buChar char="&gt;"/>
              <a:defRPr sz="2667">
                <a:solidFill>
                  <a:schemeClr val="dk2"/>
                </a:solidFill>
                <a:latin typeface="Source Sans Pro" panose="020B0503030403020204" pitchFamily="34" charset="0"/>
                <a:ea typeface="Source Sans Pro" panose="020B0503030403020204" pitchFamily="34" charset="0"/>
              </a:defRPr>
            </a:lvl1pPr>
            <a:lvl2pPr marL="1219170" lvl="1" indent="-487668" algn="l">
              <a:lnSpc>
                <a:spcPct val="100000"/>
              </a:lnSpc>
              <a:spcBef>
                <a:spcPts val="400"/>
              </a:spcBef>
              <a:spcAft>
                <a:spcPts val="0"/>
              </a:spcAft>
              <a:buClr>
                <a:srgbClr val="155F7A"/>
              </a:buClr>
              <a:buSzPts val="2160"/>
              <a:buFont typeface="Arial"/>
              <a:buChar char="•"/>
              <a:defRPr sz="2400">
                <a:solidFill>
                  <a:schemeClr val="dk2"/>
                </a:solidFill>
              </a:defRPr>
            </a:lvl2pPr>
            <a:lvl3pPr marL="1828754" lvl="2" indent="-467347" algn="l">
              <a:lnSpc>
                <a:spcPct val="100000"/>
              </a:lnSpc>
              <a:spcBef>
                <a:spcPts val="400"/>
              </a:spcBef>
              <a:spcAft>
                <a:spcPts val="0"/>
              </a:spcAft>
              <a:buClr>
                <a:srgbClr val="155F7A"/>
              </a:buClr>
              <a:buSzPts val="1920"/>
              <a:buFont typeface="Noto Sans Symbols"/>
              <a:buChar char="▪"/>
              <a:defRPr sz="2133">
                <a:solidFill>
                  <a:schemeClr val="dk2"/>
                </a:solidFill>
              </a:defRPr>
            </a:lvl3pPr>
            <a:lvl4pPr marL="2438339" lvl="3" indent="-447029" algn="l">
              <a:lnSpc>
                <a:spcPct val="100000"/>
              </a:lnSpc>
              <a:spcBef>
                <a:spcPts val="400"/>
              </a:spcBef>
              <a:spcAft>
                <a:spcPts val="0"/>
              </a:spcAft>
              <a:buClr>
                <a:srgbClr val="155F7A"/>
              </a:buClr>
              <a:buSzPts val="1680"/>
              <a:buFont typeface="Courier New"/>
              <a:buChar char="o"/>
              <a:defRPr sz="1867">
                <a:solidFill>
                  <a:schemeClr val="dk2"/>
                </a:solidFill>
              </a:defRPr>
            </a:lvl4pPr>
            <a:lvl5pPr marL="3047924" lvl="4" indent="-436869" algn="l">
              <a:lnSpc>
                <a:spcPct val="100000"/>
              </a:lnSpc>
              <a:spcBef>
                <a:spcPts val="400"/>
              </a:spcBef>
              <a:spcAft>
                <a:spcPts val="0"/>
              </a:spcAft>
              <a:buClr>
                <a:srgbClr val="155F7A"/>
              </a:buClr>
              <a:buSzPts val="1560"/>
              <a:buChar char="&gt;"/>
              <a:defRPr sz="1733">
                <a:solidFill>
                  <a:schemeClr val="dk2"/>
                </a:solidFill>
              </a:defRPr>
            </a:lvl5pPr>
            <a:lvl6pPr marL="3657509" lvl="5" indent="-507987" algn="l">
              <a:lnSpc>
                <a:spcPct val="115000"/>
              </a:lnSpc>
              <a:spcBef>
                <a:spcPts val="1600"/>
              </a:spcBef>
              <a:spcAft>
                <a:spcPts val="0"/>
              </a:spcAft>
              <a:buSzPts val="2400"/>
              <a:buChar char="&gt;"/>
              <a:defRPr sz="1600"/>
            </a:lvl6pPr>
            <a:lvl7pPr marL="4267093" lvl="6" indent="-507987" algn="l">
              <a:lnSpc>
                <a:spcPct val="115000"/>
              </a:lnSpc>
              <a:spcBef>
                <a:spcPts val="1600"/>
              </a:spcBef>
              <a:spcAft>
                <a:spcPts val="0"/>
              </a:spcAft>
              <a:buSzPts val="2400"/>
              <a:buChar char="&gt;"/>
              <a:defRPr sz="1600"/>
            </a:lvl7pPr>
            <a:lvl8pPr marL="4876678" lvl="7" indent="-507987" algn="l">
              <a:lnSpc>
                <a:spcPct val="115000"/>
              </a:lnSpc>
              <a:spcBef>
                <a:spcPts val="1600"/>
              </a:spcBef>
              <a:spcAft>
                <a:spcPts val="0"/>
              </a:spcAft>
              <a:buSzPts val="2400"/>
              <a:buChar char="&gt;"/>
              <a:defRPr sz="1600"/>
            </a:lvl8pPr>
            <a:lvl9pPr marL="5486263" lvl="8" indent="-507987" algn="l">
              <a:lnSpc>
                <a:spcPct val="115000"/>
              </a:lnSpc>
              <a:spcBef>
                <a:spcPts val="1600"/>
              </a:spcBef>
              <a:spcAft>
                <a:spcPts val="1600"/>
              </a:spcAft>
              <a:buSzPts val="2400"/>
              <a:buChar char="&gt;"/>
              <a:defRPr sz="1600"/>
            </a:lvl9pPr>
          </a:lstStyle>
          <a:p>
            <a:endParaRPr dirty="0"/>
          </a:p>
        </p:txBody>
      </p:sp>
      <p:pic>
        <p:nvPicPr>
          <p:cNvPr id="22" name="Google Shape;22;p31" descr="A black background with blue text&#10;&#10;Description automatically generated"/>
          <p:cNvPicPr preferRelativeResize="0"/>
          <p:nvPr/>
        </p:nvPicPr>
        <p:blipFill rotWithShape="1">
          <a:blip r:embed="rId2">
            <a:alphaModFix/>
          </a:blip>
          <a:srcRect t="30645" b="33870"/>
          <a:stretch/>
        </p:blipFill>
        <p:spPr>
          <a:xfrm>
            <a:off x="609600" y="6244364"/>
            <a:ext cx="3149600" cy="415747"/>
          </a:xfrm>
          <a:prstGeom prst="rect">
            <a:avLst/>
          </a:prstGeom>
          <a:noFill/>
          <a:ln>
            <a:noFill/>
          </a:ln>
        </p:spPr>
      </p:pic>
    </p:spTree>
    <p:extLst>
      <p:ext uri="{BB962C8B-B14F-4D97-AF65-F5344CB8AC3E}">
        <p14:creationId xmlns:p14="http://schemas.microsoft.com/office/powerpoint/2010/main" val="1176340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idebar - image narrow" userDrawn="1">
  <p:cSld name="1_Sidebar - image narrow">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1219200" y="536448"/>
            <a:ext cx="9919171" cy="74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sz="3733">
                <a:solidFill>
                  <a:schemeClr val="tx1">
                    <a:lumMod val="65000"/>
                    <a:lumOff val="35000"/>
                  </a:schemeClr>
                </a:solidFill>
              </a:defRPr>
            </a:lvl1pPr>
            <a:lvl2pPr lvl="1" rtl="0">
              <a:spcBef>
                <a:spcPts val="0"/>
              </a:spcBef>
              <a:spcAft>
                <a:spcPts val="0"/>
              </a:spcAft>
              <a:buSzPts val="3200"/>
              <a:buNone/>
              <a:defRPr>
                <a:latin typeface="Source Sans Pro Light"/>
                <a:ea typeface="Source Sans Pro Light"/>
                <a:cs typeface="Source Sans Pro Light"/>
                <a:sym typeface="Source Sans Pro Light"/>
              </a:defRPr>
            </a:lvl2pPr>
            <a:lvl3pPr lvl="2" rtl="0">
              <a:spcBef>
                <a:spcPts val="0"/>
              </a:spcBef>
              <a:spcAft>
                <a:spcPts val="0"/>
              </a:spcAft>
              <a:buSzPts val="3200"/>
              <a:buNone/>
              <a:defRPr>
                <a:latin typeface="Source Sans Pro Light"/>
                <a:ea typeface="Source Sans Pro Light"/>
                <a:cs typeface="Source Sans Pro Light"/>
                <a:sym typeface="Source Sans Pro Light"/>
              </a:defRPr>
            </a:lvl3pPr>
            <a:lvl4pPr lvl="3" rtl="0">
              <a:spcBef>
                <a:spcPts val="0"/>
              </a:spcBef>
              <a:spcAft>
                <a:spcPts val="0"/>
              </a:spcAft>
              <a:buSzPts val="3200"/>
              <a:buNone/>
              <a:defRPr>
                <a:latin typeface="Source Sans Pro Light"/>
                <a:ea typeface="Source Sans Pro Light"/>
                <a:cs typeface="Source Sans Pro Light"/>
                <a:sym typeface="Source Sans Pro Light"/>
              </a:defRPr>
            </a:lvl4pPr>
            <a:lvl5pPr lvl="4" rtl="0">
              <a:spcBef>
                <a:spcPts val="0"/>
              </a:spcBef>
              <a:spcAft>
                <a:spcPts val="0"/>
              </a:spcAft>
              <a:buSzPts val="3200"/>
              <a:buNone/>
              <a:defRPr>
                <a:latin typeface="Source Sans Pro Light"/>
                <a:ea typeface="Source Sans Pro Light"/>
                <a:cs typeface="Source Sans Pro Light"/>
                <a:sym typeface="Source Sans Pro Light"/>
              </a:defRPr>
            </a:lvl5pPr>
            <a:lvl6pPr lvl="5" rtl="0">
              <a:spcBef>
                <a:spcPts val="0"/>
              </a:spcBef>
              <a:spcAft>
                <a:spcPts val="0"/>
              </a:spcAft>
              <a:buSzPts val="3200"/>
              <a:buNone/>
              <a:defRPr>
                <a:latin typeface="Source Sans Pro Light"/>
                <a:ea typeface="Source Sans Pro Light"/>
                <a:cs typeface="Source Sans Pro Light"/>
                <a:sym typeface="Source Sans Pro Light"/>
              </a:defRPr>
            </a:lvl6pPr>
            <a:lvl7pPr lvl="6" rtl="0">
              <a:spcBef>
                <a:spcPts val="0"/>
              </a:spcBef>
              <a:spcAft>
                <a:spcPts val="0"/>
              </a:spcAft>
              <a:buSzPts val="3200"/>
              <a:buNone/>
              <a:defRPr>
                <a:latin typeface="Source Sans Pro Light"/>
                <a:ea typeface="Source Sans Pro Light"/>
                <a:cs typeface="Source Sans Pro Light"/>
                <a:sym typeface="Source Sans Pro Light"/>
              </a:defRPr>
            </a:lvl7pPr>
            <a:lvl8pPr lvl="7" rtl="0">
              <a:spcBef>
                <a:spcPts val="0"/>
              </a:spcBef>
              <a:spcAft>
                <a:spcPts val="0"/>
              </a:spcAft>
              <a:buSzPts val="3200"/>
              <a:buNone/>
              <a:defRPr>
                <a:latin typeface="Source Sans Pro Light"/>
                <a:ea typeface="Source Sans Pro Light"/>
                <a:cs typeface="Source Sans Pro Light"/>
                <a:sym typeface="Source Sans Pro Light"/>
              </a:defRPr>
            </a:lvl8pPr>
            <a:lvl9pPr lvl="8" rtl="0">
              <a:spcBef>
                <a:spcPts val="0"/>
              </a:spcBef>
              <a:spcAft>
                <a:spcPts val="0"/>
              </a:spcAft>
              <a:buSzPts val="3200"/>
              <a:buNone/>
              <a:defRPr>
                <a:latin typeface="Source Sans Pro Light"/>
                <a:ea typeface="Source Sans Pro Light"/>
                <a:cs typeface="Source Sans Pro Light"/>
                <a:sym typeface="Source Sans Pro Light"/>
              </a:defRPr>
            </a:lvl9pPr>
          </a:lstStyle>
          <a:p>
            <a:endParaRPr dirty="0"/>
          </a:p>
        </p:txBody>
      </p:sp>
      <p:sp>
        <p:nvSpPr>
          <p:cNvPr id="55" name="Google Shape;55;p9"/>
          <p:cNvSpPr/>
          <p:nvPr/>
        </p:nvSpPr>
        <p:spPr>
          <a:xfrm>
            <a:off x="0" y="-5800"/>
            <a:ext cx="609600" cy="6869600"/>
          </a:xfrm>
          <a:prstGeom prst="rect">
            <a:avLst/>
          </a:prstGeom>
          <a:solidFill>
            <a:srgbClr val="155F7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7" name="Google Shape;44;p7">
            <a:extLst>
              <a:ext uri="{FF2B5EF4-FFF2-40B4-BE49-F238E27FC236}">
                <a16:creationId xmlns:a16="http://schemas.microsoft.com/office/drawing/2014/main" id="{D0D568D2-1E4C-9C42-A97B-0835E3DF4D2E}"/>
              </a:ext>
            </a:extLst>
          </p:cNvPr>
          <p:cNvCxnSpPr/>
          <p:nvPr userDrawn="1"/>
        </p:nvCxnSpPr>
        <p:spPr>
          <a:xfrm rot="10800000">
            <a:off x="1212800" y="1329676"/>
            <a:ext cx="9760000" cy="0"/>
          </a:xfrm>
          <a:prstGeom prst="straightConnector1">
            <a:avLst/>
          </a:prstGeom>
          <a:noFill/>
          <a:ln w="38100" cap="flat" cmpd="sng">
            <a:solidFill>
              <a:schemeClr val="accent1"/>
            </a:solidFill>
            <a:prstDash val="solid"/>
            <a:round/>
            <a:headEnd type="none" w="med" len="med"/>
            <a:tailEnd type="none" w="med" len="med"/>
          </a:ln>
        </p:spPr>
      </p:cxnSp>
      <p:sp>
        <p:nvSpPr>
          <p:cNvPr id="8" name="Google Shape;8;p1">
            <a:extLst>
              <a:ext uri="{FF2B5EF4-FFF2-40B4-BE49-F238E27FC236}">
                <a16:creationId xmlns:a16="http://schemas.microsoft.com/office/drawing/2014/main" id="{B3CACDF6-AE53-B24C-9857-23A7AA037CDC}"/>
              </a:ext>
            </a:extLst>
          </p:cNvPr>
          <p:cNvSpPr txBox="1">
            <a:spLocks noGrp="1"/>
          </p:cNvSpPr>
          <p:nvPr>
            <p:ph type="sldNum" idx="12"/>
          </p:nvPr>
        </p:nvSpPr>
        <p:spPr>
          <a:xfrm>
            <a:off x="11442096" y="6241140"/>
            <a:ext cx="609600" cy="609600"/>
          </a:xfrm>
          <a:prstGeom prst="rect">
            <a:avLst/>
          </a:prstGeom>
          <a:noFill/>
          <a:ln>
            <a:noFill/>
          </a:ln>
        </p:spPr>
        <p:txBody>
          <a:bodyPr spcFirstLastPara="1" wrap="square" lIns="91425" tIns="91425" rIns="91425" bIns="91425" anchor="b" anchorCtr="0">
            <a:normAutofit/>
          </a:bodyPr>
          <a:lstStyle>
            <a:lvl1pPr lvl="0" algn="r">
              <a:buNone/>
              <a:defRPr sz="1333" b="0" i="0">
                <a:solidFill>
                  <a:schemeClr val="tx2"/>
                </a:solidFill>
                <a:latin typeface="Source Sans Pro" panose="020B0503030403020204" pitchFamily="34" charset="0"/>
                <a:ea typeface="Source Sans Pro" panose="020B0503030403020204" pitchFamily="34" charset="0"/>
                <a:cs typeface="Source Sans Pro" panose="020B0503030403020204" pitchFamily="34" charset="0"/>
                <a:sym typeface="Source Sans Pro"/>
              </a:defRPr>
            </a:lvl1pPr>
            <a:lvl2pPr lvl="1" algn="r">
              <a:buNone/>
              <a:defRPr sz="1333">
                <a:solidFill>
                  <a:schemeClr val="dk2"/>
                </a:solidFill>
                <a:latin typeface="Source Sans Pro"/>
                <a:ea typeface="Source Sans Pro"/>
                <a:cs typeface="Source Sans Pro"/>
                <a:sym typeface="Source Sans Pro"/>
              </a:defRPr>
            </a:lvl2pPr>
            <a:lvl3pPr lvl="2" algn="r">
              <a:buNone/>
              <a:defRPr sz="1333">
                <a:solidFill>
                  <a:schemeClr val="dk2"/>
                </a:solidFill>
                <a:latin typeface="Source Sans Pro"/>
                <a:ea typeface="Source Sans Pro"/>
                <a:cs typeface="Source Sans Pro"/>
                <a:sym typeface="Source Sans Pro"/>
              </a:defRPr>
            </a:lvl3pPr>
            <a:lvl4pPr lvl="3" algn="r">
              <a:buNone/>
              <a:defRPr sz="1333">
                <a:solidFill>
                  <a:schemeClr val="dk2"/>
                </a:solidFill>
                <a:latin typeface="Source Sans Pro"/>
                <a:ea typeface="Source Sans Pro"/>
                <a:cs typeface="Source Sans Pro"/>
                <a:sym typeface="Source Sans Pro"/>
              </a:defRPr>
            </a:lvl4pPr>
            <a:lvl5pPr lvl="4" algn="r">
              <a:buNone/>
              <a:defRPr sz="1333">
                <a:solidFill>
                  <a:schemeClr val="dk2"/>
                </a:solidFill>
                <a:latin typeface="Source Sans Pro"/>
                <a:ea typeface="Source Sans Pro"/>
                <a:cs typeface="Source Sans Pro"/>
                <a:sym typeface="Source Sans Pro"/>
              </a:defRPr>
            </a:lvl5pPr>
            <a:lvl6pPr lvl="5" algn="r">
              <a:buNone/>
              <a:defRPr sz="1333">
                <a:solidFill>
                  <a:schemeClr val="dk2"/>
                </a:solidFill>
                <a:latin typeface="Source Sans Pro"/>
                <a:ea typeface="Source Sans Pro"/>
                <a:cs typeface="Source Sans Pro"/>
                <a:sym typeface="Source Sans Pro"/>
              </a:defRPr>
            </a:lvl6pPr>
            <a:lvl7pPr lvl="6" algn="r">
              <a:buNone/>
              <a:defRPr sz="1333">
                <a:solidFill>
                  <a:schemeClr val="dk2"/>
                </a:solidFill>
                <a:latin typeface="Source Sans Pro"/>
                <a:ea typeface="Source Sans Pro"/>
                <a:cs typeface="Source Sans Pro"/>
                <a:sym typeface="Source Sans Pro"/>
              </a:defRPr>
            </a:lvl7pPr>
            <a:lvl8pPr lvl="7" algn="r">
              <a:buNone/>
              <a:defRPr sz="1333">
                <a:solidFill>
                  <a:schemeClr val="dk2"/>
                </a:solidFill>
                <a:latin typeface="Source Sans Pro"/>
                <a:ea typeface="Source Sans Pro"/>
                <a:cs typeface="Source Sans Pro"/>
                <a:sym typeface="Source Sans Pro"/>
              </a:defRPr>
            </a:lvl8pPr>
            <a:lvl9pPr lvl="8" algn="r">
              <a:buNone/>
              <a:defRPr sz="1333">
                <a:solidFill>
                  <a:schemeClr val="dk2"/>
                </a:solidFill>
                <a:latin typeface="Source Sans Pro"/>
                <a:ea typeface="Source Sans Pro"/>
                <a:cs typeface="Source Sans Pro"/>
                <a:sym typeface="Source Sans Pro"/>
              </a:defRPr>
            </a:lvl9pPr>
          </a:lstStyle>
          <a:p>
            <a:fld id="{00000000-1234-1234-1234-123412341234}" type="slidenum">
              <a:rPr lang="en" smtClean="0"/>
              <a:pPr/>
              <a:t>‹#›</a:t>
            </a:fld>
            <a:endParaRPr lang="en" dirty="0"/>
          </a:p>
        </p:txBody>
      </p:sp>
      <p:sp>
        <p:nvSpPr>
          <p:cNvPr id="9" name="Content Placeholder 3">
            <a:extLst>
              <a:ext uri="{FF2B5EF4-FFF2-40B4-BE49-F238E27FC236}">
                <a16:creationId xmlns:a16="http://schemas.microsoft.com/office/drawing/2014/main" id="{3F42DF0F-05C4-F84D-9BF1-F8DCC1ECFF7C}"/>
              </a:ext>
            </a:extLst>
          </p:cNvPr>
          <p:cNvSpPr>
            <a:spLocks noGrp="1"/>
          </p:cNvSpPr>
          <p:nvPr>
            <p:ph sz="half" idx="2"/>
          </p:nvPr>
        </p:nvSpPr>
        <p:spPr>
          <a:xfrm>
            <a:off x="1212800" y="1577037"/>
            <a:ext cx="10023611" cy="4551915"/>
          </a:xfrm>
        </p:spPr>
        <p:txBody>
          <a:bodyPr/>
          <a:lstStyle>
            <a:lvl1pPr>
              <a:lnSpc>
                <a:spcPct val="100000"/>
              </a:lnSpc>
              <a:spcBef>
                <a:spcPts val="400"/>
              </a:spcBef>
              <a:buClr>
                <a:srgbClr val="155F7A"/>
              </a:buClr>
              <a:buSzPct val="120000"/>
              <a:defRPr sz="2667">
                <a:solidFill>
                  <a:schemeClr val="bg2"/>
                </a:solidFill>
              </a:defRPr>
            </a:lvl1pPr>
            <a:lvl2pPr marL="1219170" indent="-507987">
              <a:lnSpc>
                <a:spcPct val="100000"/>
              </a:lnSpc>
              <a:spcBef>
                <a:spcPts val="400"/>
              </a:spcBef>
              <a:buClr>
                <a:srgbClr val="155F7A"/>
              </a:buClr>
              <a:buSzPct val="120000"/>
              <a:buFont typeface="Arial" panose="020B0604020202020204" pitchFamily="34" charset="0"/>
              <a:buChar char="•"/>
              <a:defRPr sz="2400">
                <a:solidFill>
                  <a:schemeClr val="bg2"/>
                </a:solidFill>
              </a:defRPr>
            </a:lvl2pPr>
            <a:lvl3pPr marL="1828754" indent="-507987">
              <a:lnSpc>
                <a:spcPct val="100000"/>
              </a:lnSpc>
              <a:spcBef>
                <a:spcPts val="400"/>
              </a:spcBef>
              <a:buClr>
                <a:srgbClr val="155F7A"/>
              </a:buClr>
              <a:buSzPct val="120000"/>
              <a:buFont typeface="Wingdings" pitchFamily="2" charset="2"/>
              <a:buChar char="§"/>
              <a:defRPr sz="2133">
                <a:solidFill>
                  <a:schemeClr val="bg2"/>
                </a:solidFill>
              </a:defRPr>
            </a:lvl3pPr>
            <a:lvl4pPr marL="2438339" indent="-507987">
              <a:lnSpc>
                <a:spcPct val="100000"/>
              </a:lnSpc>
              <a:spcBef>
                <a:spcPts val="400"/>
              </a:spcBef>
              <a:buClr>
                <a:srgbClr val="155F7A"/>
              </a:buClr>
              <a:buSzPct val="120000"/>
              <a:buFont typeface="Courier New" panose="02070309020205020404" pitchFamily="49" charset="0"/>
              <a:buChar char="o"/>
              <a:defRPr sz="1867">
                <a:solidFill>
                  <a:schemeClr val="bg2"/>
                </a:solidFill>
              </a:defRPr>
            </a:lvl4pPr>
            <a:lvl5pPr>
              <a:lnSpc>
                <a:spcPct val="100000"/>
              </a:lnSpc>
              <a:spcBef>
                <a:spcPts val="400"/>
              </a:spcBef>
              <a:buClr>
                <a:srgbClr val="155F7A"/>
              </a:buClr>
              <a:buSzPct val="120000"/>
              <a:defRPr sz="1733">
                <a:solidFill>
                  <a:schemeClr val="bg2"/>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1118CD07-D68C-6B41-BACC-7F8BB365B614}"/>
              </a:ext>
            </a:extLst>
          </p:cNvPr>
          <p:cNvPicPr>
            <a:picLocks noChangeAspect="1"/>
          </p:cNvPicPr>
          <p:nvPr userDrawn="1"/>
        </p:nvPicPr>
        <p:blipFill rotWithShape="1">
          <a:blip r:embed="rId2"/>
          <a:srcRect t="32901" b="30999"/>
          <a:stretch/>
        </p:blipFill>
        <p:spPr>
          <a:xfrm>
            <a:off x="609600" y="6290712"/>
            <a:ext cx="3274413" cy="439728"/>
          </a:xfrm>
          <a:prstGeom prst="rect">
            <a:avLst/>
          </a:prstGeom>
        </p:spPr>
      </p:pic>
    </p:spTree>
    <p:extLst>
      <p:ext uri="{BB962C8B-B14F-4D97-AF65-F5344CB8AC3E}">
        <p14:creationId xmlns:p14="http://schemas.microsoft.com/office/powerpoint/2010/main" val="1457760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F87C1B-F53D-06F6-BD62-EC663185AA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50FB33-8601-D9A6-9DF0-A8875237F7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1B77E-1132-C364-3700-1823AC93F2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ECADEA-C481-6F4D-BF9F-494F97F66C1D}" type="datetimeFigureOut">
              <a:rPr lang="en-US" smtClean="0"/>
              <a:t>8/7/24</a:t>
            </a:fld>
            <a:endParaRPr lang="en-US"/>
          </a:p>
        </p:txBody>
      </p:sp>
      <p:sp>
        <p:nvSpPr>
          <p:cNvPr id="5" name="Footer Placeholder 4">
            <a:extLst>
              <a:ext uri="{FF2B5EF4-FFF2-40B4-BE49-F238E27FC236}">
                <a16:creationId xmlns:a16="http://schemas.microsoft.com/office/drawing/2014/main" id="{59DD78FB-B7A6-500C-B5ED-AA331614F4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7D43CD2-86FD-8C28-4391-7C859482E0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3BA940-0EC6-314E-A809-D16CFE3A1511}" type="slidenum">
              <a:rPr lang="en-US" smtClean="0"/>
              <a:t>‹#›</a:t>
            </a:fld>
            <a:endParaRPr lang="en-US"/>
          </a:p>
        </p:txBody>
      </p:sp>
    </p:spTree>
    <p:extLst>
      <p:ext uri="{BB962C8B-B14F-4D97-AF65-F5344CB8AC3E}">
        <p14:creationId xmlns:p14="http://schemas.microsoft.com/office/powerpoint/2010/main" val="825260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8" Type="http://schemas.openxmlformats.org/officeDocument/2006/relationships/hyperlink" Target="https://betsylehmancenterma.gov/initiatives/clinician-support/peer-support-toolkit" TargetMode="External"/><Relationship Id="rId13" Type="http://schemas.openxmlformats.org/officeDocument/2006/relationships/hyperlink" Target="https://implementation.aria.ariadnelabs.net/wp-content/uploads/2022/03/PACT-Patient-Family-CRP-Pathway.pdf" TargetMode="External"/><Relationship Id="rId18" Type="http://schemas.openxmlformats.org/officeDocument/2006/relationships/hyperlink" Target="https://implementation.aria.ariadnelabs.net/wp-content/uploads/2022/09/Psychological-Safety-Tip-Sheet.pdf" TargetMode="External"/><Relationship Id="rId3" Type="http://schemas.openxmlformats.org/officeDocument/2006/relationships/image" Target="../media/image24.png"/><Relationship Id="rId21" Type="http://schemas.openxmlformats.org/officeDocument/2006/relationships/hyperlink" Target="https://implementation.aria.ariadnelabs.net/wp-content/uploads/2023/01/Sharing-Event-Review-Findings-with-Patients-and-Families-Non-preventable-events.pdf/" TargetMode="External"/><Relationship Id="rId7" Type="http://schemas.openxmlformats.org/officeDocument/2006/relationships/hyperlink" Target="https://implementation.aria.ariadnelabs.net/wp-content/uploads/2022/03/Patient-and-Family-Communication-Tip-Sheet.docx.pdf" TargetMode="External"/><Relationship Id="rId12" Type="http://schemas.openxmlformats.org/officeDocument/2006/relationships/hyperlink" Target="https://implementation.aria.ariadnelabs.net/wp-content/uploads/2022/10/Resolution-Toolbox_2022_1004_Final.docx-1.pdf" TargetMode="External"/><Relationship Id="rId17" Type="http://schemas.openxmlformats.org/officeDocument/2006/relationships/hyperlink" Target="https://implementation.aria.ariadnelabs.net/wp-content/uploads/2023/01/Patient-and-Family-Communication-Tip-Sheet.pdf/" TargetMode="External"/><Relationship Id="rId2" Type="http://schemas.openxmlformats.org/officeDocument/2006/relationships/notesSlide" Target="../notesSlides/notesSlide12.xml"/><Relationship Id="rId16" Type="http://schemas.openxmlformats.org/officeDocument/2006/relationships/hyperlink" Target="https://implementation.aria.ariadnelabs.net/wp-content/uploads/2023/01/Communication-Coaching-Guide.pdf" TargetMode="External"/><Relationship Id="rId20"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hyperlink" Target="https://implementation.aria.ariadnelabs.net/wp-content/uploads/2022/03/Communication-Coaching-Guide.docx.pdf" TargetMode="External"/><Relationship Id="rId11" Type="http://schemas.openxmlformats.org/officeDocument/2006/relationships/hyperlink" Target="https://implementation.aria.ariadnelabs.net/wp-content/uploads/2022/04/PACT-Provider-Experience-Measures-2021_0401.pdf" TargetMode="External"/><Relationship Id="rId5" Type="http://schemas.openxmlformats.org/officeDocument/2006/relationships/hyperlink" Target="https://implementation.aria.ariadnelabs.net/resource/data-tracking-sheet/" TargetMode="External"/><Relationship Id="rId15" Type="http://schemas.openxmlformats.org/officeDocument/2006/relationships/hyperlink" Target="https://implementation.aria.ariadnelabs.net/wp-content/uploads/2022/03/Patient-and-Family-Support-Program-12.07.2021.docx.pdf" TargetMode="External"/><Relationship Id="rId10" Type="http://schemas.openxmlformats.org/officeDocument/2006/relationships/hyperlink" Target="https://implementation.aria.ariadnelabs.net/wp-content/uploads/2022/03/Patient-Engagement-in-Event-Analysis-Tool.pptx.pdf" TargetMode="External"/><Relationship Id="rId19" Type="http://schemas.openxmlformats.org/officeDocument/2006/relationships/hyperlink" Target="https://implementation.aria.ariadnelabs.net/wp-content/uploads/2022/10/Patient-Experience-Measures_10.03.22.pdf" TargetMode="External"/><Relationship Id="rId4" Type="http://schemas.openxmlformats.org/officeDocument/2006/relationships/hyperlink" Target="https://implementation.aria.ariadnelabs.net/wp-content/uploads/2022/03/PACT-Measurement-Guide-20220602.docx-1.pdf" TargetMode="External"/><Relationship Id="rId9" Type="http://schemas.openxmlformats.org/officeDocument/2006/relationships/hyperlink" Target="http://www.ihi.org/resources/Pages/Tools/RCA2-Improving-Root-Cause-Analyses-and-Actions-to-Prevent-Harm.aspx" TargetMode="External"/><Relationship Id="rId14" Type="http://schemas.openxmlformats.org/officeDocument/2006/relationships/hyperlink" Target="https://implementation.aria.ariadnelabs.net/wp-content/uploads/2022/03/PACT-Patient-Family-CRP-Brochure.pdf" TargetMode="External"/><Relationship Id="rId22" Type="http://schemas.openxmlformats.org/officeDocument/2006/relationships/hyperlink" Target="https://implementation.aria.ariadnelabs.net/wp-content/uploads/2023/01/Sharing-Event-Review-Findings-with-Patients-and-Families-Preventable-events.pdf/"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3" name="Title 2">
            <a:extLst>
              <a:ext uri="{FF2B5EF4-FFF2-40B4-BE49-F238E27FC236}">
                <a16:creationId xmlns:a16="http://schemas.microsoft.com/office/drawing/2014/main" id="{22EB9B6E-4008-C04F-B7DC-FBB29D9357E3}"/>
              </a:ext>
            </a:extLst>
          </p:cNvPr>
          <p:cNvSpPr>
            <a:spLocks noGrp="1"/>
          </p:cNvSpPr>
          <p:nvPr>
            <p:ph type="title"/>
          </p:nvPr>
        </p:nvSpPr>
        <p:spPr>
          <a:xfrm>
            <a:off x="1123784" y="3132151"/>
            <a:ext cx="9753600" cy="822800"/>
          </a:xfrm>
        </p:spPr>
        <p:txBody>
          <a:bodyPr/>
          <a:lstStyle/>
          <a:p>
            <a:r>
              <a:rPr lang="en-US" b="1" dirty="0"/>
              <a:t>The First Harm is Unintentional; </a:t>
            </a:r>
            <a:br>
              <a:rPr lang="en-US" b="1" dirty="0"/>
            </a:br>
            <a:r>
              <a:rPr lang="en-US" b="1" dirty="0"/>
              <a:t>The Second is Intentional*</a:t>
            </a:r>
          </a:p>
        </p:txBody>
      </p:sp>
      <p:sp>
        <p:nvSpPr>
          <p:cNvPr id="5" name="Subtitle 4">
            <a:extLst>
              <a:ext uri="{FF2B5EF4-FFF2-40B4-BE49-F238E27FC236}">
                <a16:creationId xmlns:a16="http://schemas.microsoft.com/office/drawing/2014/main" id="{E06F3774-127A-A842-930D-B40ADD250137}"/>
              </a:ext>
            </a:extLst>
          </p:cNvPr>
          <p:cNvSpPr>
            <a:spLocks noGrp="1"/>
          </p:cNvSpPr>
          <p:nvPr>
            <p:ph type="subTitle" idx="1"/>
          </p:nvPr>
        </p:nvSpPr>
        <p:spPr>
          <a:xfrm>
            <a:off x="1028369" y="4470252"/>
            <a:ext cx="9753600" cy="696357"/>
          </a:xfrm>
        </p:spPr>
        <p:txBody>
          <a:bodyPr/>
          <a:lstStyle/>
          <a:p>
            <a:r>
              <a:rPr lang="en-US" dirty="0"/>
              <a:t>Changing the way Healthcare responds to Harm with </a:t>
            </a:r>
          </a:p>
          <a:p>
            <a:r>
              <a:rPr lang="en-US" dirty="0"/>
              <a:t>Communication and Reconciliation Programs</a:t>
            </a:r>
          </a:p>
        </p:txBody>
      </p:sp>
      <p:sp>
        <p:nvSpPr>
          <p:cNvPr id="2" name="TextBox 1">
            <a:extLst>
              <a:ext uri="{FF2B5EF4-FFF2-40B4-BE49-F238E27FC236}">
                <a16:creationId xmlns:a16="http://schemas.microsoft.com/office/drawing/2014/main" id="{2C938F40-7538-3C4B-3A0F-7DC42E3245AF}"/>
              </a:ext>
            </a:extLst>
          </p:cNvPr>
          <p:cNvSpPr txBox="1"/>
          <p:nvPr/>
        </p:nvSpPr>
        <p:spPr>
          <a:xfrm>
            <a:off x="6900863" y="5042118"/>
            <a:ext cx="5291137" cy="1815882"/>
          </a:xfrm>
          <a:prstGeom prst="rect">
            <a:avLst/>
          </a:prstGeom>
          <a:noFill/>
        </p:spPr>
        <p:txBody>
          <a:bodyPr wrap="square" rtlCol="0">
            <a:spAutoFit/>
          </a:bodyPr>
          <a:lstStyle/>
          <a:p>
            <a:r>
              <a:rPr lang="en-US" sz="2400" i="1" dirty="0">
                <a:solidFill>
                  <a:schemeClr val="bg1"/>
                </a:solidFill>
                <a:latin typeface="Source Sans Pro" panose="020B0503030403020204" pitchFamily="34" charset="0"/>
                <a:ea typeface="Source Sans Pro" panose="020B0503030403020204" pitchFamily="34" charset="0"/>
              </a:rPr>
              <a:t>Evan Benjamin, MD, MS, FACP</a:t>
            </a:r>
          </a:p>
          <a:p>
            <a:r>
              <a:rPr lang="en-US" sz="2200" i="1" dirty="0">
                <a:solidFill>
                  <a:schemeClr val="bg1"/>
                </a:solidFill>
                <a:latin typeface="Source Sans Pro" panose="020B0503030403020204" pitchFamily="34" charset="0"/>
                <a:ea typeface="Source Sans Pro" panose="020B0503030403020204" pitchFamily="34" charset="0"/>
              </a:rPr>
              <a:t>Ariadne Labs</a:t>
            </a:r>
          </a:p>
          <a:p>
            <a:r>
              <a:rPr lang="en-US" sz="2200" i="1" dirty="0">
                <a:solidFill>
                  <a:schemeClr val="bg1"/>
                </a:solidFill>
                <a:latin typeface="Source Sans Pro" panose="020B0503030403020204" pitchFamily="34" charset="0"/>
                <a:ea typeface="Source Sans Pro" panose="020B0503030403020204" pitchFamily="34" charset="0"/>
              </a:rPr>
              <a:t>Associate Professor, Harvard Medical School and Harvard TH Chan School of Public Health</a:t>
            </a:r>
          </a:p>
        </p:txBody>
      </p:sp>
      <p:sp>
        <p:nvSpPr>
          <p:cNvPr id="4" name="TextBox 3">
            <a:extLst>
              <a:ext uri="{FF2B5EF4-FFF2-40B4-BE49-F238E27FC236}">
                <a16:creationId xmlns:a16="http://schemas.microsoft.com/office/drawing/2014/main" id="{663BF299-BEDF-C598-1ACB-EEEAC0D4AEF4}"/>
              </a:ext>
            </a:extLst>
          </p:cNvPr>
          <p:cNvSpPr txBox="1"/>
          <p:nvPr/>
        </p:nvSpPr>
        <p:spPr>
          <a:xfrm>
            <a:off x="1028369" y="6430683"/>
            <a:ext cx="3740855" cy="338554"/>
          </a:xfrm>
          <a:prstGeom prst="rect">
            <a:avLst/>
          </a:prstGeom>
          <a:noFill/>
        </p:spPr>
        <p:txBody>
          <a:bodyPr wrap="square" rtlCol="0">
            <a:spAutoFit/>
          </a:bodyPr>
          <a:lstStyle/>
          <a:p>
            <a:r>
              <a:rPr lang="en-US" sz="1600" dirty="0">
                <a:solidFill>
                  <a:schemeClr val="bg1"/>
                </a:solidFill>
              </a:rPr>
              <a:t>* Thanks to Carole Hemmelgarn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379F122-C813-4D9B-BC23-601D1C4ED6E6}"/>
              </a:ext>
            </a:extLst>
          </p:cNvPr>
          <p:cNvPicPr>
            <a:picLocks noGrp="1" noChangeAspect="1"/>
          </p:cNvPicPr>
          <p:nvPr>
            <p:ph idx="1"/>
          </p:nvPr>
        </p:nvPicPr>
        <p:blipFill rotWithShape="1">
          <a:blip r:embed="rId2"/>
          <a:srcRect t="16943" b="8071"/>
          <a:stretch/>
        </p:blipFill>
        <p:spPr>
          <a:xfrm>
            <a:off x="21" y="1282"/>
            <a:ext cx="12191980" cy="6856719"/>
          </a:xfrm>
          <a:prstGeom prst="rect">
            <a:avLst/>
          </a:prstGeom>
        </p:spPr>
      </p:pic>
    </p:spTree>
    <p:extLst>
      <p:ext uri="{BB962C8B-B14F-4D97-AF65-F5344CB8AC3E}">
        <p14:creationId xmlns:p14="http://schemas.microsoft.com/office/powerpoint/2010/main" val="1582821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5A10C69-3AB3-4462-AA19-861635F09946}"/>
              </a:ext>
            </a:extLst>
          </p:cNvPr>
          <p:cNvPicPr>
            <a:picLocks noGrp="1" noChangeAspect="1"/>
          </p:cNvPicPr>
          <p:nvPr>
            <p:ph idx="1"/>
          </p:nvPr>
        </p:nvPicPr>
        <p:blipFill rotWithShape="1">
          <a:blip r:embed="rId2"/>
          <a:srcRect t="19"/>
          <a:stretch/>
        </p:blipFill>
        <p:spPr>
          <a:xfrm>
            <a:off x="21" y="1282"/>
            <a:ext cx="12191980" cy="6856719"/>
          </a:xfrm>
          <a:prstGeom prst="rect">
            <a:avLst/>
          </a:prstGeom>
        </p:spPr>
      </p:pic>
    </p:spTree>
    <p:extLst>
      <p:ext uri="{BB962C8B-B14F-4D97-AF65-F5344CB8AC3E}">
        <p14:creationId xmlns:p14="http://schemas.microsoft.com/office/powerpoint/2010/main" val="917032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55B6425-DBF7-4C68-ADB5-9F6BB75A2836}"/>
              </a:ext>
            </a:extLst>
          </p:cNvPr>
          <p:cNvPicPr>
            <a:picLocks noGrp="1" noChangeAspect="1"/>
          </p:cNvPicPr>
          <p:nvPr>
            <p:ph idx="1"/>
          </p:nvPr>
        </p:nvPicPr>
        <p:blipFill rotWithShape="1">
          <a:blip r:embed="rId2"/>
          <a:srcRect t="8326" r="1" b="18859"/>
          <a:stretch/>
        </p:blipFill>
        <p:spPr>
          <a:xfrm>
            <a:off x="2209801" y="1"/>
            <a:ext cx="7534636" cy="6857991"/>
          </a:xfrm>
          <a:prstGeom prst="rect">
            <a:avLst/>
          </a:prstGeom>
        </p:spPr>
      </p:pic>
    </p:spTree>
    <p:extLst>
      <p:ext uri="{BB962C8B-B14F-4D97-AF65-F5344CB8AC3E}">
        <p14:creationId xmlns:p14="http://schemas.microsoft.com/office/powerpoint/2010/main" val="4110024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5"/>
          <p:cNvSpPr txBox="1">
            <a:spLocks noGrp="1"/>
          </p:cNvSpPr>
          <p:nvPr>
            <p:ph type="title"/>
          </p:nvPr>
        </p:nvSpPr>
        <p:spPr>
          <a:xfrm>
            <a:off x="1219200" y="536448"/>
            <a:ext cx="9919171" cy="743600"/>
          </a:xfrm>
          <a:prstGeom prst="rect">
            <a:avLst/>
          </a:prstGeom>
          <a:noFill/>
          <a:ln>
            <a:noFill/>
          </a:ln>
        </p:spPr>
        <p:txBody>
          <a:bodyPr spcFirstLastPara="1" vert="horz" wrap="square" lIns="121900" tIns="121900" rIns="121900" bIns="121900" rtlCol="0" anchor="t" anchorCtr="0">
            <a:noAutofit/>
          </a:bodyPr>
          <a:lstStyle/>
          <a:p>
            <a:r>
              <a:rPr lang="en-US"/>
              <a:t>The Problem</a:t>
            </a:r>
            <a:endParaRPr/>
          </a:p>
        </p:txBody>
      </p:sp>
      <p:sp>
        <p:nvSpPr>
          <p:cNvPr id="95" name="Google Shape;95;p5"/>
          <p:cNvSpPr txBox="1">
            <a:spLocks noGrp="1"/>
          </p:cNvSpPr>
          <p:nvPr>
            <p:ph type="sldNum" idx="12"/>
          </p:nvPr>
        </p:nvSpPr>
        <p:spPr>
          <a:xfrm>
            <a:off x="11442096" y="6241140"/>
            <a:ext cx="609600" cy="609600"/>
          </a:xfrm>
          <a:prstGeom prst="rect">
            <a:avLst/>
          </a:prstGeom>
          <a:noFill/>
          <a:ln>
            <a:noFill/>
          </a:ln>
        </p:spPr>
        <p:txBody>
          <a:bodyPr spcFirstLastPara="1" vert="horz" wrap="square" lIns="121900" tIns="121900" rIns="121900" bIns="121900" rtlCol="0" anchor="b" anchorCtr="0">
            <a:normAutofit/>
          </a:bodyPr>
          <a:lstStyle/>
          <a:p>
            <a:fld id="{00000000-1234-1234-1234-123412341234}" type="slidenum">
              <a:rPr lang="en-US"/>
              <a:pPr/>
              <a:t>5</a:t>
            </a:fld>
            <a:endParaRPr/>
          </a:p>
        </p:txBody>
      </p:sp>
      <p:sp>
        <p:nvSpPr>
          <p:cNvPr id="96" name="Google Shape;96;p5"/>
          <p:cNvSpPr txBox="1">
            <a:spLocks noGrp="1"/>
          </p:cNvSpPr>
          <p:nvPr>
            <p:ph type="body" idx="1"/>
          </p:nvPr>
        </p:nvSpPr>
        <p:spPr>
          <a:xfrm>
            <a:off x="1212800" y="1577037"/>
            <a:ext cx="10023611" cy="4551915"/>
          </a:xfrm>
          <a:prstGeom prst="rect">
            <a:avLst/>
          </a:prstGeom>
          <a:noFill/>
          <a:ln>
            <a:noFill/>
          </a:ln>
        </p:spPr>
        <p:txBody>
          <a:bodyPr spcFirstLastPara="1" vert="horz" wrap="square" lIns="121900" tIns="121900" rIns="121900" bIns="121900" rtlCol="0" anchor="t" anchorCtr="0">
            <a:noAutofit/>
          </a:bodyPr>
          <a:lstStyle/>
          <a:p>
            <a:r>
              <a:rPr lang="en-US" dirty="0"/>
              <a:t>Despite best efforts, harm happens during healthcare</a:t>
            </a:r>
            <a:endParaRPr dirty="0"/>
          </a:p>
          <a:p>
            <a:r>
              <a:rPr lang="en-US" dirty="0"/>
              <a:t>"Deny and defend” approach: </a:t>
            </a:r>
            <a:endParaRPr dirty="0"/>
          </a:p>
          <a:p>
            <a:pPr lvl="1" indent="-507987"/>
            <a:r>
              <a:rPr lang="en-US" dirty="0"/>
              <a:t>Compounds suffering of patients and family</a:t>
            </a:r>
            <a:endParaRPr dirty="0"/>
          </a:p>
          <a:p>
            <a:pPr lvl="1" indent="-507987"/>
            <a:r>
              <a:rPr lang="en-US" dirty="0"/>
              <a:t>Heightens distress of clinicians</a:t>
            </a:r>
            <a:endParaRPr dirty="0"/>
          </a:p>
          <a:p>
            <a:pPr lvl="1" indent="-507987"/>
            <a:r>
              <a:rPr lang="en-US" dirty="0"/>
              <a:t>Increases likelihood of litigation</a:t>
            </a:r>
            <a:endParaRPr dirty="0"/>
          </a:p>
          <a:p>
            <a:pPr lvl="1" indent="-507987"/>
            <a:r>
              <a:rPr lang="en-US" dirty="0"/>
              <a:t>Lost opportunity for learning within and across institutions</a:t>
            </a:r>
            <a:endParaRPr dirty="0"/>
          </a:p>
          <a:p>
            <a:pPr lvl="1" indent="-507987"/>
            <a:r>
              <a:rPr lang="en-US" dirty="0"/>
              <a:t>Degrades institutional culture/climate</a:t>
            </a:r>
            <a:endParaRPr dirty="0"/>
          </a:p>
          <a:p>
            <a:pPr lvl="1" indent="-507987"/>
            <a:r>
              <a:rPr lang="en-US" dirty="0"/>
              <a:t>Reduces public trust in healthcare</a:t>
            </a:r>
            <a:endParaRPr dirty="0"/>
          </a:p>
          <a:p>
            <a:pPr indent="-304792">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9"/>
          <p:cNvSpPr txBox="1">
            <a:spLocks noGrp="1"/>
          </p:cNvSpPr>
          <p:nvPr>
            <p:ph type="title"/>
          </p:nvPr>
        </p:nvSpPr>
        <p:spPr>
          <a:xfrm>
            <a:off x="1219200" y="536448"/>
            <a:ext cx="10247587" cy="743600"/>
          </a:xfrm>
        </p:spPr>
        <p:txBody>
          <a:bodyPr spcFirstLastPara="1" vert="horz" wrap="square" lIns="121900" tIns="121900" rIns="121900" bIns="121900" rtlCol="0" anchor="b" anchorCtr="0">
            <a:noAutofit/>
          </a:bodyPr>
          <a:lstStyle/>
          <a:p>
            <a:pPr lvl="0"/>
            <a:r>
              <a:rPr lang="en-US" dirty="0">
                <a:solidFill>
                  <a:schemeClr val="accent1"/>
                </a:solidFill>
                <a:sym typeface="Source Sans Pro SemiBold"/>
              </a:rPr>
              <a:t>Why Do We Struggle to Respond to Harm Events?</a:t>
            </a:r>
          </a:p>
        </p:txBody>
      </p:sp>
      <p:sp>
        <p:nvSpPr>
          <p:cNvPr id="7" name="Oval 6">
            <a:extLst>
              <a:ext uri="{FF2B5EF4-FFF2-40B4-BE49-F238E27FC236}">
                <a16:creationId xmlns:a16="http://schemas.microsoft.com/office/drawing/2014/main" id="{B3646AA9-41C5-2C4B-B1E4-E0ECCC7794CB}"/>
              </a:ext>
            </a:extLst>
          </p:cNvPr>
          <p:cNvSpPr>
            <a:spLocks noChangeAspect="1"/>
          </p:cNvSpPr>
          <p:nvPr/>
        </p:nvSpPr>
        <p:spPr>
          <a:xfrm>
            <a:off x="1219200" y="2454488"/>
            <a:ext cx="1463040" cy="1463040"/>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sz="2400"/>
          </a:p>
        </p:txBody>
      </p:sp>
      <p:sp>
        <p:nvSpPr>
          <p:cNvPr id="8" name="Rectangle 7" descr="Board Room">
            <a:extLst>
              <a:ext uri="{FF2B5EF4-FFF2-40B4-BE49-F238E27FC236}">
                <a16:creationId xmlns:a16="http://schemas.microsoft.com/office/drawing/2014/main" id="{163E52EF-C797-8C44-9A42-A76EA78A618F}"/>
              </a:ext>
            </a:extLst>
          </p:cNvPr>
          <p:cNvSpPr>
            <a:spLocks noChangeAspect="1"/>
          </p:cNvSpPr>
          <p:nvPr/>
        </p:nvSpPr>
        <p:spPr>
          <a:xfrm>
            <a:off x="1492437" y="2754948"/>
            <a:ext cx="853440" cy="85344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2400"/>
          </a:p>
        </p:txBody>
      </p:sp>
      <p:sp>
        <p:nvSpPr>
          <p:cNvPr id="9" name="Freeform 8">
            <a:extLst>
              <a:ext uri="{FF2B5EF4-FFF2-40B4-BE49-F238E27FC236}">
                <a16:creationId xmlns:a16="http://schemas.microsoft.com/office/drawing/2014/main" id="{4E952FFB-0061-1E4A-943F-02E894A77734}"/>
              </a:ext>
            </a:extLst>
          </p:cNvPr>
          <p:cNvSpPr/>
          <p:nvPr/>
        </p:nvSpPr>
        <p:spPr>
          <a:xfrm>
            <a:off x="2862246" y="2454488"/>
            <a:ext cx="3041249" cy="1730504"/>
          </a:xfrm>
          <a:custGeom>
            <a:avLst/>
            <a:gdLst>
              <a:gd name="connsiteX0" fmla="*/ 0 w 3059285"/>
              <a:gd name="connsiteY0" fmla="*/ 0 h 1297878"/>
              <a:gd name="connsiteX1" fmla="*/ 3059285 w 3059285"/>
              <a:gd name="connsiteY1" fmla="*/ 0 h 1297878"/>
              <a:gd name="connsiteX2" fmla="*/ 3059285 w 3059285"/>
              <a:gd name="connsiteY2" fmla="*/ 1297878 h 1297878"/>
              <a:gd name="connsiteX3" fmla="*/ 0 w 3059285"/>
              <a:gd name="connsiteY3" fmla="*/ 1297878 h 1297878"/>
              <a:gd name="connsiteX4" fmla="*/ 0 w 3059285"/>
              <a:gd name="connsiteY4" fmla="*/ 0 h 1297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285" h="1297878">
                <a:moveTo>
                  <a:pt x="0" y="0"/>
                </a:moveTo>
                <a:lnTo>
                  <a:pt x="3059285" y="0"/>
                </a:lnTo>
                <a:lnTo>
                  <a:pt x="3059285" y="1297878"/>
                </a:lnTo>
                <a:lnTo>
                  <a:pt x="0" y="129787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defTabSz="1303802">
              <a:spcBef>
                <a:spcPct val="0"/>
              </a:spcBef>
              <a:spcAft>
                <a:spcPct val="35000"/>
              </a:spcAft>
            </a:pPr>
            <a:r>
              <a:rPr lang="en-US" sz="2000" dirty="0">
                <a:solidFill>
                  <a:schemeClr val="tx1">
                    <a:lumMod val="65000"/>
                    <a:lumOff val="35000"/>
                  </a:schemeClr>
                </a:solidFill>
                <a:latin typeface="Source Sans Pro" panose="020B0503030403020204" pitchFamily="34" charset="0"/>
                <a:ea typeface="Source Sans Pro" panose="020B0503030403020204" pitchFamily="34" charset="0"/>
                <a:cs typeface="Source Sans Pro Light" panose="020F0302020204030204" pitchFamily="34" charset="0"/>
              </a:rPr>
              <a:t>Human nature to want to keep problems to ourselves, to avoid difficult discussions</a:t>
            </a:r>
          </a:p>
        </p:txBody>
      </p:sp>
      <p:sp>
        <p:nvSpPr>
          <p:cNvPr id="10" name="Oval 9">
            <a:extLst>
              <a:ext uri="{FF2B5EF4-FFF2-40B4-BE49-F238E27FC236}">
                <a16:creationId xmlns:a16="http://schemas.microsoft.com/office/drawing/2014/main" id="{93BDD8E3-9270-6647-9322-6C256DB485CC}"/>
              </a:ext>
            </a:extLst>
          </p:cNvPr>
          <p:cNvSpPr>
            <a:spLocks noChangeAspect="1"/>
          </p:cNvSpPr>
          <p:nvPr/>
        </p:nvSpPr>
        <p:spPr>
          <a:xfrm>
            <a:off x="6293013" y="2513093"/>
            <a:ext cx="1463040" cy="1463040"/>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sz="2400"/>
          </a:p>
        </p:txBody>
      </p:sp>
      <p:sp>
        <p:nvSpPr>
          <p:cNvPr id="11" name="Rectangle 10" descr="Irritant">
            <a:extLst>
              <a:ext uri="{FF2B5EF4-FFF2-40B4-BE49-F238E27FC236}">
                <a16:creationId xmlns:a16="http://schemas.microsoft.com/office/drawing/2014/main" id="{EDCA88B2-E7DC-F041-B752-EBA097113DB3}"/>
              </a:ext>
            </a:extLst>
          </p:cNvPr>
          <p:cNvSpPr>
            <a:spLocks noChangeAspect="1"/>
          </p:cNvSpPr>
          <p:nvPr/>
        </p:nvSpPr>
        <p:spPr>
          <a:xfrm>
            <a:off x="6597813" y="2754948"/>
            <a:ext cx="853440" cy="85344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2400"/>
          </a:p>
        </p:txBody>
      </p:sp>
      <p:sp>
        <p:nvSpPr>
          <p:cNvPr id="12" name="Freeform 11">
            <a:extLst>
              <a:ext uri="{FF2B5EF4-FFF2-40B4-BE49-F238E27FC236}">
                <a16:creationId xmlns:a16="http://schemas.microsoft.com/office/drawing/2014/main" id="{40A10073-F9A1-DA47-AE05-38AC27D0B84E}"/>
              </a:ext>
            </a:extLst>
          </p:cNvPr>
          <p:cNvSpPr/>
          <p:nvPr/>
        </p:nvSpPr>
        <p:spPr>
          <a:xfrm>
            <a:off x="7934751" y="2379361"/>
            <a:ext cx="3384559" cy="1730504"/>
          </a:xfrm>
          <a:custGeom>
            <a:avLst/>
            <a:gdLst>
              <a:gd name="connsiteX0" fmla="*/ 0 w 3059285"/>
              <a:gd name="connsiteY0" fmla="*/ 0 h 1297878"/>
              <a:gd name="connsiteX1" fmla="*/ 3059285 w 3059285"/>
              <a:gd name="connsiteY1" fmla="*/ 0 h 1297878"/>
              <a:gd name="connsiteX2" fmla="*/ 3059285 w 3059285"/>
              <a:gd name="connsiteY2" fmla="*/ 1297878 h 1297878"/>
              <a:gd name="connsiteX3" fmla="*/ 0 w 3059285"/>
              <a:gd name="connsiteY3" fmla="*/ 1297878 h 1297878"/>
              <a:gd name="connsiteX4" fmla="*/ 0 w 3059285"/>
              <a:gd name="connsiteY4" fmla="*/ 0 h 1297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285" h="1297878">
                <a:moveTo>
                  <a:pt x="0" y="0"/>
                </a:moveTo>
                <a:lnTo>
                  <a:pt x="3059285" y="0"/>
                </a:lnTo>
                <a:lnTo>
                  <a:pt x="3059285" y="1297878"/>
                </a:lnTo>
                <a:lnTo>
                  <a:pt x="0" y="129787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defTabSz="1303802">
              <a:spcBef>
                <a:spcPct val="0"/>
              </a:spcBef>
              <a:spcAft>
                <a:spcPct val="35000"/>
              </a:spcAft>
            </a:pPr>
            <a:r>
              <a:rPr lang="en-US" sz="2000" dirty="0">
                <a:solidFill>
                  <a:schemeClr val="tx1">
                    <a:lumMod val="65000"/>
                    <a:lumOff val="35000"/>
                  </a:schemeClr>
                </a:solidFill>
                <a:latin typeface="Source Sans Pro" panose="020B0503030403020204" pitchFamily="34" charset="0"/>
                <a:ea typeface="Source Sans Pro" panose="020B0503030403020204" pitchFamily="34" charset="0"/>
                <a:cs typeface="Source Sans Pro Light" panose="020F0302020204030204" pitchFamily="34" charset="0"/>
              </a:rPr>
              <a:t>Fear of punitive consequences, shame/ embarrassment</a:t>
            </a:r>
          </a:p>
        </p:txBody>
      </p:sp>
      <p:sp>
        <p:nvSpPr>
          <p:cNvPr id="13" name="Oval 12">
            <a:extLst>
              <a:ext uri="{FF2B5EF4-FFF2-40B4-BE49-F238E27FC236}">
                <a16:creationId xmlns:a16="http://schemas.microsoft.com/office/drawing/2014/main" id="{646E15BC-D52C-F44E-B17A-771D88A0F9E3}"/>
              </a:ext>
            </a:extLst>
          </p:cNvPr>
          <p:cNvSpPr>
            <a:spLocks noChangeAspect="1"/>
          </p:cNvSpPr>
          <p:nvPr/>
        </p:nvSpPr>
        <p:spPr>
          <a:xfrm>
            <a:off x="1247887" y="4460316"/>
            <a:ext cx="1463040" cy="1463040"/>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sz="2400"/>
          </a:p>
        </p:txBody>
      </p:sp>
      <p:sp>
        <p:nvSpPr>
          <p:cNvPr id="14" name="Rectangle 13" descr="Bank">
            <a:extLst>
              <a:ext uri="{FF2B5EF4-FFF2-40B4-BE49-F238E27FC236}">
                <a16:creationId xmlns:a16="http://schemas.microsoft.com/office/drawing/2014/main" id="{A43F4F4B-4C55-364F-AAC6-7E9A3AADB616}"/>
              </a:ext>
            </a:extLst>
          </p:cNvPr>
          <p:cNvSpPr>
            <a:spLocks noChangeAspect="1"/>
          </p:cNvSpPr>
          <p:nvPr/>
        </p:nvSpPr>
        <p:spPr>
          <a:xfrm>
            <a:off x="1561255" y="4765116"/>
            <a:ext cx="853440" cy="853440"/>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2400"/>
          </a:p>
        </p:txBody>
      </p:sp>
      <p:sp>
        <p:nvSpPr>
          <p:cNvPr id="15" name="Freeform 14">
            <a:extLst>
              <a:ext uri="{FF2B5EF4-FFF2-40B4-BE49-F238E27FC236}">
                <a16:creationId xmlns:a16="http://schemas.microsoft.com/office/drawing/2014/main" id="{563D6E1D-3BA6-6942-A81D-1F039CD72E62}"/>
              </a:ext>
            </a:extLst>
          </p:cNvPr>
          <p:cNvSpPr/>
          <p:nvPr/>
        </p:nvSpPr>
        <p:spPr>
          <a:xfrm>
            <a:off x="2862245" y="4326584"/>
            <a:ext cx="3041249" cy="1730504"/>
          </a:xfrm>
          <a:custGeom>
            <a:avLst/>
            <a:gdLst>
              <a:gd name="connsiteX0" fmla="*/ 0 w 3059285"/>
              <a:gd name="connsiteY0" fmla="*/ 0 h 1297878"/>
              <a:gd name="connsiteX1" fmla="*/ 3059285 w 3059285"/>
              <a:gd name="connsiteY1" fmla="*/ 0 h 1297878"/>
              <a:gd name="connsiteX2" fmla="*/ 3059285 w 3059285"/>
              <a:gd name="connsiteY2" fmla="*/ 1297878 h 1297878"/>
              <a:gd name="connsiteX3" fmla="*/ 0 w 3059285"/>
              <a:gd name="connsiteY3" fmla="*/ 1297878 h 1297878"/>
              <a:gd name="connsiteX4" fmla="*/ 0 w 3059285"/>
              <a:gd name="connsiteY4" fmla="*/ 0 h 1297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285" h="1297878">
                <a:moveTo>
                  <a:pt x="0" y="0"/>
                </a:moveTo>
                <a:lnTo>
                  <a:pt x="3059285" y="0"/>
                </a:lnTo>
                <a:lnTo>
                  <a:pt x="3059285" y="1297878"/>
                </a:lnTo>
                <a:lnTo>
                  <a:pt x="0" y="129787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defTabSz="1303802">
              <a:spcBef>
                <a:spcPct val="0"/>
              </a:spcBef>
              <a:spcAft>
                <a:spcPct val="35000"/>
              </a:spcAft>
            </a:pPr>
            <a:r>
              <a:rPr lang="en-US" sz="2000" dirty="0">
                <a:solidFill>
                  <a:schemeClr val="tx1">
                    <a:lumMod val="65000"/>
                    <a:lumOff val="35000"/>
                  </a:schemeClr>
                </a:solidFill>
                <a:latin typeface="Source Sans Pro" panose="020B0503030403020204" pitchFamily="34" charset="0"/>
                <a:ea typeface="Source Sans Pro" panose="020B0503030403020204" pitchFamily="34" charset="0"/>
                <a:cs typeface="Source Sans Pro Light" panose="020F0302020204030204" pitchFamily="34" charset="0"/>
              </a:rPr>
              <a:t>Mixed messages from institutions/status quo</a:t>
            </a:r>
          </a:p>
        </p:txBody>
      </p:sp>
      <p:sp>
        <p:nvSpPr>
          <p:cNvPr id="16" name="Oval 15">
            <a:extLst>
              <a:ext uri="{FF2B5EF4-FFF2-40B4-BE49-F238E27FC236}">
                <a16:creationId xmlns:a16="http://schemas.microsoft.com/office/drawing/2014/main" id="{58947BDC-DCAC-C348-BEF4-F9CD546DFE22}"/>
              </a:ext>
            </a:extLst>
          </p:cNvPr>
          <p:cNvSpPr>
            <a:spLocks noChangeAspect="1"/>
          </p:cNvSpPr>
          <p:nvPr/>
        </p:nvSpPr>
        <p:spPr>
          <a:xfrm>
            <a:off x="6227947" y="4459904"/>
            <a:ext cx="1463040" cy="1463040"/>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sz="2400"/>
          </a:p>
        </p:txBody>
      </p:sp>
      <p:sp>
        <p:nvSpPr>
          <p:cNvPr id="17" name="Rectangle 16" descr="Disconnected">
            <a:extLst>
              <a:ext uri="{FF2B5EF4-FFF2-40B4-BE49-F238E27FC236}">
                <a16:creationId xmlns:a16="http://schemas.microsoft.com/office/drawing/2014/main" id="{2DA6E0B0-5146-A04A-818D-8F4463149A58}"/>
              </a:ext>
            </a:extLst>
          </p:cNvPr>
          <p:cNvSpPr>
            <a:spLocks noChangeAspect="1"/>
          </p:cNvSpPr>
          <p:nvPr/>
        </p:nvSpPr>
        <p:spPr>
          <a:xfrm>
            <a:off x="6532747" y="4765116"/>
            <a:ext cx="853440" cy="853440"/>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2400"/>
          </a:p>
        </p:txBody>
      </p:sp>
      <p:sp>
        <p:nvSpPr>
          <p:cNvPr id="18" name="Freeform 17">
            <a:extLst>
              <a:ext uri="{FF2B5EF4-FFF2-40B4-BE49-F238E27FC236}">
                <a16:creationId xmlns:a16="http://schemas.microsoft.com/office/drawing/2014/main" id="{734F2081-B645-9642-AD62-BCAF4151E705}"/>
              </a:ext>
            </a:extLst>
          </p:cNvPr>
          <p:cNvSpPr/>
          <p:nvPr/>
        </p:nvSpPr>
        <p:spPr>
          <a:xfrm>
            <a:off x="7934752" y="4406828"/>
            <a:ext cx="3041249" cy="1730504"/>
          </a:xfrm>
          <a:custGeom>
            <a:avLst/>
            <a:gdLst>
              <a:gd name="connsiteX0" fmla="*/ 0 w 3059285"/>
              <a:gd name="connsiteY0" fmla="*/ 0 h 1297878"/>
              <a:gd name="connsiteX1" fmla="*/ 3059285 w 3059285"/>
              <a:gd name="connsiteY1" fmla="*/ 0 h 1297878"/>
              <a:gd name="connsiteX2" fmla="*/ 3059285 w 3059285"/>
              <a:gd name="connsiteY2" fmla="*/ 1297878 h 1297878"/>
              <a:gd name="connsiteX3" fmla="*/ 0 w 3059285"/>
              <a:gd name="connsiteY3" fmla="*/ 1297878 h 1297878"/>
              <a:gd name="connsiteX4" fmla="*/ 0 w 3059285"/>
              <a:gd name="connsiteY4" fmla="*/ 0 h 1297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285" h="1297878">
                <a:moveTo>
                  <a:pt x="0" y="0"/>
                </a:moveTo>
                <a:lnTo>
                  <a:pt x="3059285" y="0"/>
                </a:lnTo>
                <a:lnTo>
                  <a:pt x="3059285" y="1297878"/>
                </a:lnTo>
                <a:lnTo>
                  <a:pt x="0" y="129787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defTabSz="1303802">
              <a:spcBef>
                <a:spcPct val="0"/>
              </a:spcBef>
              <a:spcAft>
                <a:spcPct val="35000"/>
              </a:spcAft>
            </a:pPr>
            <a:r>
              <a:rPr lang="en-US" sz="2000" dirty="0">
                <a:solidFill>
                  <a:schemeClr val="tx1">
                    <a:lumMod val="65000"/>
                    <a:lumOff val="35000"/>
                  </a:schemeClr>
                </a:solidFill>
                <a:latin typeface="Source Sans Pro" panose="020B0503030403020204" pitchFamily="34" charset="0"/>
                <a:ea typeface="Source Sans Pro" panose="020B0503030403020204" pitchFamily="34" charset="0"/>
                <a:cs typeface="Source Sans Pro Light" panose="020F0302020204030204" pitchFamily="34" charset="0"/>
              </a:rPr>
              <a:t>Lack of Tools/Skills; Different elements of response not implemented nor integrated and hard-wired</a:t>
            </a:r>
          </a:p>
        </p:txBody>
      </p:sp>
    </p:spTree>
    <p:extLst>
      <p:ext uri="{BB962C8B-B14F-4D97-AF65-F5344CB8AC3E}">
        <p14:creationId xmlns:p14="http://schemas.microsoft.com/office/powerpoint/2010/main" val="2181949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animBg="1"/>
      <p:bldP spid="11" grpId="0" animBg="1"/>
      <p:bldP spid="12" grpId="0"/>
      <p:bldP spid="13" grpId="0" animBg="1"/>
      <p:bldP spid="14" grpId="0" animBg="1"/>
      <p:bldP spid="15" grpId="0"/>
      <p:bldP spid="16" grpId="0" animBg="1"/>
      <p:bldP spid="17" grpId="0" animBg="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F1A24-BC8D-FE45-A572-F9AF7B4ED0BB}"/>
              </a:ext>
            </a:extLst>
          </p:cNvPr>
          <p:cNvSpPr>
            <a:spLocks noGrp="1"/>
          </p:cNvSpPr>
          <p:nvPr>
            <p:ph type="title"/>
          </p:nvPr>
        </p:nvSpPr>
        <p:spPr>
          <a:xfrm>
            <a:off x="1219200" y="242153"/>
            <a:ext cx="9919171" cy="743600"/>
          </a:xfrm>
        </p:spPr>
        <p:txBody>
          <a:bodyPr>
            <a:noAutofit/>
          </a:bodyPr>
          <a:lstStyle/>
          <a:p>
            <a:r>
              <a:rPr lang="en-US" dirty="0">
                <a:solidFill>
                  <a:schemeClr val="accent1"/>
                </a:solidFill>
              </a:rPr>
              <a:t>Additional Challenges in Responding to </a:t>
            </a:r>
            <a:br>
              <a:rPr lang="en-US" dirty="0">
                <a:solidFill>
                  <a:schemeClr val="accent1"/>
                </a:solidFill>
              </a:rPr>
            </a:br>
            <a:r>
              <a:rPr lang="en-US" dirty="0">
                <a:solidFill>
                  <a:schemeClr val="accent1"/>
                </a:solidFill>
              </a:rPr>
              <a:t>Harm Events</a:t>
            </a:r>
          </a:p>
        </p:txBody>
      </p:sp>
      <p:sp>
        <p:nvSpPr>
          <p:cNvPr id="4" name="Slide Number Placeholder 3">
            <a:extLst>
              <a:ext uri="{FF2B5EF4-FFF2-40B4-BE49-F238E27FC236}">
                <a16:creationId xmlns:a16="http://schemas.microsoft.com/office/drawing/2014/main" id="{4FEA1A32-CB9E-6A41-A7D0-9B0CD7F373D9}"/>
              </a:ext>
            </a:extLst>
          </p:cNvPr>
          <p:cNvSpPr>
            <a:spLocks noGrp="1"/>
          </p:cNvSpPr>
          <p:nvPr>
            <p:ph type="sldNum" idx="12"/>
          </p:nvPr>
        </p:nvSpPr>
        <p:spPr/>
        <p:txBody>
          <a:bodyPr/>
          <a:lstStyle/>
          <a:p>
            <a:fld id="{00000000-1234-1234-1234-123412341234}" type="slidenum">
              <a:rPr lang="en"/>
              <a:pPr/>
              <a:t>7</a:t>
            </a:fld>
            <a:endParaRPr lang="en" dirty="0"/>
          </a:p>
        </p:txBody>
      </p:sp>
      <p:sp>
        <p:nvSpPr>
          <p:cNvPr id="3" name="Text Placeholder 2">
            <a:extLst>
              <a:ext uri="{FF2B5EF4-FFF2-40B4-BE49-F238E27FC236}">
                <a16:creationId xmlns:a16="http://schemas.microsoft.com/office/drawing/2014/main" id="{FF03594A-F32C-C74F-84D8-69D5FDCA7960}"/>
              </a:ext>
            </a:extLst>
          </p:cNvPr>
          <p:cNvSpPr>
            <a:spLocks noGrp="1"/>
          </p:cNvSpPr>
          <p:nvPr>
            <p:ph sz="half" idx="2"/>
          </p:nvPr>
        </p:nvSpPr>
        <p:spPr/>
        <p:txBody>
          <a:bodyPr/>
          <a:lstStyle/>
          <a:p>
            <a:r>
              <a:rPr lang="en-US" dirty="0">
                <a:solidFill>
                  <a:schemeClr val="tx1"/>
                </a:solidFill>
              </a:rPr>
              <a:t>Uncertainty among clinicians about what they should and should not say to patients about harm events</a:t>
            </a:r>
          </a:p>
          <a:p>
            <a:r>
              <a:rPr lang="en-US" dirty="0">
                <a:solidFill>
                  <a:schemeClr val="tx1"/>
                </a:solidFill>
              </a:rPr>
              <a:t>Complex case with grey areas and multiple stakeholders</a:t>
            </a:r>
          </a:p>
          <a:p>
            <a:r>
              <a:rPr lang="en-US" dirty="0">
                <a:solidFill>
                  <a:schemeClr val="tx1"/>
                </a:solidFill>
              </a:rPr>
              <a:t>Poor Implementation: Lack of tools, resources, standard work, and measures</a:t>
            </a:r>
          </a:p>
          <a:p>
            <a:pPr lvl="1"/>
            <a:r>
              <a:rPr lang="en-US" dirty="0">
                <a:solidFill>
                  <a:schemeClr val="tx1"/>
                </a:solidFill>
              </a:rPr>
              <a:t>What exactly are we supposed to do?</a:t>
            </a:r>
          </a:p>
          <a:p>
            <a:pPr lvl="1"/>
            <a:r>
              <a:rPr lang="en-US" dirty="0">
                <a:solidFill>
                  <a:schemeClr val="tx1"/>
                </a:solidFill>
              </a:rPr>
              <a:t>How well are we currently performing?</a:t>
            </a:r>
          </a:p>
          <a:p>
            <a:pPr lvl="1"/>
            <a:r>
              <a:rPr lang="en-US" dirty="0">
                <a:solidFill>
                  <a:schemeClr val="tx1"/>
                </a:solidFill>
              </a:rPr>
              <a:t>What can we do to improve?</a:t>
            </a:r>
          </a:p>
        </p:txBody>
      </p:sp>
    </p:spTree>
    <p:extLst>
      <p:ext uri="{BB962C8B-B14F-4D97-AF65-F5344CB8AC3E}">
        <p14:creationId xmlns:p14="http://schemas.microsoft.com/office/powerpoint/2010/main" val="1592651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F1A24-BC8D-FE45-A572-F9AF7B4ED0BB}"/>
              </a:ext>
            </a:extLst>
          </p:cNvPr>
          <p:cNvSpPr>
            <a:spLocks noGrp="1"/>
          </p:cNvSpPr>
          <p:nvPr>
            <p:ph type="title"/>
          </p:nvPr>
        </p:nvSpPr>
        <p:spPr/>
        <p:txBody>
          <a:bodyPr/>
          <a:lstStyle/>
          <a:p>
            <a:r>
              <a:rPr lang="en-US" dirty="0">
                <a:solidFill>
                  <a:schemeClr val="accent1"/>
                </a:solidFill>
              </a:rPr>
              <a:t>What is a CRP and Why Should You Care?</a:t>
            </a:r>
          </a:p>
        </p:txBody>
      </p:sp>
      <p:sp>
        <p:nvSpPr>
          <p:cNvPr id="4" name="Slide Number Placeholder 3">
            <a:extLst>
              <a:ext uri="{FF2B5EF4-FFF2-40B4-BE49-F238E27FC236}">
                <a16:creationId xmlns:a16="http://schemas.microsoft.com/office/drawing/2014/main" id="{4FEA1A32-CB9E-6A41-A7D0-9B0CD7F373D9}"/>
              </a:ext>
            </a:extLst>
          </p:cNvPr>
          <p:cNvSpPr>
            <a:spLocks noGrp="1"/>
          </p:cNvSpPr>
          <p:nvPr>
            <p:ph type="sldNum" idx="12"/>
          </p:nvPr>
        </p:nvSpPr>
        <p:spPr/>
        <p:txBody>
          <a:bodyPr/>
          <a:lstStyle/>
          <a:p>
            <a:fld id="{00000000-1234-1234-1234-123412341234}" type="slidenum">
              <a:rPr lang="en"/>
              <a:pPr/>
              <a:t>8</a:t>
            </a:fld>
            <a:endParaRPr lang="en" dirty="0"/>
          </a:p>
        </p:txBody>
      </p:sp>
      <p:sp>
        <p:nvSpPr>
          <p:cNvPr id="7" name="Text Placeholder 5">
            <a:extLst>
              <a:ext uri="{FF2B5EF4-FFF2-40B4-BE49-F238E27FC236}">
                <a16:creationId xmlns:a16="http://schemas.microsoft.com/office/drawing/2014/main" id="{2ACACD16-C96B-5144-B0E3-891E7641A752}"/>
              </a:ext>
            </a:extLst>
          </p:cNvPr>
          <p:cNvSpPr>
            <a:spLocks noGrp="1"/>
          </p:cNvSpPr>
          <p:nvPr>
            <p:ph sz="half" idx="2"/>
          </p:nvPr>
        </p:nvSpPr>
        <p:spPr/>
        <p:txBody>
          <a:bodyPr/>
          <a:lstStyle/>
          <a:p>
            <a:pPr marL="76198" indent="0">
              <a:buNone/>
            </a:pPr>
            <a:r>
              <a:rPr lang="en-US" b="1" dirty="0">
                <a:solidFill>
                  <a:schemeClr val="tx1"/>
                </a:solidFill>
              </a:rPr>
              <a:t>A Communication and Reconciliation </a:t>
            </a:r>
          </a:p>
          <a:p>
            <a:pPr marL="76198" indent="0">
              <a:buNone/>
            </a:pPr>
            <a:r>
              <a:rPr lang="en-US" b="1" dirty="0">
                <a:solidFill>
                  <a:schemeClr val="tx1"/>
                </a:solidFill>
              </a:rPr>
              <a:t>Program (CRP) is: </a:t>
            </a:r>
          </a:p>
          <a:p>
            <a:r>
              <a:rPr lang="en-US" dirty="0">
                <a:solidFill>
                  <a:schemeClr val="tx1"/>
                </a:solidFill>
              </a:rPr>
              <a:t>Principled</a:t>
            </a:r>
          </a:p>
          <a:p>
            <a:r>
              <a:rPr lang="en-US" dirty="0">
                <a:solidFill>
                  <a:schemeClr val="tx1"/>
                </a:solidFill>
              </a:rPr>
              <a:t>Comprehensive</a:t>
            </a:r>
          </a:p>
          <a:p>
            <a:r>
              <a:rPr lang="en-US" dirty="0">
                <a:solidFill>
                  <a:schemeClr val="tx1"/>
                </a:solidFill>
              </a:rPr>
              <a:t>Systematic</a:t>
            </a:r>
          </a:p>
          <a:p>
            <a:r>
              <a:rPr lang="en-US" dirty="0">
                <a:solidFill>
                  <a:schemeClr val="tx1"/>
                </a:solidFill>
              </a:rPr>
              <a:t>Compassionate </a:t>
            </a:r>
          </a:p>
          <a:p>
            <a:endParaRPr lang="en-US" dirty="0"/>
          </a:p>
        </p:txBody>
      </p:sp>
      <p:grpSp>
        <p:nvGrpSpPr>
          <p:cNvPr id="8" name="Group 7">
            <a:extLst>
              <a:ext uri="{FF2B5EF4-FFF2-40B4-BE49-F238E27FC236}">
                <a16:creationId xmlns:a16="http://schemas.microsoft.com/office/drawing/2014/main" id="{4D33AD94-EFC2-7542-B1C8-5EB3338B465B}"/>
              </a:ext>
            </a:extLst>
          </p:cNvPr>
          <p:cNvGrpSpPr/>
          <p:nvPr/>
        </p:nvGrpSpPr>
        <p:grpSpPr>
          <a:xfrm>
            <a:off x="7300913" y="1885950"/>
            <a:ext cx="4750782" cy="4659990"/>
            <a:chOff x="644844" y="76200"/>
            <a:chExt cx="7010400" cy="6705600"/>
          </a:xfrm>
        </p:grpSpPr>
        <p:pic>
          <p:nvPicPr>
            <p:cNvPr id="9" name="Picture 8" descr="Diagram&#10;&#10;Description automatically generated">
              <a:extLst>
                <a:ext uri="{FF2B5EF4-FFF2-40B4-BE49-F238E27FC236}">
                  <a16:creationId xmlns:a16="http://schemas.microsoft.com/office/drawing/2014/main" id="{A5777DEA-99DA-1D4B-A28D-2AD52606967F}"/>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1111" r="4013" b="1111"/>
            <a:stretch/>
          </p:blipFill>
          <p:spPr>
            <a:xfrm>
              <a:off x="644844" y="76200"/>
              <a:ext cx="7010400" cy="6705600"/>
            </a:xfrm>
            <a:prstGeom prst="rect">
              <a:avLst/>
            </a:prstGeom>
          </p:spPr>
        </p:pic>
        <p:sp>
          <p:nvSpPr>
            <p:cNvPr id="10" name="Rectangle 9">
              <a:extLst>
                <a:ext uri="{FF2B5EF4-FFF2-40B4-BE49-F238E27FC236}">
                  <a16:creationId xmlns:a16="http://schemas.microsoft.com/office/drawing/2014/main" id="{9AE65A46-4193-A34B-9410-C1021B5A0A70}"/>
                </a:ext>
              </a:extLst>
            </p:cNvPr>
            <p:cNvSpPr/>
            <p:nvPr/>
          </p:nvSpPr>
          <p:spPr>
            <a:xfrm>
              <a:off x="6248400" y="65532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dirty="0">
                <a:solidFill>
                  <a:srgbClr val="FFFFFF"/>
                </a:solidFill>
                <a:latin typeface="Arial"/>
              </a:endParaRPr>
            </a:p>
          </p:txBody>
        </p:sp>
      </p:grpSp>
    </p:spTree>
    <p:extLst>
      <p:ext uri="{BB962C8B-B14F-4D97-AF65-F5344CB8AC3E}">
        <p14:creationId xmlns:p14="http://schemas.microsoft.com/office/powerpoint/2010/main" val="2997372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38E0A-1234-4E43-9192-94C755D811E6}"/>
              </a:ext>
            </a:extLst>
          </p:cNvPr>
          <p:cNvSpPr>
            <a:spLocks noGrp="1"/>
          </p:cNvSpPr>
          <p:nvPr>
            <p:ph type="title"/>
          </p:nvPr>
        </p:nvSpPr>
        <p:spPr>
          <a:xfrm>
            <a:off x="1212800" y="168589"/>
            <a:ext cx="10229296" cy="743600"/>
          </a:xfrm>
        </p:spPr>
        <p:txBody>
          <a:bodyPr/>
          <a:lstStyle/>
          <a:p>
            <a:r>
              <a:rPr lang="en-US" dirty="0">
                <a:solidFill>
                  <a:schemeClr val="accent1"/>
                </a:solidFill>
              </a:rPr>
              <a:t>CRPs: </a:t>
            </a:r>
            <a:r>
              <a:rPr lang="en-US" altLang="en-US" sz="3200" dirty="0">
                <a:solidFill>
                  <a:schemeClr val="accent1"/>
                </a:solidFill>
              </a:rPr>
              <a:t>Principled, Comprehensive, Systematic Programs for Preventing and Responding to Harm Events</a:t>
            </a:r>
            <a:endParaRPr lang="en-US" dirty="0">
              <a:solidFill>
                <a:schemeClr val="accent1"/>
              </a:solidFill>
            </a:endParaRPr>
          </a:p>
        </p:txBody>
      </p:sp>
      <p:sp>
        <p:nvSpPr>
          <p:cNvPr id="3" name="Slide Number Placeholder 2">
            <a:extLst>
              <a:ext uri="{FF2B5EF4-FFF2-40B4-BE49-F238E27FC236}">
                <a16:creationId xmlns:a16="http://schemas.microsoft.com/office/drawing/2014/main" id="{71891851-3817-E94D-B6E5-A86F49D90873}"/>
              </a:ext>
            </a:extLst>
          </p:cNvPr>
          <p:cNvSpPr>
            <a:spLocks noGrp="1"/>
          </p:cNvSpPr>
          <p:nvPr>
            <p:ph type="sldNum" idx="12"/>
          </p:nvPr>
        </p:nvSpPr>
        <p:spPr/>
        <p:txBody>
          <a:bodyPr/>
          <a:lstStyle/>
          <a:p>
            <a:fld id="{00000000-1234-1234-1234-123412341234}" type="slidenum">
              <a:rPr lang="en"/>
              <a:pPr/>
              <a:t>9</a:t>
            </a:fld>
            <a:endParaRPr lang="en" dirty="0"/>
          </a:p>
        </p:txBody>
      </p:sp>
      <p:graphicFrame>
        <p:nvGraphicFramePr>
          <p:cNvPr id="4" name="Table 615">
            <a:extLst>
              <a:ext uri="{FF2B5EF4-FFF2-40B4-BE49-F238E27FC236}">
                <a16:creationId xmlns:a16="http://schemas.microsoft.com/office/drawing/2014/main" id="{ADA4E35A-8E27-2D4B-884C-73806AFEE72C}"/>
              </a:ext>
            </a:extLst>
          </p:cNvPr>
          <p:cNvGraphicFramePr/>
          <p:nvPr>
            <p:extLst>
              <p:ext uri="{D42A27DB-BD31-4B8C-83A1-F6EECF244321}">
                <p14:modId xmlns:p14="http://schemas.microsoft.com/office/powerpoint/2010/main" val="3965499300"/>
              </p:ext>
            </p:extLst>
          </p:nvPr>
        </p:nvGraphicFramePr>
        <p:xfrm>
          <a:off x="1785454" y="1600200"/>
          <a:ext cx="8775193" cy="4459233"/>
        </p:xfrm>
        <a:graphic>
          <a:graphicData uri="http://schemas.openxmlformats.org/drawingml/2006/table">
            <a:tbl>
              <a:tblPr firstRow="1" firstCol="1" bandRow="1">
                <a:tableStyleId>{5C22544A-7EE6-4342-B048-85BDC9FD1C3A}</a:tableStyleId>
              </a:tblPr>
              <a:tblGrid>
                <a:gridCol w="2485028">
                  <a:extLst>
                    <a:ext uri="{9D8B030D-6E8A-4147-A177-3AD203B41FA5}">
                      <a16:colId xmlns:a16="http://schemas.microsoft.com/office/drawing/2014/main" val="20000"/>
                    </a:ext>
                  </a:extLst>
                </a:gridCol>
                <a:gridCol w="2974285">
                  <a:extLst>
                    <a:ext uri="{9D8B030D-6E8A-4147-A177-3AD203B41FA5}">
                      <a16:colId xmlns:a16="http://schemas.microsoft.com/office/drawing/2014/main" val="20001"/>
                    </a:ext>
                  </a:extLst>
                </a:gridCol>
                <a:gridCol w="3315880">
                  <a:extLst>
                    <a:ext uri="{9D8B030D-6E8A-4147-A177-3AD203B41FA5}">
                      <a16:colId xmlns:a16="http://schemas.microsoft.com/office/drawing/2014/main" val="20002"/>
                    </a:ext>
                  </a:extLst>
                </a:gridCol>
              </a:tblGrid>
              <a:tr h="373005">
                <a:tc>
                  <a:txBody>
                    <a:bodyPr/>
                    <a:lstStyle/>
                    <a:p>
                      <a:pPr algn="l">
                        <a:lnSpc>
                          <a:spcPct val="104999"/>
                        </a:lnSpc>
                        <a:defRPr sz="1400">
                          <a:sym typeface="Arial"/>
                        </a:defRPr>
                      </a:pPr>
                      <a:endParaRPr sz="1600" b="0" i="0" dirty="0">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b="0">
                          <a:solidFill>
                            <a:srgbClr val="000000"/>
                          </a:solidFill>
                        </a:defRPr>
                      </a:pPr>
                      <a:r>
                        <a:rPr sz="1500" b="0" i="0" dirty="0">
                          <a:solidFill>
                            <a:schemeClr val="bg1"/>
                          </a:solidFill>
                          <a:latin typeface="Source Sans Pro" panose="020B0503030403020204" pitchFamily="34" charset="0"/>
                          <a:ea typeface="Source Sans Pro" panose="020B0503030403020204" pitchFamily="34" charset="0"/>
                        </a:rPr>
                        <a:t>Traditional Response</a:t>
                      </a:r>
                      <a:endParaRPr sz="1500" b="0" i="0" dirty="0">
                        <a:solidFill>
                          <a:schemeClr val="bg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b="0">
                          <a:solidFill>
                            <a:srgbClr val="000000"/>
                          </a:solidFill>
                        </a:defRPr>
                      </a:pPr>
                      <a:r>
                        <a:rPr sz="1500" b="0" i="0" dirty="0">
                          <a:solidFill>
                            <a:schemeClr val="bg1"/>
                          </a:solidFill>
                          <a:latin typeface="Source Sans Pro" panose="020B0503030403020204" pitchFamily="34" charset="0"/>
                          <a:ea typeface="Source Sans Pro" panose="020B0503030403020204" pitchFamily="34" charset="0"/>
                        </a:rPr>
                        <a:t>CRP Response</a:t>
                      </a:r>
                      <a:endParaRPr sz="1500" b="0" i="0" dirty="0">
                        <a:solidFill>
                          <a:schemeClr val="bg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extLst>
                  <a:ext uri="{0D108BD9-81ED-4DB2-BD59-A6C34878D82A}">
                    <a16:rowId xmlns:a16="http://schemas.microsoft.com/office/drawing/2014/main" val="10000"/>
                  </a:ext>
                </a:extLst>
              </a:tr>
              <a:tr h="592323">
                <a:tc>
                  <a:txBody>
                    <a:bodyPr/>
                    <a:lstStyle/>
                    <a:p>
                      <a:pPr>
                        <a:lnSpc>
                          <a:spcPct val="104999"/>
                        </a:lnSpc>
                        <a:defRPr sz="1800" b="0">
                          <a:solidFill>
                            <a:srgbClr val="000000"/>
                          </a:solidFill>
                        </a:defRPr>
                      </a:pPr>
                      <a:r>
                        <a:rPr sz="1500" b="0" i="0" dirty="0">
                          <a:solidFill>
                            <a:schemeClr val="bg1"/>
                          </a:solidFill>
                          <a:latin typeface="Source Sans Pro" panose="020B0503030403020204" pitchFamily="34" charset="0"/>
                          <a:ea typeface="Source Sans Pro" panose="020B0503030403020204" pitchFamily="34" charset="0"/>
                        </a:rPr>
                        <a:t>Incident reporting by clinicians</a:t>
                      </a:r>
                      <a:endParaRPr sz="1500" b="0" i="0" dirty="0">
                        <a:solidFill>
                          <a:schemeClr val="bg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Delayed, often absent</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Immediate</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extLst>
                  <a:ext uri="{0D108BD9-81ED-4DB2-BD59-A6C34878D82A}">
                    <a16:rowId xmlns:a16="http://schemas.microsoft.com/office/drawing/2014/main" val="10001"/>
                  </a:ext>
                </a:extLst>
              </a:tr>
              <a:tr h="592323">
                <a:tc>
                  <a:txBody>
                    <a:bodyPr/>
                    <a:lstStyle/>
                    <a:p>
                      <a:pPr>
                        <a:lnSpc>
                          <a:spcPct val="104999"/>
                        </a:lnSpc>
                        <a:defRPr sz="1800" b="0">
                          <a:solidFill>
                            <a:srgbClr val="000000"/>
                          </a:solidFill>
                        </a:defRPr>
                      </a:pPr>
                      <a:r>
                        <a:rPr sz="1500" b="0" i="0" dirty="0">
                          <a:solidFill>
                            <a:schemeClr val="bg1"/>
                          </a:solidFill>
                          <a:latin typeface="Source Sans Pro" panose="020B0503030403020204" pitchFamily="34" charset="0"/>
                          <a:ea typeface="Source Sans Pro" panose="020B0503030403020204" pitchFamily="34" charset="0"/>
                        </a:rPr>
                        <a:t>Communication with patient, family</a:t>
                      </a:r>
                      <a:endParaRPr sz="1500" b="0" i="0" dirty="0">
                        <a:solidFill>
                          <a:schemeClr val="bg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Deny/defend</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Transparent, ongoing</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extLst>
                  <a:ext uri="{0D108BD9-81ED-4DB2-BD59-A6C34878D82A}">
                    <a16:rowId xmlns:a16="http://schemas.microsoft.com/office/drawing/2014/main" val="10002"/>
                  </a:ext>
                </a:extLst>
              </a:tr>
              <a:tr h="587253">
                <a:tc>
                  <a:txBody>
                    <a:bodyPr/>
                    <a:lstStyle/>
                    <a:p>
                      <a:pPr>
                        <a:lnSpc>
                          <a:spcPct val="104999"/>
                        </a:lnSpc>
                        <a:defRPr sz="1800" b="0">
                          <a:solidFill>
                            <a:srgbClr val="000000"/>
                          </a:solidFill>
                        </a:defRPr>
                      </a:pPr>
                      <a:r>
                        <a:rPr sz="1500" b="0" i="0" dirty="0">
                          <a:solidFill>
                            <a:schemeClr val="bg1"/>
                          </a:solidFill>
                          <a:latin typeface="Source Sans Pro" panose="020B0503030403020204" pitchFamily="34" charset="0"/>
                          <a:ea typeface="Source Sans Pro" panose="020B0503030403020204" pitchFamily="34" charset="0"/>
                        </a:rPr>
                        <a:t>Event analysis</a:t>
                      </a:r>
                      <a:endParaRPr sz="1500" b="0" i="0" dirty="0">
                        <a:solidFill>
                          <a:schemeClr val="bg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Physician, nurse are root cause</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Focus on Just Culture, system, human factors</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extLst>
                  <a:ext uri="{0D108BD9-81ED-4DB2-BD59-A6C34878D82A}">
                    <a16:rowId xmlns:a16="http://schemas.microsoft.com/office/drawing/2014/main" val="10003"/>
                  </a:ext>
                </a:extLst>
              </a:tr>
              <a:tr h="587253">
                <a:tc>
                  <a:txBody>
                    <a:bodyPr/>
                    <a:lstStyle/>
                    <a:p>
                      <a:pPr>
                        <a:lnSpc>
                          <a:spcPct val="104999"/>
                        </a:lnSpc>
                        <a:defRPr sz="1800" b="0">
                          <a:solidFill>
                            <a:srgbClr val="000000"/>
                          </a:solidFill>
                        </a:defRPr>
                      </a:pPr>
                      <a:r>
                        <a:rPr sz="1500" b="0" i="0" dirty="0">
                          <a:solidFill>
                            <a:schemeClr val="bg1"/>
                          </a:solidFill>
                          <a:latin typeface="Source Sans Pro" panose="020B0503030403020204" pitchFamily="34" charset="0"/>
                          <a:ea typeface="Source Sans Pro" panose="020B0503030403020204" pitchFamily="34" charset="0"/>
                        </a:rPr>
                        <a:t>Quality improvement</a:t>
                      </a:r>
                      <a:endParaRPr sz="1500" b="0" i="0" dirty="0">
                        <a:solidFill>
                          <a:schemeClr val="bg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Provider training</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Drive value through system solutions, disseminated learning</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extLst>
                  <a:ext uri="{0D108BD9-81ED-4DB2-BD59-A6C34878D82A}">
                    <a16:rowId xmlns:a16="http://schemas.microsoft.com/office/drawing/2014/main" val="10004"/>
                  </a:ext>
                </a:extLst>
              </a:tr>
              <a:tr h="587253">
                <a:tc>
                  <a:txBody>
                    <a:bodyPr/>
                    <a:lstStyle/>
                    <a:p>
                      <a:pPr>
                        <a:lnSpc>
                          <a:spcPct val="104999"/>
                        </a:lnSpc>
                        <a:defRPr sz="1800" b="0">
                          <a:solidFill>
                            <a:srgbClr val="000000"/>
                          </a:solidFill>
                        </a:defRPr>
                      </a:pPr>
                      <a:r>
                        <a:rPr sz="1500" b="0" i="0" dirty="0">
                          <a:solidFill>
                            <a:schemeClr val="bg1"/>
                          </a:solidFill>
                          <a:latin typeface="Source Sans Pro" panose="020B0503030403020204" pitchFamily="34" charset="0"/>
                          <a:ea typeface="Source Sans Pro" panose="020B0503030403020204" pitchFamily="34" charset="0"/>
                        </a:rPr>
                        <a:t>Financial resolution</a:t>
                      </a:r>
                      <a:endParaRPr sz="1500" b="0" i="0" dirty="0">
                        <a:solidFill>
                          <a:schemeClr val="bg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Only if family prevails on a malpractice claim</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Proactively address patient/family needs</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extLst>
                  <a:ext uri="{0D108BD9-81ED-4DB2-BD59-A6C34878D82A}">
                    <a16:rowId xmlns:a16="http://schemas.microsoft.com/office/drawing/2014/main" val="10005"/>
                  </a:ext>
                </a:extLst>
              </a:tr>
              <a:tr h="505245">
                <a:tc>
                  <a:txBody>
                    <a:bodyPr/>
                    <a:lstStyle/>
                    <a:p>
                      <a:pPr>
                        <a:lnSpc>
                          <a:spcPct val="104999"/>
                        </a:lnSpc>
                        <a:defRPr sz="1800" b="0">
                          <a:solidFill>
                            <a:srgbClr val="000000"/>
                          </a:solidFill>
                        </a:defRPr>
                      </a:pPr>
                      <a:r>
                        <a:rPr sz="1500" b="0" i="0" dirty="0">
                          <a:solidFill>
                            <a:schemeClr val="bg1"/>
                          </a:solidFill>
                          <a:latin typeface="Source Sans Pro" panose="020B0503030403020204" pitchFamily="34" charset="0"/>
                          <a:ea typeface="Source Sans Pro" panose="020B0503030403020204" pitchFamily="34" charset="0"/>
                        </a:rPr>
                        <a:t>Care for the caregivers</a:t>
                      </a:r>
                      <a:endParaRPr sz="1500" b="0" i="0" dirty="0">
                        <a:solidFill>
                          <a:schemeClr val="bg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None</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Offered immediately</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extLst>
                  <a:ext uri="{0D108BD9-81ED-4DB2-BD59-A6C34878D82A}">
                    <a16:rowId xmlns:a16="http://schemas.microsoft.com/office/drawing/2014/main" val="10006"/>
                  </a:ext>
                </a:extLst>
              </a:tr>
              <a:tr h="592323">
                <a:tc>
                  <a:txBody>
                    <a:bodyPr/>
                    <a:lstStyle/>
                    <a:p>
                      <a:pPr>
                        <a:lnSpc>
                          <a:spcPct val="104999"/>
                        </a:lnSpc>
                        <a:defRPr sz="1800" b="0">
                          <a:solidFill>
                            <a:srgbClr val="000000"/>
                          </a:solidFill>
                        </a:defRPr>
                      </a:pPr>
                      <a:r>
                        <a:rPr sz="1500" b="0" i="0" dirty="0">
                          <a:solidFill>
                            <a:schemeClr val="bg1"/>
                          </a:solidFill>
                          <a:latin typeface="Source Sans Pro" panose="020B0503030403020204" pitchFamily="34" charset="0"/>
                          <a:ea typeface="Source Sans Pro" panose="020B0503030403020204" pitchFamily="34" charset="0"/>
                        </a:rPr>
                        <a:t>Patient, family involvement</a:t>
                      </a:r>
                      <a:endParaRPr sz="1500" b="0" i="0" dirty="0">
                        <a:solidFill>
                          <a:schemeClr val="bg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Little to none</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tc>
                  <a:txBody>
                    <a:bodyPr/>
                    <a:lstStyle/>
                    <a:p>
                      <a:pPr algn="ctr">
                        <a:lnSpc>
                          <a:spcPct val="104999"/>
                        </a:lnSpc>
                        <a:defRPr sz="1800">
                          <a:solidFill>
                            <a:srgbClr val="000000"/>
                          </a:solidFill>
                        </a:defRPr>
                      </a:pPr>
                      <a:r>
                        <a:rPr sz="1500" b="0" i="0" dirty="0">
                          <a:solidFill>
                            <a:schemeClr val="tx1"/>
                          </a:solidFill>
                          <a:latin typeface="Source Sans Pro" panose="020B0503030403020204" pitchFamily="34" charset="0"/>
                          <a:ea typeface="Source Sans Pro" panose="020B0503030403020204" pitchFamily="34" charset="0"/>
                        </a:rPr>
                        <a:t>Extensive and ongoing</a:t>
                      </a:r>
                      <a:endParaRPr sz="1500" b="0" i="0" dirty="0">
                        <a:solidFill>
                          <a:schemeClr val="tx1"/>
                        </a:solidFill>
                        <a:latin typeface="Source Sans Pro" panose="020B0503030403020204" pitchFamily="34" charset="0"/>
                        <a:ea typeface="Source Sans Pro" panose="020B0503030403020204" pitchFamily="34" charset="0"/>
                        <a:cs typeface="Source Sans Pro Light" panose="020F0302020204030204" pitchFamily="34" charset="0"/>
                      </a:endParaRPr>
                    </a:p>
                  </a:txBody>
                  <a:tcPr marL="64000" marR="64000" marT="64011" marB="64011" anchor="ctr" horzOverflow="overflow"/>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721014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7BC9C-C410-1343-8FC4-9F916498E837}"/>
              </a:ext>
            </a:extLst>
          </p:cNvPr>
          <p:cNvSpPr>
            <a:spLocks noGrp="1"/>
          </p:cNvSpPr>
          <p:nvPr>
            <p:ph type="title"/>
          </p:nvPr>
        </p:nvSpPr>
        <p:spPr/>
        <p:txBody>
          <a:bodyPr/>
          <a:lstStyle/>
          <a:p>
            <a:r>
              <a:rPr lang="en-US" sz="4000" dirty="0">
                <a:solidFill>
                  <a:schemeClr val="accent1"/>
                </a:solidFill>
              </a:rPr>
              <a:t>Benefits of CRP: The evidence</a:t>
            </a:r>
          </a:p>
        </p:txBody>
      </p:sp>
      <p:sp>
        <p:nvSpPr>
          <p:cNvPr id="4" name="Slide Number Placeholder 3">
            <a:extLst>
              <a:ext uri="{FF2B5EF4-FFF2-40B4-BE49-F238E27FC236}">
                <a16:creationId xmlns:a16="http://schemas.microsoft.com/office/drawing/2014/main" id="{1487368F-832F-6D49-8B13-D9048853C3E4}"/>
              </a:ext>
            </a:extLst>
          </p:cNvPr>
          <p:cNvSpPr>
            <a:spLocks noGrp="1"/>
          </p:cNvSpPr>
          <p:nvPr>
            <p:ph type="sldNum" idx="12"/>
          </p:nvPr>
        </p:nvSpPr>
        <p:spPr/>
        <p:txBody>
          <a:bodyPr/>
          <a:lstStyle/>
          <a:p>
            <a:fld id="{00000000-1234-1234-1234-123412341234}" type="slidenum">
              <a:rPr lang="en"/>
              <a:pPr/>
              <a:t>10</a:t>
            </a:fld>
            <a:endParaRPr lang="en" dirty="0"/>
          </a:p>
        </p:txBody>
      </p:sp>
      <p:sp>
        <p:nvSpPr>
          <p:cNvPr id="7" name="Freeform 6">
            <a:extLst>
              <a:ext uri="{FF2B5EF4-FFF2-40B4-BE49-F238E27FC236}">
                <a16:creationId xmlns:a16="http://schemas.microsoft.com/office/drawing/2014/main" id="{70946536-3EC1-3146-BDC4-D03072F02F46}"/>
              </a:ext>
            </a:extLst>
          </p:cNvPr>
          <p:cNvSpPr/>
          <p:nvPr/>
        </p:nvSpPr>
        <p:spPr>
          <a:xfrm>
            <a:off x="712985" y="2931781"/>
            <a:ext cx="1410887" cy="2398208"/>
          </a:xfrm>
          <a:custGeom>
            <a:avLst/>
            <a:gdLst>
              <a:gd name="connsiteX0" fmla="*/ 0 w 1782520"/>
              <a:gd name="connsiteY0" fmla="*/ 0 h 2139025"/>
              <a:gd name="connsiteX1" fmla="*/ 1782520 w 1782520"/>
              <a:gd name="connsiteY1" fmla="*/ 0 h 2139025"/>
              <a:gd name="connsiteX2" fmla="*/ 1782520 w 1782520"/>
              <a:gd name="connsiteY2" fmla="*/ 2139025 h 2139025"/>
              <a:gd name="connsiteX3" fmla="*/ 0 w 1782520"/>
              <a:gd name="connsiteY3" fmla="*/ 2139025 h 2139025"/>
              <a:gd name="connsiteX4" fmla="*/ 0 w 1782520"/>
              <a:gd name="connsiteY4" fmla="*/ 0 h 2139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2139025">
                <a:moveTo>
                  <a:pt x="0" y="0"/>
                </a:moveTo>
                <a:lnTo>
                  <a:pt x="1782520" y="0"/>
                </a:lnTo>
                <a:lnTo>
                  <a:pt x="1782520" y="2139025"/>
                </a:lnTo>
                <a:lnTo>
                  <a:pt x="0" y="2139025"/>
                </a:lnTo>
                <a:lnTo>
                  <a:pt x="0" y="0"/>
                </a:lnTo>
                <a:close/>
              </a:path>
            </a:pathLst>
          </a:custGeom>
          <a:solidFill>
            <a:srgbClr val="155F7A"/>
          </a:solidFill>
          <a:ln>
            <a:solidFill>
              <a:srgbClr val="155F7A"/>
            </a:solidFill>
          </a:ln>
        </p:spPr>
        <p:style>
          <a:lnRef idx="2">
            <a:schemeClr val="accent1">
              <a:shade val="80000"/>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176073" tIns="855611" rIns="176073" bIns="330200" numCol="1" spcCol="1270" anchor="t" anchorCtr="0">
            <a:noAutofit/>
          </a:bodyPr>
          <a:lstStyle/>
          <a:p>
            <a:pPr defTabSz="844510">
              <a:lnSpc>
                <a:spcPct val="90000"/>
              </a:lnSpc>
              <a:spcBef>
                <a:spcPct val="0"/>
              </a:spcBef>
              <a:spcAft>
                <a:spcPct val="35000"/>
              </a:spcAft>
            </a:pPr>
            <a:r>
              <a:rPr lang="en-US" sz="1600" dirty="0">
                <a:solidFill>
                  <a:srgbClr val="FFFFFF"/>
                </a:solidFill>
                <a:latin typeface="Source Sans Pro Light" panose="020F0302020204030204" pitchFamily="34" charset="0"/>
                <a:cs typeface="Source Sans Pro Light" panose="020F0302020204030204" pitchFamily="34" charset="0"/>
              </a:rPr>
              <a:t>Preserve trust and meet patient/ family </a:t>
            </a:r>
            <a:r>
              <a:rPr lang="en-US" sz="1480" dirty="0">
                <a:solidFill>
                  <a:srgbClr val="FFFFFF"/>
                </a:solidFill>
                <a:latin typeface="Source Sans Pro Light" panose="020F0302020204030204" pitchFamily="34" charset="0"/>
                <a:cs typeface="Source Sans Pro Light" panose="020F0302020204030204" pitchFamily="34" charset="0"/>
              </a:rPr>
              <a:t>expectations </a:t>
            </a:r>
          </a:p>
        </p:txBody>
      </p:sp>
      <p:sp>
        <p:nvSpPr>
          <p:cNvPr id="8" name="Freeform 7">
            <a:extLst>
              <a:ext uri="{FF2B5EF4-FFF2-40B4-BE49-F238E27FC236}">
                <a16:creationId xmlns:a16="http://schemas.microsoft.com/office/drawing/2014/main" id="{6BE3838A-E444-4845-9A3A-974AD971B459}"/>
              </a:ext>
            </a:extLst>
          </p:cNvPr>
          <p:cNvSpPr/>
          <p:nvPr/>
        </p:nvSpPr>
        <p:spPr>
          <a:xfrm>
            <a:off x="712983" y="2931781"/>
            <a:ext cx="1782520" cy="855611"/>
          </a:xfrm>
          <a:custGeom>
            <a:avLst/>
            <a:gdLst>
              <a:gd name="connsiteX0" fmla="*/ 0 w 1782520"/>
              <a:gd name="connsiteY0" fmla="*/ 0 h 855610"/>
              <a:gd name="connsiteX1" fmla="*/ 1782520 w 1782520"/>
              <a:gd name="connsiteY1" fmla="*/ 0 h 855610"/>
              <a:gd name="connsiteX2" fmla="*/ 1782520 w 1782520"/>
              <a:gd name="connsiteY2" fmla="*/ 855610 h 855610"/>
              <a:gd name="connsiteX3" fmla="*/ 0 w 1782520"/>
              <a:gd name="connsiteY3" fmla="*/ 855610 h 855610"/>
              <a:gd name="connsiteX4" fmla="*/ 0 w 1782520"/>
              <a:gd name="connsiteY4" fmla="*/ 0 h 855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855610">
                <a:moveTo>
                  <a:pt x="0" y="0"/>
                </a:moveTo>
                <a:lnTo>
                  <a:pt x="1782520" y="0"/>
                </a:lnTo>
                <a:lnTo>
                  <a:pt x="1782520" y="855610"/>
                </a:lnTo>
                <a:lnTo>
                  <a:pt x="0" y="855610"/>
                </a:lnTo>
                <a:lnTo>
                  <a:pt x="0" y="0"/>
                </a:lnTo>
                <a:close/>
              </a:path>
            </a:pathLst>
          </a:custGeom>
          <a:noFill/>
          <a:ln>
            <a:noFill/>
          </a:ln>
          <a:sp3d/>
        </p:spPr>
        <p:style>
          <a:lnRef idx="2">
            <a:scrgbClr r="0" g="0" b="0"/>
          </a:lnRef>
          <a:fillRef idx="1">
            <a:scrgbClr r="0" g="0" b="0"/>
          </a:fillRef>
          <a:effectRef idx="0">
            <a:schemeClr val="accent1">
              <a:shade val="80000"/>
              <a:hueOff val="0"/>
              <a:satOff val="0"/>
              <a:lumOff val="0"/>
              <a:alphaOff val="0"/>
            </a:schemeClr>
          </a:effectRef>
          <a:fontRef idx="minor">
            <a:schemeClr val="lt1"/>
          </a:fontRef>
        </p:style>
        <p:txBody>
          <a:bodyPr spcFirstLastPara="0" vert="horz" wrap="square" lIns="176073" tIns="165100" rIns="176073" bIns="165100" numCol="1" spcCol="1270" anchor="ctr" anchorCtr="0">
            <a:noAutofit/>
          </a:bodyPr>
          <a:lstStyle/>
          <a:p>
            <a:pPr defTabSz="1644570">
              <a:lnSpc>
                <a:spcPct val="90000"/>
              </a:lnSpc>
              <a:spcBef>
                <a:spcPct val="0"/>
              </a:spcBef>
              <a:spcAft>
                <a:spcPct val="35000"/>
              </a:spcAft>
            </a:pPr>
            <a:r>
              <a:rPr lang="en-US" sz="3733" dirty="0">
                <a:solidFill>
                  <a:srgbClr val="FFFFFF"/>
                </a:solidFill>
                <a:latin typeface="Source Sans Pro" panose="020B0503030403020204" pitchFamily="34" charset="0"/>
                <a:ea typeface="Source Sans Pro" panose="020B0503030403020204" pitchFamily="34" charset="0"/>
                <a:cs typeface="Source Sans Pro Light" panose="020F0302020204030204" pitchFamily="34" charset="0"/>
              </a:rPr>
              <a:t>01</a:t>
            </a:r>
          </a:p>
        </p:txBody>
      </p:sp>
      <p:sp>
        <p:nvSpPr>
          <p:cNvPr id="9" name="Freeform 8">
            <a:extLst>
              <a:ext uri="{FF2B5EF4-FFF2-40B4-BE49-F238E27FC236}">
                <a16:creationId xmlns:a16="http://schemas.microsoft.com/office/drawing/2014/main" id="{2544EE82-5C0E-5547-AE91-5EE0B48CA291}"/>
              </a:ext>
            </a:extLst>
          </p:cNvPr>
          <p:cNvSpPr/>
          <p:nvPr/>
        </p:nvSpPr>
        <p:spPr>
          <a:xfrm>
            <a:off x="2304295" y="2931781"/>
            <a:ext cx="1410887" cy="2398208"/>
          </a:xfrm>
          <a:custGeom>
            <a:avLst/>
            <a:gdLst>
              <a:gd name="connsiteX0" fmla="*/ 0 w 1782520"/>
              <a:gd name="connsiteY0" fmla="*/ 0 h 2139025"/>
              <a:gd name="connsiteX1" fmla="*/ 1782520 w 1782520"/>
              <a:gd name="connsiteY1" fmla="*/ 0 h 2139025"/>
              <a:gd name="connsiteX2" fmla="*/ 1782520 w 1782520"/>
              <a:gd name="connsiteY2" fmla="*/ 2139025 h 2139025"/>
              <a:gd name="connsiteX3" fmla="*/ 0 w 1782520"/>
              <a:gd name="connsiteY3" fmla="*/ 2139025 h 2139025"/>
              <a:gd name="connsiteX4" fmla="*/ 0 w 1782520"/>
              <a:gd name="connsiteY4" fmla="*/ 0 h 2139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2139025">
                <a:moveTo>
                  <a:pt x="0" y="0"/>
                </a:moveTo>
                <a:lnTo>
                  <a:pt x="1782520" y="0"/>
                </a:lnTo>
                <a:lnTo>
                  <a:pt x="1782520" y="2139025"/>
                </a:lnTo>
                <a:lnTo>
                  <a:pt x="0" y="2139025"/>
                </a:lnTo>
                <a:lnTo>
                  <a:pt x="0" y="0"/>
                </a:lnTo>
                <a:close/>
              </a:path>
            </a:pathLst>
          </a:custGeom>
          <a:solidFill>
            <a:srgbClr val="155F7A">
              <a:alpha val="90000"/>
            </a:srgbClr>
          </a:solidFill>
          <a:ln>
            <a:noFill/>
          </a:ln>
        </p:spPr>
        <p:style>
          <a:lnRef idx="2">
            <a:schemeClr val="accent1">
              <a:shade val="80000"/>
              <a:hueOff val="-163950"/>
              <a:satOff val="-17630"/>
              <a:lumOff val="8677"/>
              <a:alphaOff val="0"/>
            </a:schemeClr>
          </a:lnRef>
          <a:fillRef idx="1">
            <a:schemeClr val="accent1">
              <a:shade val="80000"/>
              <a:hueOff val="-163950"/>
              <a:satOff val="-17630"/>
              <a:lumOff val="8677"/>
              <a:alphaOff val="0"/>
            </a:schemeClr>
          </a:fillRef>
          <a:effectRef idx="0">
            <a:schemeClr val="accent1">
              <a:shade val="80000"/>
              <a:hueOff val="-163950"/>
              <a:satOff val="-17630"/>
              <a:lumOff val="8677"/>
              <a:alphaOff val="0"/>
            </a:schemeClr>
          </a:effectRef>
          <a:fontRef idx="minor">
            <a:schemeClr val="lt1"/>
          </a:fontRef>
        </p:style>
        <p:txBody>
          <a:bodyPr spcFirstLastPara="0" vert="horz" wrap="square" lIns="176073" tIns="855611" rIns="176073" bIns="330200" numCol="1" spcCol="1270" anchor="t" anchorCtr="0">
            <a:noAutofit/>
          </a:bodyPr>
          <a:lstStyle/>
          <a:p>
            <a:pPr defTabSz="888956">
              <a:lnSpc>
                <a:spcPct val="90000"/>
              </a:lnSpc>
              <a:spcBef>
                <a:spcPct val="0"/>
              </a:spcBef>
              <a:spcAft>
                <a:spcPct val="35000"/>
              </a:spcAft>
            </a:pPr>
            <a:r>
              <a:rPr lang="en-US" sz="1600" dirty="0">
                <a:solidFill>
                  <a:srgbClr val="FFFFFF"/>
                </a:solidFill>
                <a:latin typeface="Source Sans Pro Light" panose="020F0302020204030204" pitchFamily="34" charset="0"/>
                <a:cs typeface="Source Sans Pro Light" panose="020F0302020204030204" pitchFamily="34" charset="0"/>
              </a:rPr>
              <a:t>Reduce distress of clinicians</a:t>
            </a:r>
          </a:p>
        </p:txBody>
      </p:sp>
      <p:sp>
        <p:nvSpPr>
          <p:cNvPr id="10" name="Freeform 9">
            <a:extLst>
              <a:ext uri="{FF2B5EF4-FFF2-40B4-BE49-F238E27FC236}">
                <a16:creationId xmlns:a16="http://schemas.microsoft.com/office/drawing/2014/main" id="{A7CCE756-7DCF-D243-81AE-EDFBC499DAF4}"/>
              </a:ext>
            </a:extLst>
          </p:cNvPr>
          <p:cNvSpPr/>
          <p:nvPr/>
        </p:nvSpPr>
        <p:spPr>
          <a:xfrm>
            <a:off x="2304293" y="2931781"/>
            <a:ext cx="1782520" cy="855611"/>
          </a:xfrm>
          <a:custGeom>
            <a:avLst/>
            <a:gdLst>
              <a:gd name="connsiteX0" fmla="*/ 0 w 1782520"/>
              <a:gd name="connsiteY0" fmla="*/ 0 h 855610"/>
              <a:gd name="connsiteX1" fmla="*/ 1782520 w 1782520"/>
              <a:gd name="connsiteY1" fmla="*/ 0 h 855610"/>
              <a:gd name="connsiteX2" fmla="*/ 1782520 w 1782520"/>
              <a:gd name="connsiteY2" fmla="*/ 855610 h 855610"/>
              <a:gd name="connsiteX3" fmla="*/ 0 w 1782520"/>
              <a:gd name="connsiteY3" fmla="*/ 855610 h 855610"/>
              <a:gd name="connsiteX4" fmla="*/ 0 w 1782520"/>
              <a:gd name="connsiteY4" fmla="*/ 0 h 855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855610">
                <a:moveTo>
                  <a:pt x="0" y="0"/>
                </a:moveTo>
                <a:lnTo>
                  <a:pt x="1782520" y="0"/>
                </a:lnTo>
                <a:lnTo>
                  <a:pt x="1782520" y="855610"/>
                </a:lnTo>
                <a:lnTo>
                  <a:pt x="0" y="855610"/>
                </a:lnTo>
                <a:lnTo>
                  <a:pt x="0" y="0"/>
                </a:lnTo>
                <a:close/>
              </a:path>
            </a:pathLst>
          </a:custGeom>
          <a:noFill/>
          <a:ln>
            <a:noFill/>
          </a:ln>
          <a:sp3d/>
        </p:spPr>
        <p:style>
          <a:lnRef idx="2">
            <a:scrgbClr r="0" g="0" b="0"/>
          </a:lnRef>
          <a:fillRef idx="1">
            <a:scrgbClr r="0" g="0" b="0"/>
          </a:fillRef>
          <a:effectRef idx="0">
            <a:schemeClr val="accent1">
              <a:shade val="80000"/>
              <a:hueOff val="-163950"/>
              <a:satOff val="-17630"/>
              <a:lumOff val="8677"/>
              <a:alphaOff val="0"/>
            </a:schemeClr>
          </a:effectRef>
          <a:fontRef idx="minor">
            <a:schemeClr val="lt1"/>
          </a:fontRef>
        </p:style>
        <p:txBody>
          <a:bodyPr spcFirstLastPara="0" vert="horz" wrap="square" lIns="176073" tIns="165100" rIns="176073" bIns="165100" numCol="1" spcCol="1270" anchor="ctr" anchorCtr="0">
            <a:noAutofit/>
          </a:bodyPr>
          <a:lstStyle/>
          <a:p>
            <a:pPr defTabSz="1644570">
              <a:lnSpc>
                <a:spcPct val="90000"/>
              </a:lnSpc>
              <a:spcBef>
                <a:spcPct val="0"/>
              </a:spcBef>
              <a:spcAft>
                <a:spcPct val="35000"/>
              </a:spcAft>
            </a:pPr>
            <a:r>
              <a:rPr lang="en-US" sz="3733" dirty="0">
                <a:solidFill>
                  <a:srgbClr val="FFFFFF"/>
                </a:solidFill>
                <a:latin typeface="Source Sans Pro" panose="020B0503030403020204" pitchFamily="34" charset="0"/>
                <a:ea typeface="Source Sans Pro" panose="020B0503030403020204" pitchFamily="34" charset="0"/>
                <a:cs typeface="Source Sans Pro Light" panose="020F0302020204030204" pitchFamily="34" charset="0"/>
              </a:rPr>
              <a:t>02</a:t>
            </a:r>
          </a:p>
        </p:txBody>
      </p:sp>
      <p:sp>
        <p:nvSpPr>
          <p:cNvPr id="11" name="Freeform 10">
            <a:extLst>
              <a:ext uri="{FF2B5EF4-FFF2-40B4-BE49-F238E27FC236}">
                <a16:creationId xmlns:a16="http://schemas.microsoft.com/office/drawing/2014/main" id="{8828E6A0-5A89-2840-A89A-6EEB5855D9AF}"/>
              </a:ext>
            </a:extLst>
          </p:cNvPr>
          <p:cNvSpPr/>
          <p:nvPr/>
        </p:nvSpPr>
        <p:spPr>
          <a:xfrm>
            <a:off x="3915387" y="2935792"/>
            <a:ext cx="1410887" cy="2398208"/>
          </a:xfrm>
          <a:custGeom>
            <a:avLst/>
            <a:gdLst>
              <a:gd name="connsiteX0" fmla="*/ 0 w 1782520"/>
              <a:gd name="connsiteY0" fmla="*/ 0 h 2139025"/>
              <a:gd name="connsiteX1" fmla="*/ 1782520 w 1782520"/>
              <a:gd name="connsiteY1" fmla="*/ 0 h 2139025"/>
              <a:gd name="connsiteX2" fmla="*/ 1782520 w 1782520"/>
              <a:gd name="connsiteY2" fmla="*/ 2139025 h 2139025"/>
              <a:gd name="connsiteX3" fmla="*/ 0 w 1782520"/>
              <a:gd name="connsiteY3" fmla="*/ 2139025 h 2139025"/>
              <a:gd name="connsiteX4" fmla="*/ 0 w 1782520"/>
              <a:gd name="connsiteY4" fmla="*/ 0 h 2139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2139025">
                <a:moveTo>
                  <a:pt x="0" y="0"/>
                </a:moveTo>
                <a:lnTo>
                  <a:pt x="1782520" y="0"/>
                </a:lnTo>
                <a:lnTo>
                  <a:pt x="1782520" y="2139025"/>
                </a:lnTo>
                <a:lnTo>
                  <a:pt x="0" y="2139025"/>
                </a:lnTo>
                <a:lnTo>
                  <a:pt x="0" y="0"/>
                </a:lnTo>
                <a:close/>
              </a:path>
            </a:pathLst>
          </a:custGeom>
          <a:solidFill>
            <a:srgbClr val="155F7A">
              <a:alpha val="80000"/>
            </a:srgbClr>
          </a:solidFill>
          <a:ln>
            <a:noFill/>
          </a:ln>
        </p:spPr>
        <p:style>
          <a:lnRef idx="2">
            <a:schemeClr val="accent1">
              <a:shade val="80000"/>
              <a:hueOff val="-327901"/>
              <a:satOff val="-35260"/>
              <a:lumOff val="17353"/>
              <a:alphaOff val="0"/>
            </a:schemeClr>
          </a:lnRef>
          <a:fillRef idx="1">
            <a:schemeClr val="accent1">
              <a:shade val="80000"/>
              <a:hueOff val="-327901"/>
              <a:satOff val="-35260"/>
              <a:lumOff val="17353"/>
              <a:alphaOff val="0"/>
            </a:schemeClr>
          </a:fillRef>
          <a:effectRef idx="0">
            <a:schemeClr val="accent1">
              <a:shade val="80000"/>
              <a:hueOff val="-327901"/>
              <a:satOff val="-35260"/>
              <a:lumOff val="17353"/>
              <a:alphaOff val="0"/>
            </a:schemeClr>
          </a:effectRef>
          <a:fontRef idx="minor">
            <a:schemeClr val="lt1"/>
          </a:fontRef>
        </p:style>
        <p:txBody>
          <a:bodyPr spcFirstLastPara="0" vert="horz" wrap="square" lIns="176073" tIns="855611" rIns="176073" bIns="330200" numCol="1" spcCol="1270" anchor="t" anchorCtr="0">
            <a:noAutofit/>
          </a:bodyPr>
          <a:lstStyle/>
          <a:p>
            <a:pPr defTabSz="888956">
              <a:lnSpc>
                <a:spcPct val="90000"/>
              </a:lnSpc>
              <a:spcBef>
                <a:spcPct val="0"/>
              </a:spcBef>
              <a:spcAft>
                <a:spcPct val="35000"/>
              </a:spcAft>
            </a:pPr>
            <a:r>
              <a:rPr lang="en-US" sz="1600" dirty="0">
                <a:solidFill>
                  <a:srgbClr val="FFFFFF"/>
                </a:solidFill>
                <a:latin typeface="Source Sans Pro Light" panose="020F0302020204030204" pitchFamily="34" charset="0"/>
                <a:cs typeface="Source Sans Pro Light" panose="020F0302020204030204" pitchFamily="34" charset="0"/>
              </a:rPr>
              <a:t>Reduce likelihood of litigation</a:t>
            </a:r>
          </a:p>
        </p:txBody>
      </p:sp>
      <p:sp>
        <p:nvSpPr>
          <p:cNvPr id="12" name="Freeform 11">
            <a:extLst>
              <a:ext uri="{FF2B5EF4-FFF2-40B4-BE49-F238E27FC236}">
                <a16:creationId xmlns:a16="http://schemas.microsoft.com/office/drawing/2014/main" id="{85685D3C-DF62-8B43-9E56-766375328EA4}"/>
              </a:ext>
            </a:extLst>
          </p:cNvPr>
          <p:cNvSpPr/>
          <p:nvPr/>
        </p:nvSpPr>
        <p:spPr>
          <a:xfrm>
            <a:off x="3915385" y="2935793"/>
            <a:ext cx="1782520" cy="855611"/>
          </a:xfrm>
          <a:custGeom>
            <a:avLst/>
            <a:gdLst>
              <a:gd name="connsiteX0" fmla="*/ 0 w 1782520"/>
              <a:gd name="connsiteY0" fmla="*/ 0 h 855610"/>
              <a:gd name="connsiteX1" fmla="*/ 1782520 w 1782520"/>
              <a:gd name="connsiteY1" fmla="*/ 0 h 855610"/>
              <a:gd name="connsiteX2" fmla="*/ 1782520 w 1782520"/>
              <a:gd name="connsiteY2" fmla="*/ 855610 h 855610"/>
              <a:gd name="connsiteX3" fmla="*/ 0 w 1782520"/>
              <a:gd name="connsiteY3" fmla="*/ 855610 h 855610"/>
              <a:gd name="connsiteX4" fmla="*/ 0 w 1782520"/>
              <a:gd name="connsiteY4" fmla="*/ 0 h 855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855610">
                <a:moveTo>
                  <a:pt x="0" y="0"/>
                </a:moveTo>
                <a:lnTo>
                  <a:pt x="1782520" y="0"/>
                </a:lnTo>
                <a:lnTo>
                  <a:pt x="1782520" y="855610"/>
                </a:lnTo>
                <a:lnTo>
                  <a:pt x="0" y="855610"/>
                </a:lnTo>
                <a:lnTo>
                  <a:pt x="0" y="0"/>
                </a:lnTo>
                <a:close/>
              </a:path>
            </a:pathLst>
          </a:custGeom>
          <a:noFill/>
          <a:ln>
            <a:noFill/>
          </a:ln>
          <a:sp3d/>
        </p:spPr>
        <p:style>
          <a:lnRef idx="2">
            <a:scrgbClr r="0" g="0" b="0"/>
          </a:lnRef>
          <a:fillRef idx="1">
            <a:scrgbClr r="0" g="0" b="0"/>
          </a:fillRef>
          <a:effectRef idx="0">
            <a:schemeClr val="accent1">
              <a:shade val="80000"/>
              <a:hueOff val="-327901"/>
              <a:satOff val="-35260"/>
              <a:lumOff val="17353"/>
              <a:alphaOff val="0"/>
            </a:schemeClr>
          </a:effectRef>
          <a:fontRef idx="minor">
            <a:schemeClr val="lt1"/>
          </a:fontRef>
        </p:style>
        <p:txBody>
          <a:bodyPr spcFirstLastPara="0" vert="horz" wrap="square" lIns="176073" tIns="165100" rIns="176073" bIns="165100" numCol="1" spcCol="1270" anchor="ctr" anchorCtr="0">
            <a:noAutofit/>
          </a:bodyPr>
          <a:lstStyle/>
          <a:p>
            <a:pPr defTabSz="1644570">
              <a:lnSpc>
                <a:spcPct val="90000"/>
              </a:lnSpc>
              <a:spcBef>
                <a:spcPct val="0"/>
              </a:spcBef>
              <a:spcAft>
                <a:spcPct val="35000"/>
              </a:spcAft>
            </a:pPr>
            <a:r>
              <a:rPr lang="en-US" sz="3733" dirty="0">
                <a:solidFill>
                  <a:srgbClr val="FFFFFF"/>
                </a:solidFill>
                <a:latin typeface="Source Sans Pro" panose="020B0503030403020204" pitchFamily="34" charset="0"/>
                <a:ea typeface="Source Sans Pro" panose="020B0503030403020204" pitchFamily="34" charset="0"/>
                <a:cs typeface="Source Sans Pro Light" panose="020F0302020204030204" pitchFamily="34" charset="0"/>
              </a:rPr>
              <a:t>03</a:t>
            </a:r>
          </a:p>
        </p:txBody>
      </p:sp>
      <p:sp>
        <p:nvSpPr>
          <p:cNvPr id="13" name="Freeform 12">
            <a:extLst>
              <a:ext uri="{FF2B5EF4-FFF2-40B4-BE49-F238E27FC236}">
                <a16:creationId xmlns:a16="http://schemas.microsoft.com/office/drawing/2014/main" id="{3F6A878D-0224-5344-BC16-9E628272CCBA}"/>
              </a:ext>
            </a:extLst>
          </p:cNvPr>
          <p:cNvSpPr/>
          <p:nvPr/>
        </p:nvSpPr>
        <p:spPr>
          <a:xfrm>
            <a:off x="5530289" y="2931781"/>
            <a:ext cx="1410887" cy="2398208"/>
          </a:xfrm>
          <a:custGeom>
            <a:avLst/>
            <a:gdLst>
              <a:gd name="connsiteX0" fmla="*/ 0 w 1782520"/>
              <a:gd name="connsiteY0" fmla="*/ 0 h 2139025"/>
              <a:gd name="connsiteX1" fmla="*/ 1782520 w 1782520"/>
              <a:gd name="connsiteY1" fmla="*/ 0 h 2139025"/>
              <a:gd name="connsiteX2" fmla="*/ 1782520 w 1782520"/>
              <a:gd name="connsiteY2" fmla="*/ 2139025 h 2139025"/>
              <a:gd name="connsiteX3" fmla="*/ 0 w 1782520"/>
              <a:gd name="connsiteY3" fmla="*/ 2139025 h 2139025"/>
              <a:gd name="connsiteX4" fmla="*/ 0 w 1782520"/>
              <a:gd name="connsiteY4" fmla="*/ 0 h 2139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2139025">
                <a:moveTo>
                  <a:pt x="0" y="0"/>
                </a:moveTo>
                <a:lnTo>
                  <a:pt x="1782520" y="0"/>
                </a:lnTo>
                <a:lnTo>
                  <a:pt x="1782520" y="2139025"/>
                </a:lnTo>
                <a:lnTo>
                  <a:pt x="0" y="2139025"/>
                </a:lnTo>
                <a:lnTo>
                  <a:pt x="0" y="0"/>
                </a:lnTo>
                <a:close/>
              </a:path>
            </a:pathLst>
          </a:custGeom>
          <a:solidFill>
            <a:srgbClr val="155F7A">
              <a:alpha val="75000"/>
            </a:srgbClr>
          </a:solidFill>
          <a:ln>
            <a:noFill/>
          </a:ln>
        </p:spPr>
        <p:style>
          <a:lnRef idx="2">
            <a:schemeClr val="accent1">
              <a:shade val="80000"/>
              <a:hueOff val="-491851"/>
              <a:satOff val="-52891"/>
              <a:lumOff val="26030"/>
              <a:alphaOff val="0"/>
            </a:schemeClr>
          </a:lnRef>
          <a:fillRef idx="1">
            <a:schemeClr val="accent1">
              <a:shade val="80000"/>
              <a:hueOff val="-491851"/>
              <a:satOff val="-52891"/>
              <a:lumOff val="26030"/>
              <a:alphaOff val="0"/>
            </a:schemeClr>
          </a:fillRef>
          <a:effectRef idx="0">
            <a:schemeClr val="accent1">
              <a:shade val="80000"/>
              <a:hueOff val="-491851"/>
              <a:satOff val="-52891"/>
              <a:lumOff val="26030"/>
              <a:alphaOff val="0"/>
            </a:schemeClr>
          </a:effectRef>
          <a:fontRef idx="minor">
            <a:schemeClr val="lt1"/>
          </a:fontRef>
        </p:style>
        <p:txBody>
          <a:bodyPr spcFirstLastPara="0" vert="horz" wrap="square" lIns="176073" tIns="855611" rIns="176073" bIns="330200" numCol="1" spcCol="1270" anchor="t" anchorCtr="0">
            <a:noAutofit/>
          </a:bodyPr>
          <a:lstStyle/>
          <a:p>
            <a:pPr defTabSz="888956">
              <a:lnSpc>
                <a:spcPct val="90000"/>
              </a:lnSpc>
              <a:spcBef>
                <a:spcPct val="0"/>
              </a:spcBef>
              <a:spcAft>
                <a:spcPct val="35000"/>
              </a:spcAft>
            </a:pPr>
            <a:r>
              <a:rPr lang="en-US" sz="1600" dirty="0">
                <a:solidFill>
                  <a:srgbClr val="FFFFFF"/>
                </a:solidFill>
                <a:latin typeface="Source Sans Pro Light" panose="020F0302020204030204" pitchFamily="34" charset="0"/>
                <a:cs typeface="Source Sans Pro Light" panose="020F0302020204030204" pitchFamily="34" charset="0"/>
              </a:rPr>
              <a:t>Promote learning</a:t>
            </a:r>
          </a:p>
          <a:p>
            <a:pPr defTabSz="888956">
              <a:lnSpc>
                <a:spcPct val="90000"/>
              </a:lnSpc>
              <a:spcBef>
                <a:spcPct val="0"/>
              </a:spcBef>
              <a:spcAft>
                <a:spcPct val="35000"/>
              </a:spcAft>
            </a:pPr>
            <a:r>
              <a:rPr lang="en-US" sz="1600" dirty="0">
                <a:solidFill>
                  <a:srgbClr val="FFFFFF"/>
                </a:solidFill>
                <a:latin typeface="Source Sans Pro Light" panose="020F0302020204030204" pitchFamily="34" charset="0"/>
                <a:cs typeface="Source Sans Pro Light" panose="020F0302020204030204" pitchFamily="34" charset="0"/>
              </a:rPr>
              <a:t>within and across institutions</a:t>
            </a:r>
          </a:p>
        </p:txBody>
      </p:sp>
      <p:sp>
        <p:nvSpPr>
          <p:cNvPr id="14" name="Freeform 13">
            <a:extLst>
              <a:ext uri="{FF2B5EF4-FFF2-40B4-BE49-F238E27FC236}">
                <a16:creationId xmlns:a16="http://schemas.microsoft.com/office/drawing/2014/main" id="{5D013AD5-D74B-944C-91BF-2E2F6F0688F3}"/>
              </a:ext>
            </a:extLst>
          </p:cNvPr>
          <p:cNvSpPr/>
          <p:nvPr/>
        </p:nvSpPr>
        <p:spPr>
          <a:xfrm>
            <a:off x="5530287" y="2931781"/>
            <a:ext cx="1782520" cy="855611"/>
          </a:xfrm>
          <a:custGeom>
            <a:avLst/>
            <a:gdLst>
              <a:gd name="connsiteX0" fmla="*/ 0 w 1782520"/>
              <a:gd name="connsiteY0" fmla="*/ 0 h 855610"/>
              <a:gd name="connsiteX1" fmla="*/ 1782520 w 1782520"/>
              <a:gd name="connsiteY1" fmla="*/ 0 h 855610"/>
              <a:gd name="connsiteX2" fmla="*/ 1782520 w 1782520"/>
              <a:gd name="connsiteY2" fmla="*/ 855610 h 855610"/>
              <a:gd name="connsiteX3" fmla="*/ 0 w 1782520"/>
              <a:gd name="connsiteY3" fmla="*/ 855610 h 855610"/>
              <a:gd name="connsiteX4" fmla="*/ 0 w 1782520"/>
              <a:gd name="connsiteY4" fmla="*/ 0 h 855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855610">
                <a:moveTo>
                  <a:pt x="0" y="0"/>
                </a:moveTo>
                <a:lnTo>
                  <a:pt x="1782520" y="0"/>
                </a:lnTo>
                <a:lnTo>
                  <a:pt x="1782520" y="855610"/>
                </a:lnTo>
                <a:lnTo>
                  <a:pt x="0" y="855610"/>
                </a:lnTo>
                <a:lnTo>
                  <a:pt x="0" y="0"/>
                </a:lnTo>
                <a:close/>
              </a:path>
            </a:pathLst>
          </a:custGeom>
          <a:noFill/>
          <a:ln>
            <a:noFill/>
          </a:ln>
          <a:sp3d/>
        </p:spPr>
        <p:style>
          <a:lnRef idx="2">
            <a:scrgbClr r="0" g="0" b="0"/>
          </a:lnRef>
          <a:fillRef idx="1">
            <a:scrgbClr r="0" g="0" b="0"/>
          </a:fillRef>
          <a:effectRef idx="0">
            <a:schemeClr val="accent1">
              <a:shade val="80000"/>
              <a:hueOff val="-491851"/>
              <a:satOff val="-52891"/>
              <a:lumOff val="26030"/>
              <a:alphaOff val="0"/>
            </a:schemeClr>
          </a:effectRef>
          <a:fontRef idx="minor">
            <a:schemeClr val="lt1"/>
          </a:fontRef>
        </p:style>
        <p:txBody>
          <a:bodyPr spcFirstLastPara="0" vert="horz" wrap="square" lIns="176073" tIns="165100" rIns="176073" bIns="165100" numCol="1" spcCol="1270" anchor="ctr" anchorCtr="0">
            <a:noAutofit/>
          </a:bodyPr>
          <a:lstStyle/>
          <a:p>
            <a:pPr defTabSz="1644570">
              <a:lnSpc>
                <a:spcPct val="90000"/>
              </a:lnSpc>
              <a:spcBef>
                <a:spcPct val="0"/>
              </a:spcBef>
              <a:spcAft>
                <a:spcPct val="35000"/>
              </a:spcAft>
            </a:pPr>
            <a:r>
              <a:rPr lang="en-US" sz="3733" dirty="0">
                <a:solidFill>
                  <a:srgbClr val="FFFFFF"/>
                </a:solidFill>
                <a:latin typeface="Source Sans Pro" panose="020B0503030403020204" pitchFamily="34" charset="0"/>
                <a:ea typeface="Source Sans Pro" panose="020B0503030403020204" pitchFamily="34" charset="0"/>
                <a:cs typeface="Source Sans Pro Light" panose="020F0302020204030204" pitchFamily="34" charset="0"/>
              </a:rPr>
              <a:t>04</a:t>
            </a:r>
          </a:p>
        </p:txBody>
      </p:sp>
      <p:sp>
        <p:nvSpPr>
          <p:cNvPr id="15" name="Freeform 14">
            <a:extLst>
              <a:ext uri="{FF2B5EF4-FFF2-40B4-BE49-F238E27FC236}">
                <a16:creationId xmlns:a16="http://schemas.microsoft.com/office/drawing/2014/main" id="{FF92E7B2-5A22-C545-AB9C-1D6AB0827D40}"/>
              </a:ext>
            </a:extLst>
          </p:cNvPr>
          <p:cNvSpPr/>
          <p:nvPr/>
        </p:nvSpPr>
        <p:spPr>
          <a:xfrm>
            <a:off x="7141381" y="2931781"/>
            <a:ext cx="1410887" cy="2398208"/>
          </a:xfrm>
          <a:custGeom>
            <a:avLst/>
            <a:gdLst>
              <a:gd name="connsiteX0" fmla="*/ 0 w 1782520"/>
              <a:gd name="connsiteY0" fmla="*/ 0 h 2139025"/>
              <a:gd name="connsiteX1" fmla="*/ 1782520 w 1782520"/>
              <a:gd name="connsiteY1" fmla="*/ 0 h 2139025"/>
              <a:gd name="connsiteX2" fmla="*/ 1782520 w 1782520"/>
              <a:gd name="connsiteY2" fmla="*/ 2139025 h 2139025"/>
              <a:gd name="connsiteX3" fmla="*/ 0 w 1782520"/>
              <a:gd name="connsiteY3" fmla="*/ 2139025 h 2139025"/>
              <a:gd name="connsiteX4" fmla="*/ 0 w 1782520"/>
              <a:gd name="connsiteY4" fmla="*/ 0 h 2139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2139025">
                <a:moveTo>
                  <a:pt x="0" y="0"/>
                </a:moveTo>
                <a:lnTo>
                  <a:pt x="1782520" y="0"/>
                </a:lnTo>
                <a:lnTo>
                  <a:pt x="1782520" y="2139025"/>
                </a:lnTo>
                <a:lnTo>
                  <a:pt x="0" y="2139025"/>
                </a:lnTo>
                <a:lnTo>
                  <a:pt x="0" y="0"/>
                </a:lnTo>
                <a:close/>
              </a:path>
            </a:pathLst>
          </a:custGeom>
          <a:solidFill>
            <a:srgbClr val="155F7A">
              <a:alpha val="70000"/>
            </a:srgbClr>
          </a:solidFill>
          <a:ln>
            <a:noFill/>
          </a:ln>
        </p:spPr>
        <p:style>
          <a:lnRef idx="2">
            <a:schemeClr val="accent1">
              <a:shade val="80000"/>
              <a:hueOff val="-655802"/>
              <a:satOff val="-70521"/>
              <a:lumOff val="34706"/>
              <a:alphaOff val="0"/>
            </a:schemeClr>
          </a:lnRef>
          <a:fillRef idx="1">
            <a:schemeClr val="accent1">
              <a:shade val="80000"/>
              <a:hueOff val="-655802"/>
              <a:satOff val="-70521"/>
              <a:lumOff val="34706"/>
              <a:alphaOff val="0"/>
            </a:schemeClr>
          </a:fillRef>
          <a:effectRef idx="0">
            <a:schemeClr val="accent1">
              <a:shade val="80000"/>
              <a:hueOff val="-655802"/>
              <a:satOff val="-70521"/>
              <a:lumOff val="34706"/>
              <a:alphaOff val="0"/>
            </a:schemeClr>
          </a:effectRef>
          <a:fontRef idx="minor">
            <a:schemeClr val="lt1"/>
          </a:fontRef>
        </p:style>
        <p:txBody>
          <a:bodyPr spcFirstLastPara="0" vert="horz" wrap="square" lIns="176073" tIns="855611" rIns="176073" bIns="330200" numCol="1" spcCol="1270" anchor="t" anchorCtr="0">
            <a:noAutofit/>
          </a:bodyPr>
          <a:lstStyle/>
          <a:p>
            <a:pPr defTabSz="888956">
              <a:lnSpc>
                <a:spcPct val="90000"/>
              </a:lnSpc>
              <a:spcBef>
                <a:spcPct val="0"/>
              </a:spcBef>
              <a:spcAft>
                <a:spcPct val="35000"/>
              </a:spcAft>
            </a:pPr>
            <a:r>
              <a:rPr lang="en-US" sz="1600" dirty="0">
                <a:solidFill>
                  <a:srgbClr val="FFFFFF"/>
                </a:solidFill>
                <a:latin typeface="Source Sans Pro Light" panose="020F0302020204030204" pitchFamily="34" charset="0"/>
                <a:cs typeface="Source Sans Pro Light" panose="020F0302020204030204" pitchFamily="34" charset="0"/>
              </a:rPr>
              <a:t>Strengthen institutional culture and climate</a:t>
            </a:r>
          </a:p>
        </p:txBody>
      </p:sp>
      <p:sp>
        <p:nvSpPr>
          <p:cNvPr id="16" name="Freeform 15">
            <a:extLst>
              <a:ext uri="{FF2B5EF4-FFF2-40B4-BE49-F238E27FC236}">
                <a16:creationId xmlns:a16="http://schemas.microsoft.com/office/drawing/2014/main" id="{1DA84F9A-91C3-964C-BFA5-E091DD479E91}"/>
              </a:ext>
            </a:extLst>
          </p:cNvPr>
          <p:cNvSpPr/>
          <p:nvPr/>
        </p:nvSpPr>
        <p:spPr>
          <a:xfrm>
            <a:off x="7141379" y="2931781"/>
            <a:ext cx="1782520" cy="855611"/>
          </a:xfrm>
          <a:custGeom>
            <a:avLst/>
            <a:gdLst>
              <a:gd name="connsiteX0" fmla="*/ 0 w 1782520"/>
              <a:gd name="connsiteY0" fmla="*/ 0 h 855610"/>
              <a:gd name="connsiteX1" fmla="*/ 1782520 w 1782520"/>
              <a:gd name="connsiteY1" fmla="*/ 0 h 855610"/>
              <a:gd name="connsiteX2" fmla="*/ 1782520 w 1782520"/>
              <a:gd name="connsiteY2" fmla="*/ 855610 h 855610"/>
              <a:gd name="connsiteX3" fmla="*/ 0 w 1782520"/>
              <a:gd name="connsiteY3" fmla="*/ 855610 h 855610"/>
              <a:gd name="connsiteX4" fmla="*/ 0 w 1782520"/>
              <a:gd name="connsiteY4" fmla="*/ 0 h 855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855610">
                <a:moveTo>
                  <a:pt x="0" y="0"/>
                </a:moveTo>
                <a:lnTo>
                  <a:pt x="1782520" y="0"/>
                </a:lnTo>
                <a:lnTo>
                  <a:pt x="1782520" y="855610"/>
                </a:lnTo>
                <a:lnTo>
                  <a:pt x="0" y="855610"/>
                </a:lnTo>
                <a:lnTo>
                  <a:pt x="0" y="0"/>
                </a:lnTo>
                <a:close/>
              </a:path>
            </a:pathLst>
          </a:custGeom>
          <a:noFill/>
          <a:ln>
            <a:noFill/>
          </a:ln>
          <a:sp3d/>
        </p:spPr>
        <p:style>
          <a:lnRef idx="2">
            <a:scrgbClr r="0" g="0" b="0"/>
          </a:lnRef>
          <a:fillRef idx="1">
            <a:scrgbClr r="0" g="0" b="0"/>
          </a:fillRef>
          <a:effectRef idx="0">
            <a:schemeClr val="accent1">
              <a:shade val="80000"/>
              <a:hueOff val="-655802"/>
              <a:satOff val="-70521"/>
              <a:lumOff val="34706"/>
              <a:alphaOff val="0"/>
            </a:schemeClr>
          </a:effectRef>
          <a:fontRef idx="minor">
            <a:schemeClr val="lt1"/>
          </a:fontRef>
        </p:style>
        <p:txBody>
          <a:bodyPr spcFirstLastPara="0" vert="horz" wrap="square" lIns="176073" tIns="165100" rIns="176073" bIns="165100" numCol="1" spcCol="1270" anchor="ctr" anchorCtr="0">
            <a:noAutofit/>
          </a:bodyPr>
          <a:lstStyle/>
          <a:p>
            <a:pPr defTabSz="1644570">
              <a:lnSpc>
                <a:spcPct val="90000"/>
              </a:lnSpc>
              <a:spcBef>
                <a:spcPct val="0"/>
              </a:spcBef>
              <a:spcAft>
                <a:spcPct val="35000"/>
              </a:spcAft>
            </a:pPr>
            <a:r>
              <a:rPr lang="en-US" sz="3733" dirty="0">
                <a:solidFill>
                  <a:srgbClr val="FFFFFF"/>
                </a:solidFill>
                <a:latin typeface="Source Sans Pro" panose="020B0503030403020204" pitchFamily="34" charset="0"/>
                <a:ea typeface="Source Sans Pro" panose="020B0503030403020204" pitchFamily="34" charset="0"/>
                <a:cs typeface="Source Sans Pro Light" panose="020F0302020204030204" pitchFamily="34" charset="0"/>
              </a:rPr>
              <a:t>05</a:t>
            </a:r>
          </a:p>
        </p:txBody>
      </p:sp>
      <p:sp>
        <p:nvSpPr>
          <p:cNvPr id="17" name="Freeform 16">
            <a:extLst>
              <a:ext uri="{FF2B5EF4-FFF2-40B4-BE49-F238E27FC236}">
                <a16:creationId xmlns:a16="http://schemas.microsoft.com/office/drawing/2014/main" id="{7EB18436-2341-A145-B675-A857DF3C1B0D}"/>
              </a:ext>
            </a:extLst>
          </p:cNvPr>
          <p:cNvSpPr/>
          <p:nvPr/>
        </p:nvSpPr>
        <p:spPr>
          <a:xfrm>
            <a:off x="8752473" y="2935792"/>
            <a:ext cx="1410887" cy="2398208"/>
          </a:xfrm>
          <a:custGeom>
            <a:avLst/>
            <a:gdLst>
              <a:gd name="connsiteX0" fmla="*/ 0 w 1782520"/>
              <a:gd name="connsiteY0" fmla="*/ 0 h 2139025"/>
              <a:gd name="connsiteX1" fmla="*/ 1782520 w 1782520"/>
              <a:gd name="connsiteY1" fmla="*/ 0 h 2139025"/>
              <a:gd name="connsiteX2" fmla="*/ 1782520 w 1782520"/>
              <a:gd name="connsiteY2" fmla="*/ 2139025 h 2139025"/>
              <a:gd name="connsiteX3" fmla="*/ 0 w 1782520"/>
              <a:gd name="connsiteY3" fmla="*/ 2139025 h 2139025"/>
              <a:gd name="connsiteX4" fmla="*/ 0 w 1782520"/>
              <a:gd name="connsiteY4" fmla="*/ 0 h 2139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2139025">
                <a:moveTo>
                  <a:pt x="0" y="0"/>
                </a:moveTo>
                <a:lnTo>
                  <a:pt x="1782520" y="0"/>
                </a:lnTo>
                <a:lnTo>
                  <a:pt x="1782520" y="2139025"/>
                </a:lnTo>
                <a:lnTo>
                  <a:pt x="0" y="2139025"/>
                </a:lnTo>
                <a:lnTo>
                  <a:pt x="0" y="0"/>
                </a:lnTo>
                <a:close/>
              </a:path>
            </a:pathLst>
          </a:custGeom>
          <a:solidFill>
            <a:srgbClr val="155F7A">
              <a:alpha val="60000"/>
            </a:srgbClr>
          </a:solidFill>
          <a:ln>
            <a:noFill/>
          </a:ln>
        </p:spPr>
        <p:style>
          <a:lnRef idx="2">
            <a:schemeClr val="accent1">
              <a:shade val="80000"/>
              <a:hueOff val="-819752"/>
              <a:satOff val="-88151"/>
              <a:lumOff val="43383"/>
              <a:alphaOff val="0"/>
            </a:schemeClr>
          </a:lnRef>
          <a:fillRef idx="1">
            <a:schemeClr val="accent1">
              <a:shade val="80000"/>
              <a:hueOff val="-819752"/>
              <a:satOff val="-88151"/>
              <a:lumOff val="43383"/>
              <a:alphaOff val="0"/>
            </a:schemeClr>
          </a:fillRef>
          <a:effectRef idx="0">
            <a:schemeClr val="accent1">
              <a:shade val="80000"/>
              <a:hueOff val="-819752"/>
              <a:satOff val="-88151"/>
              <a:lumOff val="43383"/>
              <a:alphaOff val="0"/>
            </a:schemeClr>
          </a:effectRef>
          <a:fontRef idx="minor">
            <a:schemeClr val="lt1"/>
          </a:fontRef>
        </p:style>
        <p:txBody>
          <a:bodyPr spcFirstLastPara="0" vert="horz" wrap="square" lIns="176073" tIns="855611" rIns="176073" bIns="330200" numCol="1" spcCol="1270" anchor="t" anchorCtr="0">
            <a:noAutofit/>
          </a:bodyPr>
          <a:lstStyle/>
          <a:p>
            <a:pPr defTabSz="914354">
              <a:defRPr/>
            </a:pPr>
            <a:r>
              <a:rPr lang="en-US" sz="1600" dirty="0">
                <a:solidFill>
                  <a:srgbClr val="FFFFFF"/>
                </a:solidFill>
                <a:latin typeface="Source Sans Pro Light" panose="020F0302020204030204" pitchFamily="34" charset="0"/>
                <a:cs typeface="Source Sans Pro Light" panose="020F0302020204030204" pitchFamily="34" charset="0"/>
              </a:rPr>
              <a:t>Lower likelihood of disciplinary action by regulators</a:t>
            </a:r>
          </a:p>
        </p:txBody>
      </p:sp>
      <p:sp>
        <p:nvSpPr>
          <p:cNvPr id="18" name="Freeform 17">
            <a:extLst>
              <a:ext uri="{FF2B5EF4-FFF2-40B4-BE49-F238E27FC236}">
                <a16:creationId xmlns:a16="http://schemas.microsoft.com/office/drawing/2014/main" id="{D8AED9C0-643A-1A46-8784-F63FBAD6FF9F}"/>
              </a:ext>
            </a:extLst>
          </p:cNvPr>
          <p:cNvSpPr/>
          <p:nvPr/>
        </p:nvSpPr>
        <p:spPr>
          <a:xfrm>
            <a:off x="8752471" y="2935793"/>
            <a:ext cx="1782520" cy="855611"/>
          </a:xfrm>
          <a:custGeom>
            <a:avLst/>
            <a:gdLst>
              <a:gd name="connsiteX0" fmla="*/ 0 w 1782520"/>
              <a:gd name="connsiteY0" fmla="*/ 0 h 855610"/>
              <a:gd name="connsiteX1" fmla="*/ 1782520 w 1782520"/>
              <a:gd name="connsiteY1" fmla="*/ 0 h 855610"/>
              <a:gd name="connsiteX2" fmla="*/ 1782520 w 1782520"/>
              <a:gd name="connsiteY2" fmla="*/ 855610 h 855610"/>
              <a:gd name="connsiteX3" fmla="*/ 0 w 1782520"/>
              <a:gd name="connsiteY3" fmla="*/ 855610 h 855610"/>
              <a:gd name="connsiteX4" fmla="*/ 0 w 1782520"/>
              <a:gd name="connsiteY4" fmla="*/ 0 h 855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855610">
                <a:moveTo>
                  <a:pt x="0" y="0"/>
                </a:moveTo>
                <a:lnTo>
                  <a:pt x="1782520" y="0"/>
                </a:lnTo>
                <a:lnTo>
                  <a:pt x="1782520" y="855610"/>
                </a:lnTo>
                <a:lnTo>
                  <a:pt x="0" y="855610"/>
                </a:lnTo>
                <a:lnTo>
                  <a:pt x="0" y="0"/>
                </a:lnTo>
                <a:close/>
              </a:path>
            </a:pathLst>
          </a:custGeom>
          <a:noFill/>
          <a:ln>
            <a:noFill/>
          </a:ln>
          <a:sp3d/>
        </p:spPr>
        <p:style>
          <a:lnRef idx="2">
            <a:scrgbClr r="0" g="0" b="0"/>
          </a:lnRef>
          <a:fillRef idx="1">
            <a:scrgbClr r="0" g="0" b="0"/>
          </a:fillRef>
          <a:effectRef idx="0">
            <a:schemeClr val="accent1">
              <a:shade val="80000"/>
              <a:hueOff val="-819752"/>
              <a:satOff val="-88151"/>
              <a:lumOff val="43383"/>
              <a:alphaOff val="0"/>
            </a:schemeClr>
          </a:effectRef>
          <a:fontRef idx="minor">
            <a:schemeClr val="lt1"/>
          </a:fontRef>
        </p:style>
        <p:txBody>
          <a:bodyPr spcFirstLastPara="0" vert="horz" wrap="square" lIns="176073" tIns="165100" rIns="176073" bIns="165100" numCol="1" spcCol="1270" anchor="ctr" anchorCtr="0">
            <a:noAutofit/>
          </a:bodyPr>
          <a:lstStyle/>
          <a:p>
            <a:pPr defTabSz="1644570">
              <a:lnSpc>
                <a:spcPct val="90000"/>
              </a:lnSpc>
              <a:spcBef>
                <a:spcPct val="0"/>
              </a:spcBef>
              <a:spcAft>
                <a:spcPct val="35000"/>
              </a:spcAft>
            </a:pPr>
            <a:r>
              <a:rPr lang="en-US" sz="3733" dirty="0">
                <a:solidFill>
                  <a:srgbClr val="FFFFFF"/>
                </a:solidFill>
                <a:latin typeface="Source Sans Pro" panose="020B0503030403020204" pitchFamily="34" charset="0"/>
                <a:ea typeface="Source Sans Pro" panose="020B0503030403020204" pitchFamily="34" charset="0"/>
                <a:cs typeface="Source Sans Pro Light" panose="020F0302020204030204" pitchFamily="34" charset="0"/>
              </a:rPr>
              <a:t>06</a:t>
            </a:r>
          </a:p>
        </p:txBody>
      </p:sp>
      <p:sp>
        <p:nvSpPr>
          <p:cNvPr id="19" name="Freeform 18">
            <a:extLst>
              <a:ext uri="{FF2B5EF4-FFF2-40B4-BE49-F238E27FC236}">
                <a16:creationId xmlns:a16="http://schemas.microsoft.com/office/drawing/2014/main" id="{59EF1BF7-42CD-4447-BD20-626ECEC548C2}"/>
              </a:ext>
            </a:extLst>
          </p:cNvPr>
          <p:cNvSpPr/>
          <p:nvPr/>
        </p:nvSpPr>
        <p:spPr>
          <a:xfrm>
            <a:off x="10409483" y="2931781"/>
            <a:ext cx="1410887" cy="2398208"/>
          </a:xfrm>
          <a:custGeom>
            <a:avLst/>
            <a:gdLst>
              <a:gd name="connsiteX0" fmla="*/ 0 w 1782520"/>
              <a:gd name="connsiteY0" fmla="*/ 0 h 2139025"/>
              <a:gd name="connsiteX1" fmla="*/ 1782520 w 1782520"/>
              <a:gd name="connsiteY1" fmla="*/ 0 h 2139025"/>
              <a:gd name="connsiteX2" fmla="*/ 1782520 w 1782520"/>
              <a:gd name="connsiteY2" fmla="*/ 2139025 h 2139025"/>
              <a:gd name="connsiteX3" fmla="*/ 0 w 1782520"/>
              <a:gd name="connsiteY3" fmla="*/ 2139025 h 2139025"/>
              <a:gd name="connsiteX4" fmla="*/ 0 w 1782520"/>
              <a:gd name="connsiteY4" fmla="*/ 0 h 2139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2139025">
                <a:moveTo>
                  <a:pt x="0" y="0"/>
                </a:moveTo>
                <a:lnTo>
                  <a:pt x="1782520" y="0"/>
                </a:lnTo>
                <a:lnTo>
                  <a:pt x="1782520" y="2139025"/>
                </a:lnTo>
                <a:lnTo>
                  <a:pt x="0" y="2139025"/>
                </a:lnTo>
                <a:lnTo>
                  <a:pt x="0" y="0"/>
                </a:lnTo>
                <a:close/>
              </a:path>
            </a:pathLst>
          </a:custGeom>
          <a:solidFill>
            <a:srgbClr val="155F7A">
              <a:alpha val="55000"/>
            </a:srgbClr>
          </a:solidFill>
          <a:ln>
            <a:noFill/>
          </a:ln>
        </p:spPr>
        <p:style>
          <a:lnRef idx="2">
            <a:schemeClr val="accent1">
              <a:shade val="80000"/>
              <a:hueOff val="-819752"/>
              <a:satOff val="-88151"/>
              <a:lumOff val="43383"/>
              <a:alphaOff val="0"/>
            </a:schemeClr>
          </a:lnRef>
          <a:fillRef idx="1">
            <a:schemeClr val="accent1">
              <a:shade val="80000"/>
              <a:hueOff val="-819752"/>
              <a:satOff val="-88151"/>
              <a:lumOff val="43383"/>
              <a:alphaOff val="0"/>
            </a:schemeClr>
          </a:fillRef>
          <a:effectRef idx="0">
            <a:schemeClr val="accent1">
              <a:shade val="80000"/>
              <a:hueOff val="-819752"/>
              <a:satOff val="-88151"/>
              <a:lumOff val="43383"/>
              <a:alphaOff val="0"/>
            </a:schemeClr>
          </a:effectRef>
          <a:fontRef idx="minor">
            <a:schemeClr val="lt1"/>
          </a:fontRef>
        </p:style>
        <p:txBody>
          <a:bodyPr spcFirstLastPara="0" vert="horz" wrap="square" lIns="176073" tIns="855611" rIns="176073" bIns="330200" numCol="1" spcCol="1270" anchor="t" anchorCtr="0">
            <a:noAutofit/>
          </a:bodyPr>
          <a:lstStyle/>
          <a:p>
            <a:pPr defTabSz="888956">
              <a:lnSpc>
                <a:spcPct val="90000"/>
              </a:lnSpc>
              <a:spcBef>
                <a:spcPct val="0"/>
              </a:spcBef>
              <a:spcAft>
                <a:spcPct val="35000"/>
              </a:spcAft>
            </a:pPr>
            <a:r>
              <a:rPr lang="en-US" sz="1600" dirty="0">
                <a:solidFill>
                  <a:srgbClr val="FFFFFF"/>
                </a:solidFill>
                <a:latin typeface="Source Sans Pro Light" panose="020F0302020204030204" pitchFamily="34" charset="0"/>
                <a:cs typeface="Source Sans Pro Light" panose="020F0302020204030204" pitchFamily="34" charset="0"/>
              </a:rPr>
              <a:t>Increase public trust in healthcare</a:t>
            </a:r>
          </a:p>
        </p:txBody>
      </p:sp>
      <p:sp>
        <p:nvSpPr>
          <p:cNvPr id="20" name="Freeform 19">
            <a:extLst>
              <a:ext uri="{FF2B5EF4-FFF2-40B4-BE49-F238E27FC236}">
                <a16:creationId xmlns:a16="http://schemas.microsoft.com/office/drawing/2014/main" id="{ADCA349C-80BE-8D4F-8B53-A106151244C1}"/>
              </a:ext>
            </a:extLst>
          </p:cNvPr>
          <p:cNvSpPr/>
          <p:nvPr/>
        </p:nvSpPr>
        <p:spPr>
          <a:xfrm>
            <a:off x="10409480" y="2931781"/>
            <a:ext cx="1782520" cy="855611"/>
          </a:xfrm>
          <a:custGeom>
            <a:avLst/>
            <a:gdLst>
              <a:gd name="connsiteX0" fmla="*/ 0 w 1782520"/>
              <a:gd name="connsiteY0" fmla="*/ 0 h 855610"/>
              <a:gd name="connsiteX1" fmla="*/ 1782520 w 1782520"/>
              <a:gd name="connsiteY1" fmla="*/ 0 h 855610"/>
              <a:gd name="connsiteX2" fmla="*/ 1782520 w 1782520"/>
              <a:gd name="connsiteY2" fmla="*/ 855610 h 855610"/>
              <a:gd name="connsiteX3" fmla="*/ 0 w 1782520"/>
              <a:gd name="connsiteY3" fmla="*/ 855610 h 855610"/>
              <a:gd name="connsiteX4" fmla="*/ 0 w 1782520"/>
              <a:gd name="connsiteY4" fmla="*/ 0 h 855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520" h="855610">
                <a:moveTo>
                  <a:pt x="0" y="0"/>
                </a:moveTo>
                <a:lnTo>
                  <a:pt x="1782520" y="0"/>
                </a:lnTo>
                <a:lnTo>
                  <a:pt x="1782520" y="855610"/>
                </a:lnTo>
                <a:lnTo>
                  <a:pt x="0" y="855610"/>
                </a:lnTo>
                <a:lnTo>
                  <a:pt x="0" y="0"/>
                </a:lnTo>
                <a:close/>
              </a:path>
            </a:pathLst>
          </a:custGeom>
          <a:noFill/>
          <a:ln>
            <a:noFill/>
          </a:ln>
          <a:sp3d/>
        </p:spPr>
        <p:style>
          <a:lnRef idx="2">
            <a:scrgbClr r="0" g="0" b="0"/>
          </a:lnRef>
          <a:fillRef idx="1">
            <a:scrgbClr r="0" g="0" b="0"/>
          </a:fillRef>
          <a:effectRef idx="0">
            <a:schemeClr val="accent1">
              <a:shade val="80000"/>
              <a:hueOff val="-819752"/>
              <a:satOff val="-88151"/>
              <a:lumOff val="43383"/>
              <a:alphaOff val="0"/>
            </a:schemeClr>
          </a:effectRef>
          <a:fontRef idx="minor">
            <a:schemeClr val="lt1"/>
          </a:fontRef>
        </p:style>
        <p:txBody>
          <a:bodyPr spcFirstLastPara="0" vert="horz" wrap="square" lIns="176073" tIns="165100" rIns="176073" bIns="165100" numCol="1" spcCol="1270" anchor="ctr" anchorCtr="0">
            <a:noAutofit/>
          </a:bodyPr>
          <a:lstStyle/>
          <a:p>
            <a:pPr defTabSz="1644570">
              <a:lnSpc>
                <a:spcPct val="90000"/>
              </a:lnSpc>
              <a:spcBef>
                <a:spcPct val="0"/>
              </a:spcBef>
              <a:spcAft>
                <a:spcPct val="35000"/>
              </a:spcAft>
            </a:pPr>
            <a:r>
              <a:rPr lang="en-US" sz="3733" dirty="0">
                <a:solidFill>
                  <a:srgbClr val="FFFFFF"/>
                </a:solidFill>
                <a:latin typeface="Source Sans Pro" panose="020B0503030403020204" pitchFamily="34" charset="0"/>
                <a:ea typeface="Source Sans Pro" panose="020B0503030403020204" pitchFamily="34" charset="0"/>
                <a:cs typeface="Source Sans Pro Light" panose="020F0302020204030204" pitchFamily="34" charset="0"/>
              </a:rPr>
              <a:t>07</a:t>
            </a:r>
          </a:p>
        </p:txBody>
      </p:sp>
    </p:spTree>
    <p:extLst>
      <p:ext uri="{BB962C8B-B14F-4D97-AF65-F5344CB8AC3E}">
        <p14:creationId xmlns:p14="http://schemas.microsoft.com/office/powerpoint/2010/main" val="1556882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newspaper with text on it&#10;&#10;Description automatically generated">
            <a:extLst>
              <a:ext uri="{FF2B5EF4-FFF2-40B4-BE49-F238E27FC236}">
                <a16:creationId xmlns:a16="http://schemas.microsoft.com/office/drawing/2014/main" id="{34D37DD6-B230-F482-A0A3-D6FBEC56BB9C}"/>
              </a:ext>
            </a:extLst>
          </p:cNvPr>
          <p:cNvPicPr>
            <a:picLocks noChangeAspect="1"/>
          </p:cNvPicPr>
          <p:nvPr/>
        </p:nvPicPr>
        <p:blipFill>
          <a:blip r:embed="rId2"/>
          <a:stretch>
            <a:fillRect/>
          </a:stretch>
        </p:blipFill>
        <p:spPr>
          <a:xfrm>
            <a:off x="1407460" y="1482321"/>
            <a:ext cx="4217139" cy="4633772"/>
          </a:xfrm>
          <a:prstGeom prst="rect">
            <a:avLst/>
          </a:prstGeom>
          <a:ln>
            <a:noFill/>
          </a:ln>
          <a:effectLst>
            <a:outerShdw blurRad="292100" dist="139700" dir="2700000" algn="tl" rotWithShape="0">
              <a:srgbClr val="333333">
                <a:alpha val="65000"/>
              </a:srgbClr>
            </a:outerShdw>
          </a:effectLst>
        </p:spPr>
      </p:pic>
      <p:sp>
        <p:nvSpPr>
          <p:cNvPr id="3" name="Slide Number Placeholder 2">
            <a:extLst>
              <a:ext uri="{FF2B5EF4-FFF2-40B4-BE49-F238E27FC236}">
                <a16:creationId xmlns:a16="http://schemas.microsoft.com/office/drawing/2014/main" id="{D012D22C-BAE0-4245-8C9F-BBC6326EA619}"/>
              </a:ext>
            </a:extLst>
          </p:cNvPr>
          <p:cNvSpPr txBox="1">
            <a:spLocks/>
          </p:cNvSpPr>
          <p:nvPr/>
        </p:nvSpPr>
        <p:spPr>
          <a:xfrm>
            <a:off x="11409033" y="6344577"/>
            <a:ext cx="731600" cy="412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a:solidFill>
                  <a:schemeClr val="tx1"/>
                </a:solidFill>
              </a:rPr>
              <a:pPr/>
              <a:t>11</a:t>
            </a:fld>
            <a:endParaRPr lang="en-US" dirty="0">
              <a:solidFill>
                <a:schemeClr val="tx1"/>
              </a:solidFill>
            </a:endParaRPr>
          </a:p>
        </p:txBody>
      </p:sp>
      <p:sp>
        <p:nvSpPr>
          <p:cNvPr id="6" name="Title 5">
            <a:extLst>
              <a:ext uri="{FF2B5EF4-FFF2-40B4-BE49-F238E27FC236}">
                <a16:creationId xmlns:a16="http://schemas.microsoft.com/office/drawing/2014/main" id="{41444C91-5EAF-1F4E-9D8A-98802B7A89AF}"/>
              </a:ext>
            </a:extLst>
          </p:cNvPr>
          <p:cNvSpPr>
            <a:spLocks noGrp="1"/>
          </p:cNvSpPr>
          <p:nvPr>
            <p:ph type="title"/>
          </p:nvPr>
        </p:nvSpPr>
        <p:spPr>
          <a:xfrm>
            <a:off x="1212800" y="158075"/>
            <a:ext cx="9919171" cy="743600"/>
          </a:xfrm>
        </p:spPr>
        <p:txBody>
          <a:bodyPr/>
          <a:lstStyle/>
          <a:p>
            <a:r>
              <a:rPr lang="en-US" dirty="0">
                <a:solidFill>
                  <a:schemeClr val="accent1"/>
                </a:solidFill>
              </a:rPr>
              <a:t>CRP is not a risk management tool– </a:t>
            </a:r>
            <a:br>
              <a:rPr lang="en-US" dirty="0">
                <a:solidFill>
                  <a:schemeClr val="accent1"/>
                </a:solidFill>
              </a:rPr>
            </a:br>
            <a:r>
              <a:rPr lang="en-US" dirty="0">
                <a:solidFill>
                  <a:schemeClr val="accent1"/>
                </a:solidFill>
              </a:rPr>
              <a:t>Implementing the Modern Ethical Paradigm</a:t>
            </a:r>
          </a:p>
        </p:txBody>
      </p:sp>
      <p:pic>
        <p:nvPicPr>
          <p:cNvPr id="2" name="Content Placeholder 8" descr="A close-up of a newspaper&#10;&#10;Description automatically generated">
            <a:extLst>
              <a:ext uri="{FF2B5EF4-FFF2-40B4-BE49-F238E27FC236}">
                <a16:creationId xmlns:a16="http://schemas.microsoft.com/office/drawing/2014/main" id="{04B97119-0A9F-97DF-E198-FA59FC41E0A3}"/>
              </a:ext>
            </a:extLst>
          </p:cNvPr>
          <p:cNvPicPr>
            <a:picLocks noGrp="1" noChangeAspect="1"/>
          </p:cNvPicPr>
          <p:nvPr>
            <p:ph sz="half" idx="2"/>
          </p:nvPr>
        </p:nvPicPr>
        <p:blipFill>
          <a:blip r:embed="rId3"/>
          <a:stretch>
            <a:fillRect/>
          </a:stretch>
        </p:blipFill>
        <p:spPr>
          <a:xfrm>
            <a:off x="6567404" y="1482320"/>
            <a:ext cx="4217139" cy="462780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8660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02E62-9192-414E-8A94-E2C853CA7393}"/>
              </a:ext>
            </a:extLst>
          </p:cNvPr>
          <p:cNvSpPr>
            <a:spLocks noGrp="1"/>
          </p:cNvSpPr>
          <p:nvPr>
            <p:ph type="title"/>
          </p:nvPr>
        </p:nvSpPr>
        <p:spPr/>
        <p:txBody>
          <a:bodyPr/>
          <a:lstStyle/>
          <a:p>
            <a:r>
              <a:rPr lang="en-US" dirty="0">
                <a:solidFill>
                  <a:schemeClr val="accent1"/>
                </a:solidFill>
              </a:rPr>
              <a:t>The Challenge of Inconsistent Implementation</a:t>
            </a:r>
          </a:p>
        </p:txBody>
      </p:sp>
      <p:sp>
        <p:nvSpPr>
          <p:cNvPr id="4" name="Slide Number Placeholder 3">
            <a:extLst>
              <a:ext uri="{FF2B5EF4-FFF2-40B4-BE49-F238E27FC236}">
                <a16:creationId xmlns:a16="http://schemas.microsoft.com/office/drawing/2014/main" id="{0DCD89D7-55E2-514E-82F4-4B3626545091}"/>
              </a:ext>
            </a:extLst>
          </p:cNvPr>
          <p:cNvSpPr>
            <a:spLocks noGrp="1"/>
          </p:cNvSpPr>
          <p:nvPr>
            <p:ph type="sldNum" idx="12"/>
          </p:nvPr>
        </p:nvSpPr>
        <p:spPr/>
        <p:txBody>
          <a:bodyPr/>
          <a:lstStyle/>
          <a:p>
            <a:fld id="{00000000-1234-1234-1234-123412341234}" type="slidenum">
              <a:rPr lang="en"/>
              <a:pPr/>
              <a:t>12</a:t>
            </a:fld>
            <a:endParaRPr lang="en" dirty="0"/>
          </a:p>
        </p:txBody>
      </p:sp>
      <p:sp>
        <p:nvSpPr>
          <p:cNvPr id="3" name="Text Placeholder 2">
            <a:extLst>
              <a:ext uri="{FF2B5EF4-FFF2-40B4-BE49-F238E27FC236}">
                <a16:creationId xmlns:a16="http://schemas.microsoft.com/office/drawing/2014/main" id="{EC0FA93E-CBE4-B44B-A211-92515237B1BF}"/>
              </a:ext>
            </a:extLst>
          </p:cNvPr>
          <p:cNvSpPr>
            <a:spLocks noGrp="1"/>
          </p:cNvSpPr>
          <p:nvPr>
            <p:ph sz="half" idx="2"/>
          </p:nvPr>
        </p:nvSpPr>
        <p:spPr/>
        <p:txBody>
          <a:bodyPr/>
          <a:lstStyle/>
          <a:p>
            <a:r>
              <a:rPr lang="en-US" dirty="0">
                <a:solidFill>
                  <a:schemeClr val="tx1"/>
                </a:solidFill>
              </a:rPr>
              <a:t>Use of CRP for some cases but not others</a:t>
            </a:r>
          </a:p>
          <a:p>
            <a:r>
              <a:rPr lang="en-US" dirty="0">
                <a:solidFill>
                  <a:schemeClr val="tx1"/>
                </a:solidFill>
              </a:rPr>
              <a:t>Use of some but not all CRP elements for individual case</a:t>
            </a:r>
          </a:p>
          <a:p>
            <a:r>
              <a:rPr lang="en-US" dirty="0">
                <a:solidFill>
                  <a:schemeClr val="tx1"/>
                </a:solidFill>
              </a:rPr>
              <a:t>Fuels skeptics’ concern that CRPs are actually a claims management strategy</a:t>
            </a:r>
          </a:p>
          <a:p>
            <a:pPr lvl="1"/>
            <a:r>
              <a:rPr lang="en-US" dirty="0">
                <a:solidFill>
                  <a:schemeClr val="tx1"/>
                </a:solidFill>
              </a:rPr>
              <a:t>Raises doubt about commitment to transparency and safety culture</a:t>
            </a:r>
          </a:p>
        </p:txBody>
      </p:sp>
      <p:sp>
        <p:nvSpPr>
          <p:cNvPr id="5" name="Rounded Rectangle 4">
            <a:extLst>
              <a:ext uri="{FF2B5EF4-FFF2-40B4-BE49-F238E27FC236}">
                <a16:creationId xmlns:a16="http://schemas.microsoft.com/office/drawing/2014/main" id="{EB114256-EC11-494D-BC97-5B3147A34158}"/>
              </a:ext>
            </a:extLst>
          </p:cNvPr>
          <p:cNvSpPr/>
          <p:nvPr/>
        </p:nvSpPr>
        <p:spPr>
          <a:xfrm>
            <a:off x="1261411" y="4874014"/>
            <a:ext cx="9975000" cy="813900"/>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914354"/>
            <a:r>
              <a:rPr lang="en-US" sz="2400" i="1" dirty="0">
                <a:solidFill>
                  <a:srgbClr val="FFFFFF"/>
                </a:solidFill>
                <a:latin typeface="Source Sans Pro" panose="020B0503030403020204" pitchFamily="34" charset="0"/>
                <a:ea typeface="Source Sans Pro" panose="020B0503030403020204" pitchFamily="34" charset="0"/>
              </a:rPr>
              <a:t>Ultimately, fewer patients, families, clinicians, and organizations </a:t>
            </a:r>
          </a:p>
          <a:p>
            <a:pPr algn="ctr" defTabSz="914354"/>
            <a:r>
              <a:rPr lang="en-US" sz="2400" i="1" dirty="0">
                <a:solidFill>
                  <a:srgbClr val="FFFFFF"/>
                </a:solidFill>
                <a:latin typeface="Source Sans Pro" panose="020B0503030403020204" pitchFamily="34" charset="0"/>
                <a:ea typeface="Source Sans Pro" panose="020B0503030403020204" pitchFamily="34" charset="0"/>
              </a:rPr>
              <a:t>benefit from CRP process</a:t>
            </a:r>
          </a:p>
        </p:txBody>
      </p:sp>
    </p:spTree>
    <p:extLst>
      <p:ext uri="{BB962C8B-B14F-4D97-AF65-F5344CB8AC3E}">
        <p14:creationId xmlns:p14="http://schemas.microsoft.com/office/powerpoint/2010/main" val="1484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3"/>
          <p:cNvSpPr txBox="1">
            <a:spLocks noGrp="1"/>
          </p:cNvSpPr>
          <p:nvPr>
            <p:ph type="title"/>
          </p:nvPr>
        </p:nvSpPr>
        <p:spPr>
          <a:prstGeom prst="rect">
            <a:avLst/>
          </a:prstGeom>
          <a:noFill/>
          <a:ln>
            <a:noFill/>
          </a:ln>
        </p:spPr>
        <p:txBody>
          <a:bodyPr spcFirstLastPara="1" vert="horz" wrap="square" lIns="91425" tIns="45700" rIns="91425" bIns="45700" rtlCol="0" anchor="b" anchorCtr="0">
            <a:normAutofit/>
          </a:bodyPr>
          <a:lstStyle/>
          <a:p>
            <a:pPr>
              <a:buSzPts val="4400"/>
            </a:pPr>
            <a:r>
              <a:rPr lang="en-US" dirty="0">
                <a:solidFill>
                  <a:schemeClr val="accent1"/>
                </a:solidFill>
              </a:rPr>
              <a:t>CMS Patient Safety Structural Measure</a:t>
            </a:r>
            <a:endParaRPr dirty="0">
              <a:solidFill>
                <a:schemeClr val="accent1"/>
              </a:solidFill>
            </a:endParaRPr>
          </a:p>
        </p:txBody>
      </p:sp>
      <p:sp>
        <p:nvSpPr>
          <p:cNvPr id="90" name="Google Shape;90;p3"/>
          <p:cNvSpPr txBox="1">
            <a:spLocks noGrp="1"/>
          </p:cNvSpPr>
          <p:nvPr>
            <p:ph type="sldNum" idx="12"/>
          </p:nvPr>
        </p:nvSpPr>
        <p:spPr>
          <a:prstGeom prst="rect">
            <a:avLst/>
          </a:prstGeom>
        </p:spPr>
        <p:txBody>
          <a:bodyPr spcFirstLastPara="1" vert="horz" wrap="square" lIns="91425" tIns="45700" rIns="91425" bIns="45700" rtlCol="0" anchor="ctr" anchorCtr="0">
            <a:noAutofit/>
          </a:bodyPr>
          <a:lstStyle/>
          <a:p>
            <a:fld id="{00000000-1234-1234-1234-123412341234}" type="slidenum">
              <a:rPr lang="en-US"/>
              <a:pPr/>
              <a:t>13</a:t>
            </a:fld>
            <a:endParaRPr/>
          </a:p>
        </p:txBody>
      </p:sp>
      <p:sp>
        <p:nvSpPr>
          <p:cNvPr id="9" name="Text Placeholder 8">
            <a:extLst>
              <a:ext uri="{FF2B5EF4-FFF2-40B4-BE49-F238E27FC236}">
                <a16:creationId xmlns:a16="http://schemas.microsoft.com/office/drawing/2014/main" id="{86D35A3F-55CA-43AA-8F86-0655E4BB272F}"/>
              </a:ext>
            </a:extLst>
          </p:cNvPr>
          <p:cNvSpPr>
            <a:spLocks noGrp="1"/>
          </p:cNvSpPr>
          <p:nvPr>
            <p:ph sz="half" idx="2"/>
          </p:nvPr>
        </p:nvSpPr>
        <p:spPr/>
        <p:txBody>
          <a:bodyPr>
            <a:normAutofit lnSpcReduction="10000"/>
          </a:bodyPr>
          <a:lstStyle/>
          <a:p>
            <a:r>
              <a:rPr lang="en-US" dirty="0">
                <a:solidFill>
                  <a:schemeClr val="tx1"/>
                </a:solidFill>
              </a:rPr>
              <a:t>Proposed measures passed and published August 28, 2024, take effect Oct 1, 2024</a:t>
            </a:r>
          </a:p>
          <a:p>
            <a:r>
              <a:rPr lang="en-US" dirty="0">
                <a:solidFill>
                  <a:schemeClr val="tx1"/>
                </a:solidFill>
              </a:rPr>
              <a:t>Attestation measure that “assesses whether hospitals demonstrate a structure and culture that prioritizes patient safety.”</a:t>
            </a:r>
          </a:p>
          <a:p>
            <a:r>
              <a:rPr lang="en-US" dirty="0">
                <a:solidFill>
                  <a:schemeClr val="tx1"/>
                </a:solidFill>
              </a:rPr>
              <a:t>5 domains</a:t>
            </a:r>
          </a:p>
          <a:p>
            <a:pPr lvl="1"/>
            <a:r>
              <a:rPr lang="en-US" dirty="0">
                <a:solidFill>
                  <a:schemeClr val="tx1"/>
                </a:solidFill>
              </a:rPr>
              <a:t>Leadership Commitment to Eliminating Preventable Harm</a:t>
            </a:r>
          </a:p>
          <a:p>
            <a:pPr lvl="1"/>
            <a:r>
              <a:rPr lang="en-US" dirty="0">
                <a:solidFill>
                  <a:schemeClr val="tx1"/>
                </a:solidFill>
              </a:rPr>
              <a:t>Strategic Planning &amp; Organizational Policy</a:t>
            </a:r>
          </a:p>
          <a:p>
            <a:pPr lvl="1"/>
            <a:r>
              <a:rPr lang="en-US" dirty="0">
                <a:solidFill>
                  <a:schemeClr val="tx1"/>
                </a:solidFill>
              </a:rPr>
              <a:t>Culture of Safety &amp; Learning Health System</a:t>
            </a:r>
          </a:p>
          <a:p>
            <a:pPr lvl="1"/>
            <a:r>
              <a:rPr lang="en-US" dirty="0">
                <a:solidFill>
                  <a:schemeClr val="tx1"/>
                </a:solidFill>
              </a:rPr>
              <a:t>Accountability &amp; Transparency</a:t>
            </a:r>
          </a:p>
          <a:p>
            <a:pPr lvl="1"/>
            <a:r>
              <a:rPr lang="en-US" dirty="0">
                <a:solidFill>
                  <a:schemeClr val="tx1"/>
                </a:solidFill>
              </a:rPr>
              <a:t>Patient &amp; Family Engagement</a:t>
            </a:r>
          </a:p>
        </p:txBody>
      </p:sp>
    </p:spTree>
    <p:extLst>
      <p:ext uri="{BB962C8B-B14F-4D97-AF65-F5344CB8AC3E}">
        <p14:creationId xmlns:p14="http://schemas.microsoft.com/office/powerpoint/2010/main" val="1824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3"/>
          <p:cNvSpPr txBox="1">
            <a:spLocks noGrp="1"/>
          </p:cNvSpPr>
          <p:nvPr>
            <p:ph type="title"/>
          </p:nvPr>
        </p:nvSpPr>
        <p:spPr>
          <a:prstGeom prst="rect">
            <a:avLst/>
          </a:prstGeom>
          <a:noFill/>
          <a:ln>
            <a:noFill/>
          </a:ln>
        </p:spPr>
        <p:txBody>
          <a:bodyPr spcFirstLastPara="1" vert="horz" wrap="square" lIns="91425" tIns="45700" rIns="91425" bIns="45700" rtlCol="0" anchor="b" anchorCtr="0">
            <a:normAutofit/>
          </a:bodyPr>
          <a:lstStyle/>
          <a:p>
            <a:pPr>
              <a:buSzPts val="4400"/>
            </a:pPr>
            <a:r>
              <a:rPr lang="en-US" dirty="0">
                <a:solidFill>
                  <a:schemeClr val="accent1"/>
                </a:solidFill>
              </a:rPr>
              <a:t>CMS Patient Safety Structural Measure</a:t>
            </a:r>
            <a:endParaRPr dirty="0">
              <a:solidFill>
                <a:schemeClr val="accent1"/>
              </a:solidFill>
            </a:endParaRPr>
          </a:p>
        </p:txBody>
      </p:sp>
      <p:sp>
        <p:nvSpPr>
          <p:cNvPr id="90" name="Google Shape;90;p3"/>
          <p:cNvSpPr txBox="1">
            <a:spLocks noGrp="1"/>
          </p:cNvSpPr>
          <p:nvPr>
            <p:ph type="sldNum" idx="12"/>
          </p:nvPr>
        </p:nvSpPr>
        <p:spPr>
          <a:prstGeom prst="rect">
            <a:avLst/>
          </a:prstGeom>
        </p:spPr>
        <p:txBody>
          <a:bodyPr spcFirstLastPara="1" vert="horz" wrap="square" lIns="91425" tIns="45700" rIns="91425" bIns="45700" rtlCol="0" anchor="ctr" anchorCtr="0">
            <a:noAutofit/>
          </a:bodyPr>
          <a:lstStyle/>
          <a:p>
            <a:fld id="{00000000-1234-1234-1234-123412341234}" type="slidenum">
              <a:rPr lang="en-US"/>
              <a:pPr/>
              <a:t>14</a:t>
            </a:fld>
            <a:endParaRPr dirty="0"/>
          </a:p>
        </p:txBody>
      </p:sp>
      <p:sp>
        <p:nvSpPr>
          <p:cNvPr id="9" name="Text Placeholder 8">
            <a:extLst>
              <a:ext uri="{FF2B5EF4-FFF2-40B4-BE49-F238E27FC236}">
                <a16:creationId xmlns:a16="http://schemas.microsoft.com/office/drawing/2014/main" id="{86D35A3F-55CA-43AA-8F86-0655E4BB272F}"/>
              </a:ext>
            </a:extLst>
          </p:cNvPr>
          <p:cNvSpPr>
            <a:spLocks noGrp="1"/>
          </p:cNvSpPr>
          <p:nvPr>
            <p:ph sz="half" idx="2"/>
          </p:nvPr>
        </p:nvSpPr>
        <p:spPr/>
        <p:txBody>
          <a:bodyPr>
            <a:noAutofit/>
          </a:bodyPr>
          <a:lstStyle/>
          <a:p>
            <a:pPr marL="50799" indent="0">
              <a:buNone/>
            </a:pPr>
            <a:r>
              <a:rPr lang="en-US" b="1" dirty="0">
                <a:solidFill>
                  <a:schemeClr val="tx1"/>
                </a:solidFill>
                <a:latin typeface="Source Sans Pro" panose="020B0503030403020204" pitchFamily="34" charset="0"/>
                <a:ea typeface="Source Sans Pro" panose="020B0503030403020204" pitchFamily="34" charset="0"/>
              </a:rPr>
              <a:t>Domain 4: Accountability &amp; Transparency</a:t>
            </a:r>
          </a:p>
          <a:p>
            <a:pPr marL="344479" indent="0">
              <a:buNone/>
            </a:pPr>
            <a:r>
              <a:rPr lang="en-US" sz="1800" u="sng" dirty="0">
                <a:solidFill>
                  <a:schemeClr val="tx1"/>
                </a:solidFill>
                <a:latin typeface="Source Sans Pro" panose="020B0503030403020204" pitchFamily="34" charset="0"/>
                <a:ea typeface="Source Sans Pro" panose="020B0503030403020204" pitchFamily="34" charset="0"/>
              </a:rPr>
              <a:t>Statement 4</a:t>
            </a:r>
            <a:r>
              <a:rPr lang="en-US" sz="1800" dirty="0">
                <a:solidFill>
                  <a:schemeClr val="tx1"/>
                </a:solidFill>
                <a:latin typeface="Source Sans Pro" panose="020B0503030403020204" pitchFamily="34" charset="0"/>
                <a:ea typeface="Source Sans Pro" panose="020B0503030403020204" pitchFamily="34" charset="0"/>
              </a:rPr>
              <a:t>. Our hospital has a defined, evidence-based communication and resolution program reliably implemented after harm events, such as AHRQ’s </a:t>
            </a:r>
            <a:r>
              <a:rPr lang="en-US" sz="1800" b="1" dirty="0">
                <a:solidFill>
                  <a:schemeClr val="tx1"/>
                </a:solidFill>
                <a:latin typeface="Source Sans Pro" panose="020B0503030403020204" pitchFamily="34" charset="0"/>
                <a:ea typeface="Source Sans Pro" panose="020B0503030403020204" pitchFamily="34" charset="0"/>
              </a:rPr>
              <a:t>Communication and Optimal Resolution </a:t>
            </a:r>
            <a:r>
              <a:rPr lang="en-US" sz="1800" dirty="0">
                <a:solidFill>
                  <a:schemeClr val="tx1"/>
                </a:solidFill>
                <a:latin typeface="Source Sans Pro" panose="020B0503030403020204" pitchFamily="34" charset="0"/>
                <a:ea typeface="Source Sans Pro" panose="020B0503030403020204" pitchFamily="34" charset="0"/>
              </a:rPr>
              <a:t>(CANDOR) toolkit, that contains the following elements: </a:t>
            </a:r>
          </a:p>
          <a:p>
            <a:pPr marL="1144559" lvl="1" indent="-342891"/>
            <a:r>
              <a:rPr lang="en-US" sz="1600" dirty="0">
                <a:solidFill>
                  <a:schemeClr val="tx1"/>
                </a:solidFill>
                <a:latin typeface="Source Sans Pro" panose="020B0503030403020204" pitchFamily="34" charset="0"/>
                <a:ea typeface="Source Sans Pro" panose="020B0503030403020204" pitchFamily="34" charset="0"/>
              </a:rPr>
              <a:t>Harm event identification </a:t>
            </a:r>
          </a:p>
          <a:p>
            <a:pPr marL="1144559" lvl="1" indent="-342891"/>
            <a:r>
              <a:rPr lang="en-US" sz="1600" dirty="0">
                <a:solidFill>
                  <a:schemeClr val="tx1"/>
                </a:solidFill>
                <a:latin typeface="Source Sans Pro" panose="020B0503030403020204" pitchFamily="34" charset="0"/>
                <a:ea typeface="Source Sans Pro" panose="020B0503030403020204" pitchFamily="34" charset="0"/>
              </a:rPr>
              <a:t>Open and ongoing communication with patients and families about the harm event </a:t>
            </a:r>
          </a:p>
          <a:p>
            <a:pPr marL="1144559" lvl="1" indent="-342891"/>
            <a:r>
              <a:rPr lang="en-US" sz="1600" dirty="0">
                <a:solidFill>
                  <a:schemeClr val="tx1"/>
                </a:solidFill>
                <a:latin typeface="Source Sans Pro" panose="020B0503030403020204" pitchFamily="34" charset="0"/>
                <a:ea typeface="Source Sans Pro" panose="020B0503030403020204" pitchFamily="34" charset="0"/>
              </a:rPr>
              <a:t>Event investigation, prevention, and learning </a:t>
            </a:r>
          </a:p>
          <a:p>
            <a:pPr marL="1144559" lvl="1" indent="-342891"/>
            <a:r>
              <a:rPr lang="en-US" sz="1600" dirty="0">
                <a:solidFill>
                  <a:schemeClr val="tx1"/>
                </a:solidFill>
                <a:latin typeface="Source Sans Pro" panose="020B0503030403020204" pitchFamily="34" charset="0"/>
                <a:ea typeface="Source Sans Pro" panose="020B0503030403020204" pitchFamily="34" charset="0"/>
              </a:rPr>
              <a:t>Care-for-the-caregiver </a:t>
            </a:r>
          </a:p>
          <a:p>
            <a:pPr marL="1144559" lvl="1" indent="-342891"/>
            <a:r>
              <a:rPr lang="en-US" sz="1600" dirty="0">
                <a:solidFill>
                  <a:schemeClr val="tx1"/>
                </a:solidFill>
                <a:latin typeface="Source Sans Pro" panose="020B0503030403020204" pitchFamily="34" charset="0"/>
                <a:ea typeface="Source Sans Pro" panose="020B0503030403020204" pitchFamily="34" charset="0"/>
              </a:rPr>
              <a:t>Financial and non-financial reconciliation </a:t>
            </a:r>
          </a:p>
          <a:p>
            <a:pPr marL="1144559" lvl="1" indent="-342891"/>
            <a:r>
              <a:rPr lang="en-US" sz="1600" dirty="0">
                <a:solidFill>
                  <a:schemeClr val="tx1"/>
                </a:solidFill>
                <a:latin typeface="Source Sans Pro" panose="020B0503030403020204" pitchFamily="34" charset="0"/>
                <a:ea typeface="Source Sans Pro" panose="020B0503030403020204" pitchFamily="34" charset="0"/>
              </a:rPr>
              <a:t>Patient-family engagement and on-going support</a:t>
            </a:r>
          </a:p>
          <a:p>
            <a:pPr marL="344479" indent="0">
              <a:buNone/>
            </a:pPr>
            <a:endParaRPr lang="en-US" sz="1800" u="sng" dirty="0">
              <a:solidFill>
                <a:schemeClr val="tx1"/>
              </a:solidFill>
              <a:latin typeface="Source Sans Pro" panose="020B0503030403020204" pitchFamily="34" charset="0"/>
              <a:ea typeface="Source Sans Pro" panose="020B0503030403020204" pitchFamily="34" charset="0"/>
            </a:endParaRPr>
          </a:p>
          <a:p>
            <a:pPr marL="344479" indent="0">
              <a:buNone/>
            </a:pPr>
            <a:r>
              <a:rPr lang="en-US" sz="1800" u="sng" dirty="0">
                <a:solidFill>
                  <a:schemeClr val="tx1"/>
                </a:solidFill>
                <a:latin typeface="Source Sans Pro" panose="020B0503030403020204" pitchFamily="34" charset="0"/>
                <a:ea typeface="Source Sans Pro" panose="020B0503030403020204" pitchFamily="34" charset="0"/>
              </a:rPr>
              <a:t>Statement 5. </a:t>
            </a:r>
            <a:r>
              <a:rPr lang="en-US" sz="1800" dirty="0">
                <a:solidFill>
                  <a:schemeClr val="tx1"/>
                </a:solidFill>
                <a:latin typeface="Source Sans Pro" panose="020B0503030403020204" pitchFamily="34" charset="0"/>
                <a:ea typeface="Source Sans Pro" panose="020B0503030403020204" pitchFamily="34" charset="0"/>
              </a:rPr>
              <a:t>Our hospital uses standard measures to track </a:t>
            </a:r>
            <a:r>
              <a:rPr lang="en-US" sz="1800" b="1" dirty="0">
                <a:solidFill>
                  <a:schemeClr val="tx1"/>
                </a:solidFill>
                <a:latin typeface="Source Sans Pro" panose="020B0503030403020204" pitchFamily="34" charset="0"/>
                <a:ea typeface="Source Sans Pro" panose="020B0503030403020204" pitchFamily="34" charset="0"/>
              </a:rPr>
              <a:t>the performance of our communication and resolution program</a:t>
            </a:r>
            <a:r>
              <a:rPr lang="en-US" sz="1800" dirty="0">
                <a:solidFill>
                  <a:schemeClr val="tx1"/>
                </a:solidFill>
                <a:latin typeface="Source Sans Pro" panose="020B0503030403020204" pitchFamily="34" charset="0"/>
                <a:ea typeface="Source Sans Pro" panose="020B0503030403020204" pitchFamily="34" charset="0"/>
              </a:rPr>
              <a:t> and reports these measures to the governing board at least quarterly.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noFill/>
          <a:ln>
            <a:noFill/>
          </a:ln>
        </p:spPr>
        <p:txBody>
          <a:bodyPr spcFirstLastPara="1" vert="horz" wrap="square" lIns="91425" tIns="45700" rIns="91425" bIns="45700" rtlCol="0" anchor="b" anchorCtr="0">
            <a:normAutofit/>
          </a:bodyPr>
          <a:lstStyle/>
          <a:p>
            <a:pPr lvl="0"/>
            <a:r>
              <a:rPr lang="en-US" dirty="0">
                <a:solidFill>
                  <a:schemeClr val="accent1"/>
                </a:solidFill>
              </a:rPr>
              <a:t>PCAST Report</a:t>
            </a:r>
          </a:p>
        </p:txBody>
      </p:sp>
      <p:sp>
        <p:nvSpPr>
          <p:cNvPr id="82" name="Google Shape;82;p2"/>
          <p:cNvSpPr txBox="1">
            <a:spLocks noGrp="1"/>
          </p:cNvSpPr>
          <p:nvPr>
            <p:ph type="sldNum" idx="12"/>
          </p:nvPr>
        </p:nvSpPr>
        <p:spPr/>
        <p:txBody>
          <a:bodyPr spcFirstLastPara="1" vert="horz" wrap="square" lIns="91425" tIns="45700" rIns="91425" bIns="45700" rtlCol="0" anchor="ctr" anchorCtr="0">
            <a:noAutofit/>
          </a:bodyPr>
          <a:lstStyle/>
          <a:p>
            <a:pPr lvl="0"/>
            <a:fld id="{00000000-1234-1234-1234-123412341234}" type="slidenum">
              <a:rPr lang="en-US"/>
              <a:pPr lvl="0"/>
              <a:t>15</a:t>
            </a:fld>
            <a:endParaRPr lang="en-US"/>
          </a:p>
        </p:txBody>
      </p:sp>
      <p:sp>
        <p:nvSpPr>
          <p:cNvPr id="81" name="Google Shape;81;p2"/>
          <p:cNvSpPr txBox="1">
            <a:spLocks noGrp="1"/>
          </p:cNvSpPr>
          <p:nvPr>
            <p:ph sz="half" idx="2"/>
          </p:nvPr>
        </p:nvSpPr>
        <p:spPr>
          <a:noFill/>
          <a:ln>
            <a:noFill/>
          </a:ln>
        </p:spPr>
        <p:txBody>
          <a:bodyPr spcFirstLastPara="1" vert="horz" wrap="square" lIns="91425" tIns="45700" rIns="91425" bIns="45700" rtlCol="0" anchor="t" anchorCtr="0">
            <a:normAutofit/>
          </a:bodyPr>
          <a:lstStyle/>
          <a:p>
            <a:r>
              <a:rPr lang="en-US" dirty="0">
                <a:solidFill>
                  <a:schemeClr val="tx1"/>
                </a:solidFill>
              </a:rPr>
              <a:t>Identifies urgent need to “Transform Patient Safety”</a:t>
            </a:r>
          </a:p>
          <a:p>
            <a:r>
              <a:rPr lang="en-US" dirty="0">
                <a:solidFill>
                  <a:schemeClr val="tx1"/>
                </a:solidFill>
              </a:rPr>
              <a:t>Recognizes accountability and transparency as fundamental to improving patient safety</a:t>
            </a:r>
          </a:p>
          <a:p>
            <a:r>
              <a:rPr lang="en-US" dirty="0">
                <a:solidFill>
                  <a:schemeClr val="tx1"/>
                </a:solidFill>
              </a:rPr>
              <a:t>Recommends establishing a National Patient Safety Team</a:t>
            </a:r>
          </a:p>
          <a:p>
            <a:r>
              <a:rPr lang="en-US" b="1" dirty="0">
                <a:solidFill>
                  <a:schemeClr val="tx1"/>
                </a:solidFill>
              </a:rPr>
              <a:t>Communication and Resolution Programs </a:t>
            </a:r>
            <a:r>
              <a:rPr lang="en-US" dirty="0">
                <a:solidFill>
                  <a:schemeClr val="tx1"/>
                </a:solidFill>
              </a:rPr>
              <a:t>one of few specific patient safety initiatives called out for implementation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Shape 72"/>
        <p:cNvGrpSpPr/>
        <p:nvPr/>
      </p:nvGrpSpPr>
      <p:grpSpPr>
        <a:xfrm>
          <a:off x="0" y="0"/>
          <a:ext cx="0" cy="0"/>
          <a:chOff x="0" y="0"/>
          <a:chExt cx="0" cy="0"/>
        </a:xfrm>
      </p:grpSpPr>
      <p:sp>
        <p:nvSpPr>
          <p:cNvPr id="73" name="Google Shape;73;g27e09ffb9b6_0_0"/>
          <p:cNvSpPr txBox="1">
            <a:spLocks noGrp="1"/>
          </p:cNvSpPr>
          <p:nvPr>
            <p:ph type="title"/>
          </p:nvPr>
        </p:nvSpPr>
        <p:spPr>
          <a:noFill/>
          <a:ln>
            <a:noFill/>
          </a:ln>
        </p:spPr>
        <p:txBody>
          <a:bodyPr spcFirstLastPara="1" vert="horz" wrap="square" lIns="91425" tIns="45700" rIns="91425" bIns="45700" rtlCol="0" anchor="b" anchorCtr="0">
            <a:normAutofit/>
          </a:bodyPr>
          <a:lstStyle/>
          <a:p>
            <a:pPr lvl="0"/>
            <a:r>
              <a:rPr lang="en-US" dirty="0"/>
              <a:t>The PCAST Report</a:t>
            </a:r>
          </a:p>
        </p:txBody>
      </p:sp>
      <p:sp>
        <p:nvSpPr>
          <p:cNvPr id="75" name="Google Shape;75;g27e09ffb9b6_0_0"/>
          <p:cNvSpPr txBox="1">
            <a:spLocks noGrp="1"/>
          </p:cNvSpPr>
          <p:nvPr>
            <p:ph type="sldNum" idx="12"/>
          </p:nvPr>
        </p:nvSpPr>
        <p:spPr/>
        <p:txBody>
          <a:bodyPr spcFirstLastPara="1" vert="horz" wrap="square" lIns="91425" tIns="45700" rIns="91425" bIns="45700" rtlCol="0" anchor="ctr" anchorCtr="0">
            <a:noAutofit/>
          </a:bodyPr>
          <a:lstStyle/>
          <a:p>
            <a:pPr lvl="0"/>
            <a:fld id="{00000000-1234-1234-1234-123412341234}" type="slidenum">
              <a:rPr lang="en-US"/>
              <a:pPr lvl="0"/>
              <a:t>16</a:t>
            </a:fld>
            <a:endParaRPr lang="en-US" dirty="0"/>
          </a:p>
        </p:txBody>
      </p:sp>
      <p:sp>
        <p:nvSpPr>
          <p:cNvPr id="74" name="Google Shape;74;g27e09ffb9b6_0_0"/>
          <p:cNvSpPr txBox="1">
            <a:spLocks noGrp="1"/>
          </p:cNvSpPr>
          <p:nvPr>
            <p:ph sz="half" idx="2"/>
          </p:nvPr>
        </p:nvSpPr>
        <p:spPr>
          <a:noFill/>
          <a:ln>
            <a:noFill/>
          </a:ln>
        </p:spPr>
        <p:txBody>
          <a:bodyPr spcFirstLastPara="1" vert="horz" wrap="square" lIns="91425" tIns="45700" rIns="91425" bIns="45700" rtlCol="0" anchor="t" anchorCtr="0">
            <a:noAutofit/>
          </a:bodyPr>
          <a:lstStyle/>
          <a:p>
            <a:pPr marL="76198" indent="0">
              <a:buNone/>
            </a:pPr>
            <a:r>
              <a:rPr lang="en-US" b="1" dirty="0">
                <a:solidFill>
                  <a:schemeClr val="tx1"/>
                </a:solidFill>
              </a:rPr>
              <a:t>Recommendation 2.B </a:t>
            </a:r>
          </a:p>
          <a:p>
            <a:r>
              <a:rPr lang="en-US" sz="1600" dirty="0">
                <a:solidFill>
                  <a:schemeClr val="tx1"/>
                </a:solidFill>
              </a:rPr>
              <a:t>Create a Learning Ecosystem and Shared Accountability System to Ensure That Evidence-Based Practices are Implemented and Goals for Reduced Harms and Risks of Harm for Every American are Realized. </a:t>
            </a:r>
          </a:p>
          <a:p>
            <a:r>
              <a:rPr lang="en-US" sz="1600" dirty="0">
                <a:solidFill>
                  <a:schemeClr val="tx1"/>
                </a:solidFill>
              </a:rPr>
              <a:t>The pain of the families and communities of those who have experienced harm from unsafe care is magnified when personal and system-wide accountability and transparency are lacking, and when solutions to prevent harms are not implemented. To increase board and executive accountability for safety and quality oversight, CMS should add metrics and perform surveys that relate to healthcare organizations’ executive leadership and board accountability for patient safety, expanding similar tools like AHRQ’s Survey on Patient Safety Culture. </a:t>
            </a:r>
            <a:r>
              <a:rPr lang="en-US" sz="1600" dirty="0">
                <a:solidFill>
                  <a:schemeClr val="tx1"/>
                </a:solidFill>
                <a:highlight>
                  <a:srgbClr val="FFFF00"/>
                </a:highlight>
              </a:rPr>
              <a:t>To ensure standards for timely communication to patients and families of harm events and immediate root cause analysis of the harm - with dissemination of the findings internally and with appropriate medical bodies, CMS should require within five years that hospitals demonstrate their efforts to communicate with families and appropriate medical bodies after future adverse events as a Condition of Participation. Hospitals should consider, as a model, prior efforts aimed at communication and resolution, including the Communication and Optimal Resolution Program (CANDOR) and Communication Resolution Program (CRP).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B32DDCB8-F848-369D-5ED0-9D55BD8446ED}"/>
              </a:ext>
            </a:extLst>
          </p:cNvPr>
          <p:cNvSpPr/>
          <p:nvPr/>
        </p:nvSpPr>
        <p:spPr>
          <a:xfrm>
            <a:off x="4239721" y="2964124"/>
            <a:ext cx="3114015" cy="1830271"/>
          </a:xfrm>
          <a:prstGeom prst="ellipse">
            <a:avLst/>
          </a:prstGeom>
          <a:solidFill>
            <a:srgbClr val="155F7A"/>
          </a:solidFill>
          <a:ln/>
        </p:spPr>
        <p:style>
          <a:lnRef idx="3">
            <a:schemeClr val="lt1"/>
          </a:lnRef>
          <a:fillRef idx="1">
            <a:schemeClr val="accent4"/>
          </a:fillRef>
          <a:effectRef idx="1">
            <a:schemeClr val="accent4"/>
          </a:effectRef>
          <a:fontRef idx="minor">
            <a:schemeClr val="lt1"/>
          </a:fontRef>
        </p:style>
        <p:txBody>
          <a:bodyPr rtlCol="0" anchor="b"/>
          <a:lstStyle/>
          <a:p>
            <a:pPr algn="ctr"/>
            <a:r>
              <a:rPr lang="en-US" sz="2400" b="1" dirty="0">
                <a:latin typeface="Source Sans Pro" panose="020B0503030403020204" pitchFamily="34" charset="0"/>
                <a:ea typeface="Source Sans Pro" panose="020B0503030403020204" pitchFamily="34" charset="0"/>
              </a:rPr>
              <a:t>CRPs evidence-based patient safety practice</a:t>
            </a:r>
          </a:p>
        </p:txBody>
      </p:sp>
      <p:sp>
        <p:nvSpPr>
          <p:cNvPr id="4" name="Rectangle: Rounded Corners 3">
            <a:extLst>
              <a:ext uri="{FF2B5EF4-FFF2-40B4-BE49-F238E27FC236}">
                <a16:creationId xmlns:a16="http://schemas.microsoft.com/office/drawing/2014/main" id="{2F159F78-B658-0E31-7C25-C42566B43C2C}"/>
              </a:ext>
            </a:extLst>
          </p:cNvPr>
          <p:cNvSpPr/>
          <p:nvPr/>
        </p:nvSpPr>
        <p:spPr>
          <a:xfrm>
            <a:off x="289624" y="591457"/>
            <a:ext cx="4227619" cy="1269643"/>
          </a:xfrm>
          <a:prstGeom prst="roundRect">
            <a:avLst/>
          </a:prstGeom>
          <a:ln w="9525"/>
        </p:spPr>
        <p:style>
          <a:lnRef idx="3">
            <a:schemeClr val="lt1"/>
          </a:lnRef>
          <a:fillRef idx="1">
            <a:schemeClr val="accent1"/>
          </a:fillRef>
          <a:effectRef idx="1">
            <a:schemeClr val="accent1"/>
          </a:effectRef>
          <a:fontRef idx="minor">
            <a:schemeClr val="lt1"/>
          </a:fontRef>
        </p:style>
        <p:txBody>
          <a:bodyPr rtlCol="0" anchor="ctr"/>
          <a:lstStyle/>
          <a:p>
            <a:pPr algn="ctr">
              <a:spcAft>
                <a:spcPts val="600"/>
              </a:spcAft>
            </a:pPr>
            <a:r>
              <a:rPr lang="en-US" sz="1600" dirty="0">
                <a:latin typeface="Source Sans Pro" panose="020B0503030403020204" pitchFamily="34" charset="0"/>
                <a:ea typeface="Source Sans Pro" panose="020B0503030403020204" pitchFamily="34" charset="0"/>
              </a:rPr>
              <a:t>Aligned with pt/fam preferences</a:t>
            </a:r>
          </a:p>
          <a:p>
            <a:pPr marL="173034" indent="-173034">
              <a:buClr>
                <a:schemeClr val="bg1"/>
              </a:buClr>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Want disclosure, to know what happened &amp; why, what will be done re: harm, and how recurrence will be prevented</a:t>
            </a:r>
          </a:p>
        </p:txBody>
      </p:sp>
      <p:sp>
        <p:nvSpPr>
          <p:cNvPr id="5" name="Rectangle: Rounded Corners 4">
            <a:extLst>
              <a:ext uri="{FF2B5EF4-FFF2-40B4-BE49-F238E27FC236}">
                <a16:creationId xmlns:a16="http://schemas.microsoft.com/office/drawing/2014/main" id="{C41DD1B6-434E-951F-B9FC-4D69225131D6}"/>
              </a:ext>
            </a:extLst>
          </p:cNvPr>
          <p:cNvSpPr/>
          <p:nvPr/>
        </p:nvSpPr>
        <p:spPr>
          <a:xfrm>
            <a:off x="181352" y="2208107"/>
            <a:ext cx="3620573" cy="1640396"/>
          </a:xfrm>
          <a:prstGeom prst="roundRect">
            <a:avLst/>
          </a:prstGeom>
          <a:ln w="9525"/>
        </p:spPr>
        <p:style>
          <a:lnRef idx="3">
            <a:schemeClr val="lt1"/>
          </a:lnRef>
          <a:fillRef idx="1">
            <a:schemeClr val="accent1"/>
          </a:fillRef>
          <a:effectRef idx="1">
            <a:schemeClr val="accent1"/>
          </a:effectRef>
          <a:fontRef idx="minor">
            <a:schemeClr val="lt1"/>
          </a:fontRef>
        </p:style>
        <p:txBody>
          <a:bodyPr rtlCol="0" anchor="ctr"/>
          <a:lstStyle/>
          <a:p>
            <a:pPr algn="ctr">
              <a:spcAft>
                <a:spcPts val="600"/>
              </a:spcAft>
            </a:pPr>
            <a:r>
              <a:rPr lang="en-US" sz="1600" dirty="0">
                <a:latin typeface="Source Sans Pro" panose="020B0503030403020204" pitchFamily="34" charset="0"/>
                <a:ea typeface="Source Sans Pro" panose="020B0503030403020204" pitchFamily="34" charset="0"/>
              </a:rPr>
              <a:t>Aligned w/prof. perspectives</a:t>
            </a:r>
          </a:p>
          <a:p>
            <a:pPr marL="173034" indent="-173034">
              <a:buClr>
                <a:schemeClr val="bg1"/>
              </a:buClr>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Generally, agree with at least some post-event communication, but benefit from training &amp; support</a:t>
            </a:r>
          </a:p>
          <a:p>
            <a:pPr marL="173034" indent="-173034">
              <a:buClr>
                <a:schemeClr val="bg1"/>
              </a:buClr>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Professional, moral, ethical, regulatory responsibility/duty</a:t>
            </a:r>
          </a:p>
        </p:txBody>
      </p:sp>
      <p:sp>
        <p:nvSpPr>
          <p:cNvPr id="6" name="Rectangle: Rounded Corners 5">
            <a:extLst>
              <a:ext uri="{FF2B5EF4-FFF2-40B4-BE49-F238E27FC236}">
                <a16:creationId xmlns:a16="http://schemas.microsoft.com/office/drawing/2014/main" id="{87CB01EB-EDEF-B950-4B46-0EF42AD02D1E}"/>
              </a:ext>
            </a:extLst>
          </p:cNvPr>
          <p:cNvSpPr/>
          <p:nvPr/>
        </p:nvSpPr>
        <p:spPr>
          <a:xfrm>
            <a:off x="4989847" y="1725002"/>
            <a:ext cx="3284287" cy="99195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latin typeface="Source Sans Pro" panose="020B0503030403020204" pitchFamily="34" charset="0"/>
                <a:ea typeface="Source Sans Pro" panose="020B0503030403020204" pitchFamily="34" charset="0"/>
              </a:rPr>
              <a:t>CRPs associated with </a:t>
            </a:r>
            <a:r>
              <a:rPr lang="en-US" sz="1600" dirty="0" err="1">
                <a:latin typeface="Source Sans Pro" panose="020B0503030403020204" pitchFamily="34" charset="0"/>
                <a:ea typeface="Source Sans Pro" panose="020B0503030403020204" pitchFamily="34" charset="0"/>
              </a:rPr>
              <a:t>decr</a:t>
            </a:r>
            <a:r>
              <a:rPr lang="en-US" sz="1600" dirty="0">
                <a:latin typeface="Source Sans Pro" panose="020B0503030403020204" pitchFamily="34" charset="0"/>
                <a:ea typeface="Source Sans Pro" panose="020B0503030403020204" pitchFamily="34" charset="0"/>
              </a:rPr>
              <a:t>. post-event pt/fam suffering and rebuilding trust</a:t>
            </a:r>
          </a:p>
        </p:txBody>
      </p:sp>
      <p:sp>
        <p:nvSpPr>
          <p:cNvPr id="7" name="Rectangle: Rounded Corners 6">
            <a:extLst>
              <a:ext uri="{FF2B5EF4-FFF2-40B4-BE49-F238E27FC236}">
                <a16:creationId xmlns:a16="http://schemas.microsoft.com/office/drawing/2014/main" id="{4175C55F-B73C-9764-5B51-48123BD605CC}"/>
              </a:ext>
            </a:extLst>
          </p:cNvPr>
          <p:cNvSpPr/>
          <p:nvPr/>
        </p:nvSpPr>
        <p:spPr>
          <a:xfrm>
            <a:off x="8720646" y="812802"/>
            <a:ext cx="3181732" cy="1354871"/>
          </a:xfrm>
          <a:prstGeom prst="roundRect">
            <a:avLst/>
          </a:prstGeom>
          <a:ln w="9525"/>
        </p:spPr>
        <p:style>
          <a:lnRef idx="3">
            <a:schemeClr val="lt1"/>
          </a:lnRef>
          <a:fillRef idx="1">
            <a:schemeClr val="accent1"/>
          </a:fillRef>
          <a:effectRef idx="1">
            <a:schemeClr val="accent1"/>
          </a:effectRef>
          <a:fontRef idx="minor">
            <a:schemeClr val="lt1"/>
          </a:fontRef>
        </p:style>
        <p:txBody>
          <a:bodyPr rtlCol="0" anchor="ctr"/>
          <a:lstStyle/>
          <a:p>
            <a:pPr algn="ctr">
              <a:spcAft>
                <a:spcPts val="600"/>
              </a:spcAft>
            </a:pPr>
            <a:r>
              <a:rPr lang="en-US" sz="1600" dirty="0">
                <a:latin typeface="Source Sans Pro" panose="020B0503030403020204" pitchFamily="34" charset="0"/>
                <a:ea typeface="Source Sans Pro" panose="020B0503030403020204" pitchFamily="34" charset="0"/>
              </a:rPr>
              <a:t>Support professionals </a:t>
            </a:r>
          </a:p>
          <a:p>
            <a:pPr algn="ctr">
              <a:spcAft>
                <a:spcPts val="600"/>
              </a:spcAft>
            </a:pPr>
            <a:r>
              <a:rPr lang="en-US" sz="1600" dirty="0">
                <a:latin typeface="Source Sans Pro" panose="020B0503030403020204" pitchFamily="34" charset="0"/>
                <a:ea typeface="Source Sans Pro" panose="020B0503030403020204" pitchFamily="34" charset="0"/>
              </a:rPr>
              <a:t>Retains “Meaning” in work and can promote positive learning &amp; adaptation after errors</a:t>
            </a:r>
          </a:p>
        </p:txBody>
      </p:sp>
      <p:sp>
        <p:nvSpPr>
          <p:cNvPr id="8" name="Rectangle: Rounded Corners 7">
            <a:extLst>
              <a:ext uri="{FF2B5EF4-FFF2-40B4-BE49-F238E27FC236}">
                <a16:creationId xmlns:a16="http://schemas.microsoft.com/office/drawing/2014/main" id="{A74C02DA-98AD-009F-261E-473B734F6A55}"/>
              </a:ext>
            </a:extLst>
          </p:cNvPr>
          <p:cNvSpPr/>
          <p:nvPr/>
        </p:nvSpPr>
        <p:spPr>
          <a:xfrm>
            <a:off x="7843725" y="3146939"/>
            <a:ext cx="4189921" cy="1733811"/>
          </a:xfrm>
          <a:prstGeom prst="roundRect">
            <a:avLst>
              <a:gd name="adj" fmla="val 11438"/>
            </a:avLst>
          </a:prstGeom>
          <a:ln w="9525"/>
        </p:spPr>
        <p:style>
          <a:lnRef idx="3">
            <a:schemeClr val="lt1"/>
          </a:lnRef>
          <a:fillRef idx="1">
            <a:schemeClr val="accent1"/>
          </a:fillRef>
          <a:effectRef idx="1">
            <a:schemeClr val="accent1"/>
          </a:effectRef>
          <a:fontRef idx="minor">
            <a:schemeClr val="lt1"/>
          </a:fontRef>
        </p:style>
        <p:txBody>
          <a:bodyPr rtlCol="0" anchor="ctr"/>
          <a:lstStyle/>
          <a:p>
            <a:pPr algn="ctr">
              <a:spcAft>
                <a:spcPts val="600"/>
              </a:spcAft>
            </a:pPr>
            <a:r>
              <a:rPr lang="en-US" sz="1600" dirty="0">
                <a:latin typeface="Source Sans Pro" panose="020B0503030403020204" pitchFamily="34" charset="0"/>
                <a:ea typeface="Source Sans Pro" panose="020B0503030403020204" pitchFamily="34" charset="0"/>
              </a:rPr>
              <a:t>Promote culture of safety</a:t>
            </a:r>
          </a:p>
          <a:p>
            <a:pPr marL="173034" indent="-173034">
              <a:buClr>
                <a:schemeClr val="bg1"/>
              </a:buClr>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Via better event reporting, rigorous event analysis, just culture, support for all, learning systems, patient/family engagement, ethics, accountability, and transparency</a:t>
            </a:r>
          </a:p>
        </p:txBody>
      </p:sp>
      <p:sp>
        <p:nvSpPr>
          <p:cNvPr id="10" name="Rectangle: Rounded Corners 9">
            <a:extLst>
              <a:ext uri="{FF2B5EF4-FFF2-40B4-BE49-F238E27FC236}">
                <a16:creationId xmlns:a16="http://schemas.microsoft.com/office/drawing/2014/main" id="{6AB8E38C-C320-4098-BF39-B3C491E6094C}"/>
              </a:ext>
            </a:extLst>
          </p:cNvPr>
          <p:cNvSpPr/>
          <p:nvPr/>
        </p:nvSpPr>
        <p:spPr>
          <a:xfrm>
            <a:off x="158356" y="4227533"/>
            <a:ext cx="4081365" cy="1719115"/>
          </a:xfrm>
          <a:prstGeom prst="roundRect">
            <a:avLst/>
          </a:prstGeom>
          <a:ln w="9525"/>
        </p:spPr>
        <p:style>
          <a:lnRef idx="3">
            <a:schemeClr val="lt1"/>
          </a:lnRef>
          <a:fillRef idx="1">
            <a:schemeClr val="accent1"/>
          </a:fillRef>
          <a:effectRef idx="1">
            <a:schemeClr val="accent1"/>
          </a:effectRef>
          <a:fontRef idx="minor">
            <a:schemeClr val="lt1"/>
          </a:fontRef>
        </p:style>
        <p:txBody>
          <a:bodyPr rtlCol="0" anchor="ctr"/>
          <a:lstStyle/>
          <a:p>
            <a:pPr algn="ctr">
              <a:spcAft>
                <a:spcPts val="600"/>
              </a:spcAft>
            </a:pPr>
            <a:r>
              <a:rPr lang="en-US" sz="1600" dirty="0">
                <a:latin typeface="Source Sans Pro" panose="020B0503030403020204" pitchFamily="34" charset="0"/>
                <a:ea typeface="Source Sans Pro" panose="020B0503030403020204" pitchFamily="34" charset="0"/>
              </a:rPr>
              <a:t>Implementation can be sustained</a:t>
            </a:r>
          </a:p>
          <a:p>
            <a:pPr marL="173034" indent="-173034">
              <a:buClr>
                <a:schemeClr val="bg1"/>
              </a:buClr>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Support of senior leaders, collaborative group implementation &amp; support, use of standardized protocols, and investing in physicians, program management, and organization/insurer relationships</a:t>
            </a:r>
          </a:p>
        </p:txBody>
      </p:sp>
      <p:sp>
        <p:nvSpPr>
          <p:cNvPr id="2" name="Rectangle: Rounded Corners 1">
            <a:extLst>
              <a:ext uri="{FF2B5EF4-FFF2-40B4-BE49-F238E27FC236}">
                <a16:creationId xmlns:a16="http://schemas.microsoft.com/office/drawing/2014/main" id="{5FE52E0A-0BAF-3C9D-E400-83D4067819F3}"/>
              </a:ext>
            </a:extLst>
          </p:cNvPr>
          <p:cNvSpPr/>
          <p:nvPr/>
        </p:nvSpPr>
        <p:spPr>
          <a:xfrm>
            <a:off x="4955345" y="507535"/>
            <a:ext cx="3357975" cy="885339"/>
          </a:xfrm>
          <a:prstGeom prst="roundRect">
            <a:avLst/>
          </a:prstGeom>
          <a:ln w="9525"/>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dirty="0">
                <a:latin typeface="Source Sans Pro" panose="020B0503030403020204" pitchFamily="34" charset="0"/>
                <a:ea typeface="Source Sans Pro" panose="020B0503030403020204" pitchFamily="34" charset="0"/>
              </a:rPr>
              <a:t>Impacts of harm on pts/families are physical &amp; non-physical, can be long-term</a:t>
            </a:r>
          </a:p>
        </p:txBody>
      </p:sp>
      <p:sp>
        <p:nvSpPr>
          <p:cNvPr id="11" name="Rectangle: Rounded Corners 10">
            <a:extLst>
              <a:ext uri="{FF2B5EF4-FFF2-40B4-BE49-F238E27FC236}">
                <a16:creationId xmlns:a16="http://schemas.microsoft.com/office/drawing/2014/main" id="{77C3F223-D9DF-9CDE-32F8-BD9535CF62CE}"/>
              </a:ext>
            </a:extLst>
          </p:cNvPr>
          <p:cNvSpPr/>
          <p:nvPr/>
        </p:nvSpPr>
        <p:spPr>
          <a:xfrm>
            <a:off x="4696586" y="5127916"/>
            <a:ext cx="6479415" cy="1464203"/>
          </a:xfrm>
          <a:prstGeom prst="roundRect">
            <a:avLst/>
          </a:prstGeom>
          <a:ln w="9525"/>
        </p:spPr>
        <p:style>
          <a:lnRef idx="3">
            <a:schemeClr val="lt1"/>
          </a:lnRef>
          <a:fillRef idx="1">
            <a:schemeClr val="accent1"/>
          </a:fillRef>
          <a:effectRef idx="1">
            <a:schemeClr val="accent1"/>
          </a:effectRef>
          <a:fontRef idx="minor">
            <a:schemeClr val="lt1"/>
          </a:fontRef>
        </p:style>
        <p:txBody>
          <a:bodyPr rtlCol="0" anchor="ctr"/>
          <a:lstStyle/>
          <a:p>
            <a:pPr algn="ctr">
              <a:spcAft>
                <a:spcPts val="600"/>
              </a:spcAft>
            </a:pPr>
            <a:r>
              <a:rPr lang="en-US" sz="1600" dirty="0">
                <a:latin typeface="Source Sans Pro" panose="020B0503030403020204" pitchFamily="34" charset="0"/>
                <a:ea typeface="Source Sans Pro" panose="020B0503030403020204" pitchFamily="34" charset="0"/>
              </a:rPr>
              <a:t>Positive medicolegal experience</a:t>
            </a:r>
          </a:p>
          <a:p>
            <a:pPr marL="173034" indent="-173034">
              <a:buClr>
                <a:schemeClr val="bg1"/>
              </a:buClr>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Patient/family experiences of “closed” post-event communication are known drivers of litigation</a:t>
            </a:r>
          </a:p>
          <a:p>
            <a:pPr marL="173034" indent="-173034">
              <a:buClr>
                <a:schemeClr val="bg1"/>
              </a:buClr>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CRPs </a:t>
            </a:r>
            <a:r>
              <a:rPr lang="en-US" sz="1600" dirty="0">
                <a:latin typeface="Source Sans Pro" panose="020B0503030403020204" pitchFamily="34" charset="0"/>
                <a:ea typeface="Source Sans Pro" panose="020B0503030403020204" pitchFamily="34" charset="0"/>
                <a:sym typeface="Wingdings" panose="05000000000000000000" pitchFamily="2" charset="2"/>
              </a:rPr>
              <a:t> s</a:t>
            </a:r>
            <a:r>
              <a:rPr lang="en-US" sz="1600" dirty="0">
                <a:latin typeface="Source Sans Pro" panose="020B0503030403020204" pitchFamily="34" charset="0"/>
                <a:ea typeface="Source Sans Pro" panose="020B0503030403020204" pitchFamily="34" charset="0"/>
              </a:rPr>
              <a:t>ig. </a:t>
            </a:r>
            <a:r>
              <a:rPr lang="en-US" sz="1600" dirty="0" err="1">
                <a:latin typeface="Source Sans Pro" panose="020B0503030403020204" pitchFamily="34" charset="0"/>
                <a:ea typeface="Source Sans Pro" panose="020B0503030403020204" pitchFamily="34" charset="0"/>
              </a:rPr>
              <a:t>decr</a:t>
            </a:r>
            <a:r>
              <a:rPr lang="en-US" sz="1600" dirty="0">
                <a:latin typeface="Source Sans Pro" panose="020B0503030403020204" pitchFamily="34" charset="0"/>
                <a:ea typeface="Source Sans Pro" panose="020B0503030403020204" pitchFamily="34" charset="0"/>
              </a:rPr>
              <a:t>. in claims &amp; costs in 4 studies (MI, IL, TN, DE), and slight </a:t>
            </a:r>
            <a:r>
              <a:rPr lang="en-US" sz="1600" dirty="0" err="1">
                <a:latin typeface="Source Sans Pro" panose="020B0503030403020204" pitchFamily="34" charset="0"/>
                <a:ea typeface="Source Sans Pro" panose="020B0503030403020204" pitchFamily="34" charset="0"/>
              </a:rPr>
              <a:t>decr</a:t>
            </a:r>
            <a:r>
              <a:rPr lang="en-US" sz="1600" dirty="0">
                <a:latin typeface="Source Sans Pro" panose="020B0503030403020204" pitchFamily="34" charset="0"/>
                <a:ea typeface="Source Sans Pro" panose="020B0503030403020204" pitchFamily="34" charset="0"/>
              </a:rPr>
              <a:t>./neutral in 3 studies (KY, MA, NY)</a:t>
            </a:r>
          </a:p>
        </p:txBody>
      </p:sp>
      <p:cxnSp>
        <p:nvCxnSpPr>
          <p:cNvPr id="13" name="Straight Arrow Connector 12">
            <a:extLst>
              <a:ext uri="{FF2B5EF4-FFF2-40B4-BE49-F238E27FC236}">
                <a16:creationId xmlns:a16="http://schemas.microsoft.com/office/drawing/2014/main" id="{A978D4BC-0C39-091B-1DF1-2F7320D6F2B1}"/>
              </a:ext>
            </a:extLst>
          </p:cNvPr>
          <p:cNvCxnSpPr>
            <a:cxnSpLocks/>
            <a:stCxn id="2" idx="2"/>
            <a:endCxn id="6" idx="0"/>
          </p:cNvCxnSpPr>
          <p:nvPr/>
        </p:nvCxnSpPr>
        <p:spPr>
          <a:xfrm flipH="1">
            <a:off x="6631991" y="1392873"/>
            <a:ext cx="2341" cy="332128"/>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C98B80E-9AA5-2A32-D73D-3714DA2C77E0}"/>
              </a:ext>
            </a:extLst>
          </p:cNvPr>
          <p:cNvCxnSpPr>
            <a:cxnSpLocks/>
            <a:stCxn id="6" idx="2"/>
            <a:endCxn id="3" idx="0"/>
          </p:cNvCxnSpPr>
          <p:nvPr/>
        </p:nvCxnSpPr>
        <p:spPr>
          <a:xfrm flipH="1">
            <a:off x="5796729" y="2716958"/>
            <a:ext cx="835262" cy="247166"/>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5BFB9F8-C539-FDDA-604F-A02FB3B62A82}"/>
              </a:ext>
            </a:extLst>
          </p:cNvPr>
          <p:cNvCxnSpPr>
            <a:cxnSpLocks/>
            <a:stCxn id="11" idx="0"/>
            <a:endCxn id="3" idx="5"/>
          </p:cNvCxnSpPr>
          <p:nvPr/>
        </p:nvCxnSpPr>
        <p:spPr>
          <a:xfrm flipH="1" flipV="1">
            <a:off x="6897699" y="4526358"/>
            <a:ext cx="1038595" cy="601558"/>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9CBFF8F-2709-E9D9-BA04-A6F2C27480E7}"/>
              </a:ext>
            </a:extLst>
          </p:cNvPr>
          <p:cNvCxnSpPr>
            <a:cxnSpLocks/>
            <a:stCxn id="8" idx="1"/>
            <a:endCxn id="3" idx="6"/>
          </p:cNvCxnSpPr>
          <p:nvPr/>
        </p:nvCxnSpPr>
        <p:spPr>
          <a:xfrm flipH="1" flipV="1">
            <a:off x="7353736" y="3879260"/>
            <a:ext cx="489989" cy="134585"/>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3DCB41D1-9247-BD6F-3144-0951410D6D0F}"/>
              </a:ext>
            </a:extLst>
          </p:cNvPr>
          <p:cNvCxnSpPr>
            <a:cxnSpLocks/>
            <a:endCxn id="3" idx="1"/>
          </p:cNvCxnSpPr>
          <p:nvPr/>
        </p:nvCxnSpPr>
        <p:spPr>
          <a:xfrm>
            <a:off x="4185862" y="1908004"/>
            <a:ext cx="509896" cy="1324157"/>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B2606AA4-4244-1E47-033C-78B4D9283F70}"/>
              </a:ext>
            </a:extLst>
          </p:cNvPr>
          <p:cNvCxnSpPr>
            <a:cxnSpLocks/>
            <a:stCxn id="5" idx="3"/>
            <a:endCxn id="3" idx="1"/>
          </p:cNvCxnSpPr>
          <p:nvPr/>
        </p:nvCxnSpPr>
        <p:spPr>
          <a:xfrm>
            <a:off x="3801925" y="3028305"/>
            <a:ext cx="893833" cy="203856"/>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55ADD492-1527-A786-B84E-34D1E0D6C018}"/>
              </a:ext>
            </a:extLst>
          </p:cNvPr>
          <p:cNvCxnSpPr>
            <a:cxnSpLocks/>
            <a:stCxn id="7" idx="2"/>
            <a:endCxn id="3" idx="7"/>
          </p:cNvCxnSpPr>
          <p:nvPr/>
        </p:nvCxnSpPr>
        <p:spPr>
          <a:xfrm flipH="1">
            <a:off x="6897699" y="2167673"/>
            <a:ext cx="3413813" cy="1064488"/>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F3CD621-C5DD-D4A5-8AEC-A103C7BD6578}"/>
              </a:ext>
            </a:extLst>
          </p:cNvPr>
          <p:cNvCxnSpPr>
            <a:cxnSpLocks/>
            <a:stCxn id="10" idx="3"/>
            <a:endCxn id="3" idx="3"/>
          </p:cNvCxnSpPr>
          <p:nvPr/>
        </p:nvCxnSpPr>
        <p:spPr>
          <a:xfrm flipV="1">
            <a:off x="4239721" y="4526358"/>
            <a:ext cx="456037" cy="560733"/>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762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10" presetClass="entr" presetSubtype="0"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fade">
                                      <p:cBhvr>
                                        <p:cTn id="42" dur="5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10" presetClass="entr" presetSubtype="0" fill="hold"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par>
                                <p:cTn id="64" presetID="10" presetClass="entr" presetSubtype="0" fill="hold"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2"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0" y="-5800"/>
            <a:ext cx="5791200" cy="6869600"/>
          </a:xfrm>
          <a:prstGeom prst="rect">
            <a:avLst/>
          </a:prstGeom>
          <a:solidFill>
            <a:srgbClr val="155F7A"/>
          </a:solidFill>
          <a:ln>
            <a:noFill/>
          </a:ln>
        </p:spPr>
        <p:txBody>
          <a:bodyPr spcFirstLastPara="1" wrap="square" lIns="121900" tIns="121900" rIns="121900" bIns="121900" anchor="ctr" anchorCtr="0">
            <a:noAutofit/>
          </a:bodyPr>
          <a:lstStyle/>
          <a:p>
            <a:endParaRPr sz="2400"/>
          </a:p>
        </p:txBody>
      </p:sp>
      <p:sp>
        <p:nvSpPr>
          <p:cNvPr id="56" name="Google Shape;56;p13"/>
          <p:cNvSpPr txBox="1">
            <a:spLocks noGrp="1"/>
          </p:cNvSpPr>
          <p:nvPr>
            <p:ph type="title" idx="4294967295"/>
          </p:nvPr>
        </p:nvSpPr>
        <p:spPr>
          <a:xfrm>
            <a:off x="660400" y="502867"/>
            <a:ext cx="4267200" cy="1373200"/>
          </a:xfrm>
          <a:prstGeom prst="rect">
            <a:avLst/>
          </a:prstGeom>
        </p:spPr>
        <p:txBody>
          <a:bodyPr spcFirstLastPara="1" vert="horz" wrap="square" lIns="121900" tIns="121900" rIns="121900" bIns="121900" rtlCol="0" anchor="b" anchorCtr="0">
            <a:noAutofit/>
          </a:bodyPr>
          <a:lstStyle/>
          <a:p>
            <a:pPr algn="ctr">
              <a:spcBef>
                <a:spcPts val="0"/>
              </a:spcBef>
            </a:pPr>
            <a:r>
              <a:rPr lang="en" sz="4267" b="1" dirty="0">
                <a:solidFill>
                  <a:schemeClr val="lt1"/>
                </a:solidFill>
                <a:latin typeface="Source Sans Pro" panose="020B0503030403020204" pitchFamily="34" charset="0"/>
                <a:ea typeface="Source Sans Pro" panose="020B0503030403020204" pitchFamily="34" charset="0"/>
                <a:cs typeface="Petrona"/>
                <a:sym typeface="Petrona"/>
              </a:rPr>
              <a:t>The PACT Collaborative </a:t>
            </a:r>
            <a:endParaRPr sz="4267" b="1" dirty="0">
              <a:solidFill>
                <a:schemeClr val="lt1"/>
              </a:solidFill>
              <a:latin typeface="Source Sans Pro" panose="020B0503030403020204" pitchFamily="34" charset="0"/>
              <a:ea typeface="Source Sans Pro" panose="020B0503030403020204" pitchFamily="34" charset="0"/>
              <a:cs typeface="Petrona"/>
              <a:sym typeface="Petrona"/>
            </a:endParaRPr>
          </a:p>
        </p:txBody>
      </p:sp>
      <p:sp>
        <p:nvSpPr>
          <p:cNvPr id="57" name="Google Shape;57;p13"/>
          <p:cNvSpPr txBox="1">
            <a:spLocks noGrp="1"/>
          </p:cNvSpPr>
          <p:nvPr>
            <p:ph type="title" idx="4294967295"/>
          </p:nvPr>
        </p:nvSpPr>
        <p:spPr>
          <a:xfrm>
            <a:off x="660400" y="1722067"/>
            <a:ext cx="4267200" cy="918000"/>
          </a:xfrm>
          <a:prstGeom prst="rect">
            <a:avLst/>
          </a:prstGeom>
        </p:spPr>
        <p:txBody>
          <a:bodyPr spcFirstLastPara="1" vert="horz" wrap="square" lIns="121900" tIns="121900" rIns="121900" bIns="121900" rtlCol="0" anchor="t" anchorCtr="0">
            <a:noAutofit/>
          </a:bodyPr>
          <a:lstStyle/>
          <a:p>
            <a:pPr algn="ctr">
              <a:spcBef>
                <a:spcPts val="0"/>
              </a:spcBef>
              <a:buClr>
                <a:schemeClr val="dk1"/>
              </a:buClr>
              <a:buSzPts val="1100"/>
            </a:pPr>
            <a:r>
              <a:rPr lang="en" sz="2133" dirty="0">
                <a:solidFill>
                  <a:schemeClr val="lt1"/>
                </a:solidFill>
                <a:latin typeface="Source Sans Pro" panose="020B0503030403020204" pitchFamily="34" charset="0"/>
                <a:ea typeface="Source Sans Pro" panose="020B0503030403020204" pitchFamily="34" charset="0"/>
                <a:cs typeface="Petrona Regular"/>
                <a:sym typeface="Petrona Regular"/>
              </a:rPr>
              <a:t>Pathway to Accountability, Compassion, and Transparency</a:t>
            </a:r>
            <a:endParaRPr sz="1067" dirty="0">
              <a:solidFill>
                <a:schemeClr val="lt1"/>
              </a:solidFill>
              <a:latin typeface="Source Sans Pro" panose="020B0503030403020204" pitchFamily="34" charset="0"/>
              <a:ea typeface="Source Sans Pro" panose="020B0503030403020204" pitchFamily="34" charset="0"/>
              <a:cs typeface="Petrona Regular"/>
              <a:sym typeface="Petrona Regular"/>
            </a:endParaRPr>
          </a:p>
        </p:txBody>
      </p:sp>
      <p:sp>
        <p:nvSpPr>
          <p:cNvPr id="58" name="Google Shape;58;p13"/>
          <p:cNvSpPr txBox="1">
            <a:spLocks noGrp="1"/>
          </p:cNvSpPr>
          <p:nvPr>
            <p:ph type="body" idx="4294967295"/>
          </p:nvPr>
        </p:nvSpPr>
        <p:spPr>
          <a:xfrm>
            <a:off x="567800" y="2814033"/>
            <a:ext cx="4452400" cy="1952400"/>
          </a:xfrm>
          <a:prstGeom prst="rect">
            <a:avLst/>
          </a:prstGeom>
        </p:spPr>
        <p:txBody>
          <a:bodyPr spcFirstLastPara="1" vert="horz" wrap="square" lIns="121900" tIns="121900" rIns="121900" bIns="121900" rtlCol="0" anchor="t" anchorCtr="0">
            <a:noAutofit/>
          </a:bodyPr>
          <a:lstStyle/>
          <a:p>
            <a:pPr marL="0" indent="0" algn="ctr">
              <a:spcBef>
                <a:spcPts val="0"/>
              </a:spcBef>
              <a:buClr>
                <a:schemeClr val="dk1"/>
              </a:buClr>
              <a:buSzPts val="1100"/>
              <a:buNone/>
            </a:pPr>
            <a:r>
              <a:rPr lang="en" sz="3067" dirty="0">
                <a:solidFill>
                  <a:schemeClr val="lt1"/>
                </a:solidFill>
                <a:latin typeface="Source Sans Pro" panose="020B0503030403020204" pitchFamily="34" charset="0"/>
                <a:ea typeface="Source Sans Pro" panose="020B0503030403020204" pitchFamily="34" charset="0"/>
                <a:cs typeface="Source Sans Pro Light"/>
                <a:sym typeface="Source Sans Pro Light"/>
              </a:rPr>
              <a:t>Creating Highly Reliable Communication &amp; Resolution Programs</a:t>
            </a:r>
            <a:endParaRPr sz="3067" dirty="0">
              <a:solidFill>
                <a:schemeClr val="lt1"/>
              </a:solidFill>
              <a:latin typeface="Source Sans Pro" panose="020B0503030403020204" pitchFamily="34" charset="0"/>
              <a:ea typeface="Source Sans Pro" panose="020B0503030403020204" pitchFamily="34" charset="0"/>
              <a:cs typeface="Source Sans Pro Light"/>
              <a:sym typeface="Source Sans Pro Light"/>
            </a:endParaRPr>
          </a:p>
          <a:p>
            <a:pPr marL="0" indent="0" algn="ctr">
              <a:spcBef>
                <a:spcPts val="1600"/>
              </a:spcBef>
              <a:buNone/>
            </a:pPr>
            <a:endParaRPr sz="1467" dirty="0">
              <a:solidFill>
                <a:schemeClr val="dk1"/>
              </a:solidFill>
              <a:latin typeface="Source Sans Pro" panose="020B0503030403020204" pitchFamily="34" charset="0"/>
              <a:ea typeface="Source Sans Pro" panose="020B0503030403020204" pitchFamily="34" charset="0"/>
              <a:cs typeface="Roboto"/>
              <a:sym typeface="Roboto"/>
            </a:endParaRPr>
          </a:p>
          <a:p>
            <a:pPr marL="0" indent="0" algn="ctr">
              <a:spcBef>
                <a:spcPts val="1600"/>
              </a:spcBef>
              <a:buClr>
                <a:schemeClr val="dk1"/>
              </a:buClr>
              <a:buSzPts val="1100"/>
              <a:buNone/>
            </a:pPr>
            <a:br>
              <a:rPr lang="en" sz="1467" dirty="0">
                <a:solidFill>
                  <a:schemeClr val="lt1"/>
                </a:solidFill>
                <a:latin typeface="Source Sans Pro" panose="020B0503030403020204" pitchFamily="34" charset="0"/>
                <a:ea typeface="Source Sans Pro" panose="020B0503030403020204" pitchFamily="34" charset="0"/>
                <a:cs typeface="Source Sans Pro"/>
                <a:sym typeface="Source Sans Pro"/>
              </a:rPr>
            </a:br>
            <a:r>
              <a:rPr lang="en" sz="1467" dirty="0">
                <a:solidFill>
                  <a:schemeClr val="lt1"/>
                </a:solidFill>
                <a:latin typeface="Source Sans Pro" panose="020B0503030403020204" pitchFamily="34" charset="0"/>
                <a:ea typeface="Source Sans Pro" panose="020B0503030403020204" pitchFamily="34" charset="0"/>
                <a:cs typeface="Source Sans Pro"/>
                <a:sym typeface="Source Sans Pro"/>
              </a:rPr>
              <a:t>This program presented by:</a:t>
            </a:r>
            <a:endParaRPr b="1" dirty="0">
              <a:solidFill>
                <a:schemeClr val="lt1"/>
              </a:solidFill>
              <a:latin typeface="Source Sans Pro" panose="020B0503030403020204" pitchFamily="34" charset="0"/>
              <a:ea typeface="Source Sans Pro" panose="020B0503030403020204" pitchFamily="34" charset="0"/>
              <a:cs typeface="Source Sans Pro"/>
              <a:sym typeface="Source Sans Pro"/>
            </a:endParaRPr>
          </a:p>
          <a:p>
            <a:pPr marL="0" indent="0">
              <a:spcBef>
                <a:spcPts val="1600"/>
              </a:spcBef>
              <a:spcAft>
                <a:spcPts val="1600"/>
              </a:spcAft>
              <a:buNone/>
            </a:pPr>
            <a:endParaRPr dirty="0">
              <a:solidFill>
                <a:schemeClr val="lt1"/>
              </a:solidFill>
              <a:latin typeface="Source Sans Pro" panose="020B0503030403020204" pitchFamily="34" charset="0"/>
              <a:ea typeface="Source Sans Pro" panose="020B0503030403020204" pitchFamily="34" charset="0"/>
              <a:cs typeface="Source Sans Pro Light"/>
              <a:sym typeface="Source Sans Pro Light"/>
            </a:endParaRPr>
          </a:p>
        </p:txBody>
      </p:sp>
      <p:pic>
        <p:nvPicPr>
          <p:cNvPr id="59" name="Google Shape;59;p13"/>
          <p:cNvPicPr preferRelativeResize="0"/>
          <p:nvPr/>
        </p:nvPicPr>
        <p:blipFill>
          <a:blip r:embed="rId3">
            <a:alphaModFix/>
          </a:blip>
          <a:stretch>
            <a:fillRect/>
          </a:stretch>
        </p:blipFill>
        <p:spPr>
          <a:xfrm>
            <a:off x="299981" y="5890201"/>
            <a:ext cx="1219200" cy="543207"/>
          </a:xfrm>
          <a:prstGeom prst="rect">
            <a:avLst/>
          </a:prstGeom>
          <a:noFill/>
          <a:ln>
            <a:noFill/>
          </a:ln>
        </p:spPr>
      </p:pic>
      <p:pic>
        <p:nvPicPr>
          <p:cNvPr id="60" name="Google Shape;60;p13"/>
          <p:cNvPicPr preferRelativeResize="0"/>
          <p:nvPr/>
        </p:nvPicPr>
        <p:blipFill>
          <a:blip r:embed="rId4">
            <a:alphaModFix/>
          </a:blip>
          <a:stretch>
            <a:fillRect/>
          </a:stretch>
        </p:blipFill>
        <p:spPr>
          <a:xfrm>
            <a:off x="1854421" y="5890184"/>
            <a:ext cx="1613649" cy="609600"/>
          </a:xfrm>
          <a:prstGeom prst="rect">
            <a:avLst/>
          </a:prstGeom>
          <a:noFill/>
          <a:ln>
            <a:noFill/>
          </a:ln>
        </p:spPr>
      </p:pic>
      <p:pic>
        <p:nvPicPr>
          <p:cNvPr id="61" name="Google Shape;61;p13"/>
          <p:cNvPicPr preferRelativeResize="0"/>
          <p:nvPr/>
        </p:nvPicPr>
        <p:blipFill>
          <a:blip r:embed="rId5">
            <a:alphaModFix/>
          </a:blip>
          <a:stretch>
            <a:fillRect/>
          </a:stretch>
        </p:blipFill>
        <p:spPr>
          <a:xfrm>
            <a:off x="3803317" y="5951167"/>
            <a:ext cx="1484713" cy="487680"/>
          </a:xfrm>
          <a:prstGeom prst="rect">
            <a:avLst/>
          </a:prstGeom>
          <a:noFill/>
          <a:ln>
            <a:noFill/>
          </a:ln>
        </p:spPr>
      </p:pic>
      <p:cxnSp>
        <p:nvCxnSpPr>
          <p:cNvPr id="62" name="Google Shape;62;p13"/>
          <p:cNvCxnSpPr/>
          <p:nvPr/>
        </p:nvCxnSpPr>
        <p:spPr>
          <a:xfrm>
            <a:off x="1861800" y="4918833"/>
            <a:ext cx="1864400" cy="0"/>
          </a:xfrm>
          <a:prstGeom prst="straightConnector1">
            <a:avLst/>
          </a:prstGeom>
          <a:noFill/>
          <a:ln w="9525" cap="flat" cmpd="sng">
            <a:solidFill>
              <a:schemeClr val="lt1"/>
            </a:solidFill>
            <a:prstDash val="solid"/>
            <a:round/>
            <a:headEnd type="none" w="med" len="med"/>
            <a:tailEnd type="none" w="med" len="med"/>
          </a:ln>
        </p:spPr>
      </p:cxnSp>
      <p:sp>
        <p:nvSpPr>
          <p:cNvPr id="2" name="TextBox 1">
            <a:extLst>
              <a:ext uri="{FF2B5EF4-FFF2-40B4-BE49-F238E27FC236}">
                <a16:creationId xmlns:a16="http://schemas.microsoft.com/office/drawing/2014/main" id="{87B8F456-9DC7-E072-A311-1334EAA1BC09}"/>
              </a:ext>
            </a:extLst>
          </p:cNvPr>
          <p:cNvSpPr txBox="1"/>
          <p:nvPr/>
        </p:nvSpPr>
        <p:spPr>
          <a:xfrm>
            <a:off x="6126440" y="404691"/>
            <a:ext cx="5876925" cy="6370975"/>
          </a:xfrm>
          <a:prstGeom prst="rect">
            <a:avLst/>
          </a:prstGeom>
          <a:noFill/>
        </p:spPr>
        <p:txBody>
          <a:bodyPr wrap="square" rtlCol="0">
            <a:spAutoFit/>
          </a:bodyPr>
          <a:lstStyle/>
          <a:p>
            <a:pPr marL="285750" indent="-285750">
              <a:buFont typeface="Arial" panose="020B0604020202020204" pitchFamily="34" charset="0"/>
              <a:buChar char="•"/>
            </a:pPr>
            <a:r>
              <a:rPr lang="en-US" sz="2600" dirty="0">
                <a:solidFill>
                  <a:schemeClr val="tx1"/>
                </a:solidFill>
              </a:rPr>
              <a:t>Created through a partnership between the Collaborative for Accountability and Improvement, Ariadne Labs, and the IHI (all non-profits)</a:t>
            </a:r>
          </a:p>
          <a:p>
            <a:pPr marL="285750" indent="-285750">
              <a:buFont typeface="Arial" panose="020B0604020202020204" pitchFamily="34" charset="0"/>
              <a:buChar char="•"/>
            </a:pPr>
            <a:r>
              <a:rPr lang="en-US" sz="2600" i="1" u="sng" dirty="0">
                <a:solidFill>
                  <a:schemeClr val="tx1"/>
                </a:solidFill>
              </a:rPr>
              <a:t>Mission: </a:t>
            </a:r>
            <a:r>
              <a:rPr lang="en-US" sz="2600" i="1" dirty="0">
                <a:solidFill>
                  <a:schemeClr val="tx1"/>
                </a:solidFill>
              </a:rPr>
              <a:t>To inspire and guide healthcare organizations in the implementation of highly reliable processes for responding to patient harm through collaborative learning, robust tools and resources, innovation, and the spread of best practices</a:t>
            </a:r>
            <a:r>
              <a:rPr lang="en-US" sz="2600" dirty="0">
                <a:solidFill>
                  <a:schemeClr val="tx1"/>
                </a:solidFill>
              </a:rPr>
              <a:t>. </a:t>
            </a:r>
          </a:p>
          <a:p>
            <a:pPr marL="285750" indent="-285750">
              <a:buFont typeface="Arial" panose="020B0604020202020204" pitchFamily="34" charset="0"/>
              <a:buChar char="•"/>
            </a:pPr>
            <a:r>
              <a:rPr lang="en-US" sz="2600" dirty="0">
                <a:solidFill>
                  <a:schemeClr val="tx1"/>
                </a:solidFill>
              </a:rPr>
              <a:t>PACT tools/resources publicly available</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342B9-AFD3-1E54-C510-4225EFFD4AF6}"/>
              </a:ext>
            </a:extLst>
          </p:cNvPr>
          <p:cNvSpPr>
            <a:spLocks noGrp="1"/>
          </p:cNvSpPr>
          <p:nvPr>
            <p:ph type="title"/>
          </p:nvPr>
        </p:nvSpPr>
        <p:spPr>
          <a:xfrm>
            <a:off x="1219200" y="536448"/>
            <a:ext cx="10562376" cy="743600"/>
          </a:xfrm>
        </p:spPr>
        <p:txBody>
          <a:bodyPr/>
          <a:lstStyle/>
          <a:p>
            <a:r>
              <a:rPr lang="en-US" dirty="0"/>
              <a:t>PACT helps Healthcare Providers respond to harm</a:t>
            </a:r>
          </a:p>
        </p:txBody>
      </p:sp>
      <p:sp>
        <p:nvSpPr>
          <p:cNvPr id="9" name="Slide Number Placeholder 2">
            <a:extLst>
              <a:ext uri="{FF2B5EF4-FFF2-40B4-BE49-F238E27FC236}">
                <a16:creationId xmlns:a16="http://schemas.microsoft.com/office/drawing/2014/main" id="{67277876-AED2-5E46-BFBF-3212C8802AD6}"/>
              </a:ext>
            </a:extLst>
          </p:cNvPr>
          <p:cNvSpPr>
            <a:spLocks noGrp="1"/>
          </p:cNvSpPr>
          <p:nvPr>
            <p:ph type="sldNum" idx="12"/>
          </p:nvPr>
        </p:nvSpPr>
        <p:spPr/>
        <p:txBody>
          <a:bodyPr/>
          <a:lstStyle/>
          <a:p>
            <a:fld id="{00000000-1234-1234-1234-123412341234}" type="slidenum">
              <a:rPr lang="en" smtClean="0">
                <a:solidFill>
                  <a:schemeClr val="bg2"/>
                </a:solidFill>
              </a:rPr>
              <a:pPr/>
              <a:t>19</a:t>
            </a:fld>
            <a:endParaRPr lang="en" dirty="0">
              <a:solidFill>
                <a:schemeClr val="bg2"/>
              </a:solidFill>
            </a:endParaRPr>
          </a:p>
        </p:txBody>
      </p:sp>
      <p:sp>
        <p:nvSpPr>
          <p:cNvPr id="3" name="Text Placeholder 2">
            <a:extLst>
              <a:ext uri="{FF2B5EF4-FFF2-40B4-BE49-F238E27FC236}">
                <a16:creationId xmlns:a16="http://schemas.microsoft.com/office/drawing/2014/main" id="{4F6345C5-4043-3B76-E3C0-8308AF39E6AF}"/>
              </a:ext>
            </a:extLst>
          </p:cNvPr>
          <p:cNvSpPr>
            <a:spLocks noGrp="1"/>
          </p:cNvSpPr>
          <p:nvPr>
            <p:ph sz="half" idx="2"/>
          </p:nvPr>
        </p:nvSpPr>
        <p:spPr>
          <a:xfrm>
            <a:off x="3077534" y="1806451"/>
            <a:ext cx="8214569" cy="4551915"/>
          </a:xfrm>
        </p:spPr>
        <p:txBody>
          <a:bodyPr>
            <a:noAutofit/>
          </a:bodyPr>
          <a:lstStyle/>
          <a:p>
            <a:pPr marL="742913" indent="-285737">
              <a:spcBef>
                <a:spcPts val="300"/>
              </a:spcBef>
            </a:pPr>
            <a:r>
              <a:rPr lang="en-US" sz="1733" dirty="0">
                <a:solidFill>
                  <a:srgbClr val="595959"/>
                </a:solidFill>
              </a:rPr>
              <a:t>12-month Breakthrough Series Collaborative with 33 healthcare organizations thus far</a:t>
            </a:r>
          </a:p>
          <a:p>
            <a:pPr marL="742913" indent="-285737">
              <a:spcBef>
                <a:spcPts val="300"/>
              </a:spcBef>
            </a:pPr>
            <a:r>
              <a:rPr lang="en-US" sz="1733" dirty="0">
                <a:solidFill>
                  <a:srgbClr val="595959"/>
                </a:solidFill>
              </a:rPr>
              <a:t>Six learning sessions, cohort check-ins, meetings with faculty coach, and access to  additional support as needed while implementing all aspects of the PACT Change Package</a:t>
            </a:r>
          </a:p>
          <a:p>
            <a:pPr marL="742913" indent="-285737">
              <a:spcBef>
                <a:spcPts val="300"/>
              </a:spcBef>
            </a:pPr>
            <a:endParaRPr lang="en-US" sz="1600" dirty="0">
              <a:solidFill>
                <a:srgbClr val="595959"/>
              </a:solidFill>
            </a:endParaRPr>
          </a:p>
          <a:p>
            <a:pPr marL="742913" indent="-285737">
              <a:spcBef>
                <a:spcPts val="300"/>
              </a:spcBef>
            </a:pPr>
            <a:r>
              <a:rPr lang="en-US" sz="1733" dirty="0">
                <a:solidFill>
                  <a:srgbClr val="595959"/>
                </a:solidFill>
              </a:rPr>
              <a:t>Twelve founding member organizations</a:t>
            </a:r>
            <a:endParaRPr lang="en-US" sz="1733" dirty="0"/>
          </a:p>
          <a:p>
            <a:pPr marL="742913" indent="-285737">
              <a:spcBef>
                <a:spcPts val="300"/>
              </a:spcBef>
            </a:pPr>
            <a:r>
              <a:rPr lang="en-US" sz="1733" dirty="0">
                <a:solidFill>
                  <a:srgbClr val="595959"/>
                </a:solidFill>
              </a:rPr>
              <a:t>Ongoing participation</a:t>
            </a:r>
          </a:p>
          <a:p>
            <a:pPr marL="742913" indent="-285737">
              <a:spcBef>
                <a:spcPts val="300"/>
              </a:spcBef>
            </a:pPr>
            <a:r>
              <a:rPr lang="en-US" sz="1733" dirty="0">
                <a:solidFill>
                  <a:srgbClr val="595959"/>
                </a:solidFill>
              </a:rPr>
              <a:t>Community and accountability to ensure the sustainability of a highly reliable program, opportunity to step into leadership roles to move the field forward</a:t>
            </a:r>
          </a:p>
          <a:p>
            <a:pPr marL="742913" indent="-285737">
              <a:spcBef>
                <a:spcPts val="300"/>
              </a:spcBef>
            </a:pPr>
            <a:r>
              <a:rPr lang="en-US" sz="1733" dirty="0">
                <a:solidFill>
                  <a:srgbClr val="595959"/>
                </a:solidFill>
              </a:rPr>
              <a:t>PSO based case discussions</a:t>
            </a:r>
            <a:endParaRPr lang="en-US" sz="1733" dirty="0">
              <a:solidFill>
                <a:srgbClr val="89929B"/>
              </a:solidFill>
            </a:endParaRPr>
          </a:p>
          <a:p>
            <a:pPr marL="742913" indent="-285737">
              <a:spcBef>
                <a:spcPts val="300"/>
              </a:spcBef>
            </a:pPr>
            <a:endParaRPr lang="en-US" sz="1600" dirty="0">
              <a:solidFill>
                <a:srgbClr val="595959"/>
              </a:solidFill>
            </a:endParaRPr>
          </a:p>
          <a:p>
            <a:pPr marL="742913" indent="-285737">
              <a:spcBef>
                <a:spcPts val="300"/>
              </a:spcBef>
            </a:pPr>
            <a:r>
              <a:rPr lang="en-US" sz="1733" dirty="0">
                <a:solidFill>
                  <a:srgbClr val="595959"/>
                </a:solidFill>
              </a:rPr>
              <a:t>Launching soon for those who are new in their journey and want to learn more about a comprehensive, highly reliable response to harm</a:t>
            </a:r>
          </a:p>
          <a:p>
            <a:pPr marL="742913" indent="-285737">
              <a:spcBef>
                <a:spcPts val="300"/>
              </a:spcBef>
            </a:pPr>
            <a:r>
              <a:rPr lang="en-US" sz="1733" dirty="0">
                <a:solidFill>
                  <a:srgbClr val="595959"/>
                </a:solidFill>
              </a:rPr>
              <a:t>Join at any time and participate at their own pace    </a:t>
            </a:r>
          </a:p>
          <a:p>
            <a:pPr marL="742913" indent="-285737">
              <a:spcBef>
                <a:spcPts val="300"/>
              </a:spcBef>
            </a:pPr>
            <a:r>
              <a:rPr lang="en-US" sz="1733" dirty="0">
                <a:solidFill>
                  <a:srgbClr val="595959"/>
                </a:solidFill>
              </a:rPr>
              <a:t>Access to the PACT Change Package, a community forum, monthly webinars, and quarterly office hours with faculty</a:t>
            </a:r>
            <a:endParaRPr lang="en-US" sz="1733" dirty="0"/>
          </a:p>
          <a:p>
            <a:pPr marL="914354"/>
            <a:endParaRPr lang="en-US" sz="1800" dirty="0">
              <a:solidFill>
                <a:srgbClr val="595959"/>
              </a:solidFill>
            </a:endParaRPr>
          </a:p>
          <a:p>
            <a:pPr marL="1200091" lvl="1" indent="-285737"/>
            <a:endParaRPr lang="en-US" sz="1600" dirty="0">
              <a:solidFill>
                <a:srgbClr val="595959"/>
              </a:solidFill>
            </a:endParaRPr>
          </a:p>
          <a:p>
            <a:pPr marL="114294" indent="0">
              <a:buNone/>
            </a:pPr>
            <a:endParaRPr lang="en-US" sz="1800" b="1" dirty="0">
              <a:solidFill>
                <a:srgbClr val="595959"/>
              </a:solidFill>
            </a:endParaRPr>
          </a:p>
          <a:p>
            <a:endParaRPr lang="en-US" dirty="0">
              <a:solidFill>
                <a:srgbClr val="4F4F48"/>
              </a:solidFill>
            </a:endParaRPr>
          </a:p>
        </p:txBody>
      </p:sp>
      <p:pic>
        <p:nvPicPr>
          <p:cNvPr id="6" name="Picture 5" descr="A close up of a logo&#10;&#10;Description automatically generated">
            <a:extLst>
              <a:ext uri="{FF2B5EF4-FFF2-40B4-BE49-F238E27FC236}">
                <a16:creationId xmlns:a16="http://schemas.microsoft.com/office/drawing/2014/main" id="{66994B75-AF01-DD4E-8F7F-FE39DDF237BA}"/>
              </a:ext>
            </a:extLst>
          </p:cNvPr>
          <p:cNvPicPr>
            <a:picLocks noChangeAspect="1"/>
          </p:cNvPicPr>
          <p:nvPr/>
        </p:nvPicPr>
        <p:blipFill>
          <a:blip r:embed="rId2"/>
          <a:stretch>
            <a:fillRect/>
          </a:stretch>
        </p:blipFill>
        <p:spPr>
          <a:xfrm>
            <a:off x="1555941" y="1806451"/>
            <a:ext cx="1371600" cy="1371600"/>
          </a:xfrm>
          <a:prstGeom prst="rect">
            <a:avLst/>
          </a:prstGeom>
        </p:spPr>
      </p:pic>
      <p:pic>
        <p:nvPicPr>
          <p:cNvPr id="8" name="Picture 7" descr="A black background with blue text&#10;&#10;Description automatically generated">
            <a:extLst>
              <a:ext uri="{FF2B5EF4-FFF2-40B4-BE49-F238E27FC236}">
                <a16:creationId xmlns:a16="http://schemas.microsoft.com/office/drawing/2014/main" id="{F465CC3D-3787-B448-B4E1-354FA029E809}"/>
              </a:ext>
            </a:extLst>
          </p:cNvPr>
          <p:cNvPicPr>
            <a:picLocks noChangeAspect="1"/>
          </p:cNvPicPr>
          <p:nvPr/>
        </p:nvPicPr>
        <p:blipFill>
          <a:blip r:embed="rId3"/>
          <a:stretch>
            <a:fillRect/>
          </a:stretch>
        </p:blipFill>
        <p:spPr>
          <a:xfrm>
            <a:off x="1555941" y="3390147"/>
            <a:ext cx="1371600" cy="1371600"/>
          </a:xfrm>
          <a:prstGeom prst="rect">
            <a:avLst/>
          </a:prstGeom>
        </p:spPr>
      </p:pic>
      <p:pic>
        <p:nvPicPr>
          <p:cNvPr id="10" name="Picture 9" descr="A black background with blue text&#10;&#10;Description automatically generated">
            <a:extLst>
              <a:ext uri="{FF2B5EF4-FFF2-40B4-BE49-F238E27FC236}">
                <a16:creationId xmlns:a16="http://schemas.microsoft.com/office/drawing/2014/main" id="{4193C8F0-2BF1-E744-837D-15C141F9D81D}"/>
              </a:ext>
            </a:extLst>
          </p:cNvPr>
          <p:cNvPicPr>
            <a:picLocks noChangeAspect="1"/>
          </p:cNvPicPr>
          <p:nvPr/>
        </p:nvPicPr>
        <p:blipFill>
          <a:blip r:embed="rId4"/>
          <a:stretch>
            <a:fillRect/>
          </a:stretch>
        </p:blipFill>
        <p:spPr>
          <a:xfrm>
            <a:off x="1530849" y="4973843"/>
            <a:ext cx="1371600" cy="1371600"/>
          </a:xfrm>
          <a:prstGeom prst="rect">
            <a:avLst/>
          </a:prstGeom>
        </p:spPr>
      </p:pic>
      <p:cxnSp>
        <p:nvCxnSpPr>
          <p:cNvPr id="5" name="Straight Connector 4">
            <a:extLst>
              <a:ext uri="{FF2B5EF4-FFF2-40B4-BE49-F238E27FC236}">
                <a16:creationId xmlns:a16="http://schemas.microsoft.com/office/drawing/2014/main" id="{1B2B4C3C-3CD0-5F7F-62B8-9B826E49F466}"/>
              </a:ext>
            </a:extLst>
          </p:cNvPr>
          <p:cNvCxnSpPr>
            <a:cxnSpLocks/>
          </p:cNvCxnSpPr>
          <p:nvPr/>
        </p:nvCxnSpPr>
        <p:spPr>
          <a:xfrm>
            <a:off x="3456167" y="3390147"/>
            <a:ext cx="7336404" cy="38853"/>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2A57029-DAA6-215D-A8F0-3CDD9899872D}"/>
              </a:ext>
            </a:extLst>
          </p:cNvPr>
          <p:cNvCxnSpPr>
            <a:cxnSpLocks/>
          </p:cNvCxnSpPr>
          <p:nvPr/>
        </p:nvCxnSpPr>
        <p:spPr>
          <a:xfrm>
            <a:off x="3456167" y="5162404"/>
            <a:ext cx="744242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0559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AE82A-1C68-400A-9ADC-1297E783E95D}"/>
              </a:ext>
            </a:extLst>
          </p:cNvPr>
          <p:cNvSpPr>
            <a:spLocks noGrp="1"/>
          </p:cNvSpPr>
          <p:nvPr>
            <p:ph type="title"/>
          </p:nvPr>
        </p:nvSpPr>
        <p:spPr/>
        <p:txBody>
          <a:bodyPr/>
          <a:lstStyle/>
          <a:p>
            <a:r>
              <a:rPr lang="en-US" dirty="0"/>
              <a:t>Selected PACT Tools</a:t>
            </a:r>
          </a:p>
        </p:txBody>
      </p:sp>
      <p:sp>
        <p:nvSpPr>
          <p:cNvPr id="3" name="Content Placeholder 2">
            <a:extLst>
              <a:ext uri="{FF2B5EF4-FFF2-40B4-BE49-F238E27FC236}">
                <a16:creationId xmlns:a16="http://schemas.microsoft.com/office/drawing/2014/main" id="{50411385-FA09-4D9F-B122-18227A78F156}"/>
              </a:ext>
            </a:extLst>
          </p:cNvPr>
          <p:cNvSpPr>
            <a:spLocks noGrp="1"/>
          </p:cNvSpPr>
          <p:nvPr>
            <p:ph sz="half" idx="2"/>
          </p:nvPr>
        </p:nvSpPr>
        <p:spPr/>
        <p:txBody>
          <a:bodyPr/>
          <a:lstStyle/>
          <a:p>
            <a:r>
              <a:rPr lang="en-US" dirty="0">
                <a:solidFill>
                  <a:schemeClr val="tx1"/>
                </a:solidFill>
              </a:rPr>
              <a:t>PACT Process Map and Driver Diagram</a:t>
            </a:r>
          </a:p>
          <a:p>
            <a:r>
              <a:rPr lang="en-US" dirty="0">
                <a:solidFill>
                  <a:schemeClr val="tx1"/>
                </a:solidFill>
              </a:rPr>
              <a:t>Communication Tip Sheet</a:t>
            </a:r>
          </a:p>
          <a:p>
            <a:r>
              <a:rPr lang="en-US" dirty="0">
                <a:solidFill>
                  <a:schemeClr val="tx1"/>
                </a:solidFill>
              </a:rPr>
              <a:t>PACT Case Compendium</a:t>
            </a:r>
          </a:p>
          <a:p>
            <a:r>
              <a:rPr lang="en-US" dirty="0">
                <a:solidFill>
                  <a:schemeClr val="tx1"/>
                </a:solidFill>
              </a:rPr>
              <a:t>PACT Resolution/Reconciliation Toolbox</a:t>
            </a:r>
          </a:p>
          <a:p>
            <a:r>
              <a:rPr lang="en-US" dirty="0">
                <a:solidFill>
                  <a:schemeClr val="tx1"/>
                </a:solidFill>
              </a:rPr>
              <a:t>Supporting Patients and Families After Harm</a:t>
            </a:r>
          </a:p>
          <a:p>
            <a:r>
              <a:rPr lang="en-US" dirty="0">
                <a:solidFill>
                  <a:schemeClr val="tx1"/>
                </a:solidFill>
              </a:rPr>
              <a:t>The CRP Pathway for Patients and Families</a:t>
            </a:r>
          </a:p>
          <a:p>
            <a:r>
              <a:rPr lang="en-US" dirty="0">
                <a:solidFill>
                  <a:schemeClr val="tx1"/>
                </a:solidFill>
              </a:rPr>
              <a:t>PACT Measurement Guide</a:t>
            </a:r>
          </a:p>
        </p:txBody>
      </p:sp>
      <p:sp>
        <p:nvSpPr>
          <p:cNvPr id="4" name="Slide Number Placeholder 2">
            <a:extLst>
              <a:ext uri="{FF2B5EF4-FFF2-40B4-BE49-F238E27FC236}">
                <a16:creationId xmlns:a16="http://schemas.microsoft.com/office/drawing/2014/main" id="{AE660A2E-4699-D642-AB73-C47C4D19C79A}"/>
              </a:ext>
            </a:extLst>
          </p:cNvPr>
          <p:cNvSpPr txBox="1">
            <a:spLocks/>
          </p:cNvSpPr>
          <p:nvPr/>
        </p:nvSpPr>
        <p:spPr>
          <a:xfrm>
            <a:off x="11409033" y="6344577"/>
            <a:ext cx="731600" cy="412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a:solidFill>
                  <a:schemeClr val="tx1"/>
                </a:solidFill>
              </a:rPr>
              <a:pPr/>
              <a:t>20</a:t>
            </a:fld>
            <a:endParaRPr lang="en-US" dirty="0">
              <a:solidFill>
                <a:schemeClr val="tx1"/>
              </a:solidFill>
            </a:endParaRPr>
          </a:p>
        </p:txBody>
      </p:sp>
    </p:spTree>
    <p:extLst>
      <p:ext uri="{BB962C8B-B14F-4D97-AF65-F5344CB8AC3E}">
        <p14:creationId xmlns:p14="http://schemas.microsoft.com/office/powerpoint/2010/main" val="1798390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
          <p:cNvSpPr txBox="1"/>
          <p:nvPr/>
        </p:nvSpPr>
        <p:spPr>
          <a:xfrm>
            <a:off x="470517" y="20801"/>
            <a:ext cx="11721600" cy="1015622"/>
          </a:xfrm>
          <a:prstGeom prst="rect">
            <a:avLst/>
          </a:prstGeom>
          <a:noFill/>
          <a:ln>
            <a:noFill/>
          </a:ln>
        </p:spPr>
        <p:txBody>
          <a:bodyPr spcFirstLastPara="1" wrap="square" lIns="91425" tIns="45700" rIns="91425" bIns="45700" anchor="t" anchorCtr="0">
            <a:spAutoFit/>
          </a:bodyPr>
          <a:lstStyle/>
          <a:p>
            <a:pPr algn="ctr">
              <a:buSzPts val="1500"/>
            </a:pPr>
            <a:r>
              <a:rPr lang="en-US" sz="1500" b="1">
                <a:solidFill>
                  <a:srgbClr val="155F7A"/>
                </a:solidFill>
              </a:rPr>
              <a:t>Pathway to Accountability, Compassion, and Transparency (PACT):</a:t>
            </a:r>
            <a:endParaRPr sz="1400"/>
          </a:p>
          <a:p>
            <a:pPr algn="ctr">
              <a:buSzPts val="1500"/>
            </a:pPr>
            <a:r>
              <a:rPr lang="en-US" sz="1500" b="1">
                <a:solidFill>
                  <a:srgbClr val="155F7A"/>
                </a:solidFill>
              </a:rPr>
              <a:t>Process Map with Tools</a:t>
            </a:r>
            <a:br>
              <a:rPr lang="en-US" sz="1500">
                <a:solidFill>
                  <a:srgbClr val="155F7A"/>
                </a:solidFill>
              </a:rPr>
            </a:br>
            <a:r>
              <a:rPr lang="en-US" sz="1500" i="1">
                <a:solidFill>
                  <a:srgbClr val="155F7A"/>
                </a:solidFill>
              </a:rPr>
              <a:t>A step-by-step map of the activities involved in responding to a harm event</a:t>
            </a:r>
            <a:endParaRPr sz="1400"/>
          </a:p>
          <a:p>
            <a:pPr algn="ctr">
              <a:buSzPts val="1500"/>
            </a:pPr>
            <a:r>
              <a:rPr lang="en-US" sz="1500" i="1">
                <a:solidFill>
                  <a:srgbClr val="155F7A"/>
                </a:solidFill>
              </a:rPr>
              <a:t>and tools to support the process</a:t>
            </a:r>
            <a:endParaRPr sz="1400"/>
          </a:p>
        </p:txBody>
      </p:sp>
      <p:sp>
        <p:nvSpPr>
          <p:cNvPr id="179" name="Google Shape;179;p2"/>
          <p:cNvSpPr/>
          <p:nvPr/>
        </p:nvSpPr>
        <p:spPr>
          <a:xfrm>
            <a:off x="934677" y="95901"/>
            <a:ext cx="1819025" cy="895075"/>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51">
                <a:solidFill>
                  <a:schemeClr val="dk1"/>
                </a:solidFill>
              </a:rPr>
              <a:t>Clinician uses Communication and Resolution Program (CRP) principles to respond with support as needed</a:t>
            </a:r>
            <a:endParaRPr sz="1051">
              <a:solidFill>
                <a:schemeClr val="dk1"/>
              </a:solidFill>
            </a:endParaRPr>
          </a:p>
        </p:txBody>
      </p:sp>
      <p:sp>
        <p:nvSpPr>
          <p:cNvPr id="180" name="Google Shape;180;p2"/>
          <p:cNvSpPr/>
          <p:nvPr/>
        </p:nvSpPr>
        <p:spPr>
          <a:xfrm>
            <a:off x="1236517" y="1214199"/>
            <a:ext cx="1221535" cy="427572"/>
          </a:xfrm>
          <a:prstGeom prst="flowChartTerminator">
            <a:avLst/>
          </a:prstGeom>
          <a:solidFill>
            <a:srgbClr val="155F7A"/>
          </a:solidFill>
          <a:ln w="12700" cap="flat" cmpd="sng">
            <a:solidFill>
              <a:srgbClr val="155F7A"/>
            </a:solidFill>
            <a:prstDash val="solid"/>
            <a:miter lim="800000"/>
            <a:headEnd type="none" w="sm" len="sm"/>
            <a:tailEnd type="none" w="sm" len="sm"/>
          </a:ln>
        </p:spPr>
        <p:txBody>
          <a:bodyPr spcFirstLastPara="1" wrap="square" lIns="91425" tIns="45700" rIns="91425" bIns="45700" anchor="ctr" anchorCtr="0">
            <a:noAutofit/>
          </a:bodyPr>
          <a:lstStyle/>
          <a:p>
            <a:pPr algn="ctr">
              <a:buSzPts val="1200"/>
            </a:pPr>
            <a:r>
              <a:rPr lang="en-US" sz="1200" b="1">
                <a:solidFill>
                  <a:schemeClr val="lt1"/>
                </a:solidFill>
                <a:latin typeface="Calibri"/>
                <a:ea typeface="Calibri"/>
                <a:cs typeface="Calibri"/>
                <a:sym typeface="Calibri"/>
              </a:rPr>
              <a:t>POTENTIAL HARM EVENT</a:t>
            </a:r>
            <a:endParaRPr sz="1200" b="1">
              <a:solidFill>
                <a:schemeClr val="lt1"/>
              </a:solidFill>
            </a:endParaRPr>
          </a:p>
        </p:txBody>
      </p:sp>
      <p:sp>
        <p:nvSpPr>
          <p:cNvPr id="181" name="Google Shape;181;p2"/>
          <p:cNvSpPr/>
          <p:nvPr/>
        </p:nvSpPr>
        <p:spPr>
          <a:xfrm>
            <a:off x="1015175" y="1937126"/>
            <a:ext cx="1664211" cy="757031"/>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Enter event </a:t>
            </a:r>
            <a:endParaRPr sz="1000">
              <a:solidFill>
                <a:schemeClr val="dk1"/>
              </a:solidFill>
            </a:endParaRPr>
          </a:p>
          <a:p>
            <a:pPr algn="ctr">
              <a:buSzPts val="1050"/>
            </a:pPr>
            <a:r>
              <a:rPr lang="en-US" sz="1000">
                <a:solidFill>
                  <a:schemeClr val="dk1"/>
                </a:solidFill>
              </a:rPr>
              <a:t>in management software</a:t>
            </a:r>
            <a:endParaRPr sz="1000"/>
          </a:p>
        </p:txBody>
      </p:sp>
      <p:sp>
        <p:nvSpPr>
          <p:cNvPr id="182" name="Google Shape;182;p2"/>
          <p:cNvSpPr/>
          <p:nvPr/>
        </p:nvSpPr>
        <p:spPr>
          <a:xfrm>
            <a:off x="3500675" y="1937126"/>
            <a:ext cx="1664205" cy="757031"/>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Stabilize patient and identify CRP Lead and Patient Liaison</a:t>
            </a:r>
            <a:endParaRPr sz="1000"/>
          </a:p>
        </p:txBody>
      </p:sp>
      <p:sp>
        <p:nvSpPr>
          <p:cNvPr id="183" name="Google Shape;183;p2"/>
          <p:cNvSpPr/>
          <p:nvPr/>
        </p:nvSpPr>
        <p:spPr>
          <a:xfrm>
            <a:off x="3500679" y="4692959"/>
            <a:ext cx="1664205" cy="757031"/>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Communicate with patient/ family and offer patient support</a:t>
            </a:r>
            <a:endParaRPr sz="1000">
              <a:solidFill>
                <a:schemeClr val="dk1"/>
              </a:solidFill>
            </a:endParaRPr>
          </a:p>
        </p:txBody>
      </p:sp>
      <p:sp>
        <p:nvSpPr>
          <p:cNvPr id="184" name="Google Shape;184;p2"/>
          <p:cNvSpPr/>
          <p:nvPr/>
        </p:nvSpPr>
        <p:spPr>
          <a:xfrm>
            <a:off x="3500678" y="3774349"/>
            <a:ext cx="1664205" cy="757031"/>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Offer peer support and initial communication coaching to clinician(s)</a:t>
            </a:r>
            <a:r>
              <a:rPr lang="en-US" sz="1000">
                <a:solidFill>
                  <a:srgbClr val="202124"/>
                </a:solidFill>
                <a:highlight>
                  <a:srgbClr val="FFFFFF"/>
                </a:highlight>
                <a:latin typeface="Roboto"/>
                <a:ea typeface="Roboto"/>
                <a:cs typeface="Roboto"/>
                <a:sym typeface="Roboto"/>
              </a:rPr>
              <a:t> </a:t>
            </a:r>
            <a:endParaRPr sz="1000"/>
          </a:p>
        </p:txBody>
      </p:sp>
      <p:sp>
        <p:nvSpPr>
          <p:cNvPr id="185" name="Google Shape;185;p2"/>
          <p:cNvSpPr/>
          <p:nvPr/>
        </p:nvSpPr>
        <p:spPr>
          <a:xfrm>
            <a:off x="3500674" y="5611570"/>
            <a:ext cx="1664205" cy="757031"/>
          </a:xfrm>
          <a:prstGeom prst="flowChartProcess">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Ensure bills are held</a:t>
            </a:r>
            <a:endParaRPr sz="1000"/>
          </a:p>
        </p:txBody>
      </p:sp>
      <p:sp>
        <p:nvSpPr>
          <p:cNvPr id="186" name="Google Shape;186;p2"/>
          <p:cNvSpPr/>
          <p:nvPr/>
        </p:nvSpPr>
        <p:spPr>
          <a:xfrm>
            <a:off x="6096000" y="2865337"/>
            <a:ext cx="3528539" cy="737619"/>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Review event and identify action items/ improvements</a:t>
            </a:r>
            <a:endParaRPr sz="1000"/>
          </a:p>
        </p:txBody>
      </p:sp>
      <p:sp>
        <p:nvSpPr>
          <p:cNvPr id="187" name="Google Shape;187;p2"/>
          <p:cNvSpPr/>
          <p:nvPr/>
        </p:nvSpPr>
        <p:spPr>
          <a:xfrm>
            <a:off x="6070655" y="4702665"/>
            <a:ext cx="1664211" cy="737619"/>
          </a:xfrm>
          <a:prstGeom prst="flowChartProcess">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Interview </a:t>
            </a:r>
            <a:endParaRPr sz="1000">
              <a:solidFill>
                <a:schemeClr val="dk1"/>
              </a:solidFill>
            </a:endParaRPr>
          </a:p>
          <a:p>
            <a:pPr algn="ctr">
              <a:buSzPts val="1050"/>
            </a:pPr>
            <a:r>
              <a:rPr lang="en-US" sz="1000">
                <a:solidFill>
                  <a:schemeClr val="dk1"/>
                </a:solidFill>
              </a:rPr>
              <a:t>patient/family</a:t>
            </a:r>
            <a:endParaRPr sz="1000"/>
          </a:p>
        </p:txBody>
      </p:sp>
      <p:sp>
        <p:nvSpPr>
          <p:cNvPr id="188" name="Google Shape;188;p2"/>
          <p:cNvSpPr/>
          <p:nvPr/>
        </p:nvSpPr>
        <p:spPr>
          <a:xfrm>
            <a:off x="7937397" y="4692959"/>
            <a:ext cx="1664211" cy="757031"/>
          </a:xfrm>
          <a:prstGeom prst="flowChartProcess">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Provide ongoing support for patient/family and communicate re: review and action items</a:t>
            </a:r>
            <a:endParaRPr sz="1000"/>
          </a:p>
        </p:txBody>
      </p:sp>
      <p:sp>
        <p:nvSpPr>
          <p:cNvPr id="189" name="Google Shape;189;p2"/>
          <p:cNvSpPr/>
          <p:nvPr/>
        </p:nvSpPr>
        <p:spPr>
          <a:xfrm>
            <a:off x="6070655" y="3774349"/>
            <a:ext cx="1664211" cy="737619"/>
          </a:xfrm>
          <a:prstGeom prst="flowChartProcess">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Interview </a:t>
            </a:r>
            <a:endParaRPr sz="1000">
              <a:solidFill>
                <a:schemeClr val="dk1"/>
              </a:solidFill>
            </a:endParaRPr>
          </a:p>
          <a:p>
            <a:pPr algn="ctr">
              <a:buSzPts val="1050"/>
            </a:pPr>
            <a:r>
              <a:rPr lang="en-US" sz="1000">
                <a:solidFill>
                  <a:schemeClr val="dk1"/>
                </a:solidFill>
              </a:rPr>
              <a:t>clinician(s)</a:t>
            </a:r>
            <a:endParaRPr sz="1000"/>
          </a:p>
        </p:txBody>
      </p:sp>
      <p:sp>
        <p:nvSpPr>
          <p:cNvPr id="190" name="Google Shape;190;p2"/>
          <p:cNvSpPr/>
          <p:nvPr/>
        </p:nvSpPr>
        <p:spPr>
          <a:xfrm>
            <a:off x="7937397" y="3774349"/>
            <a:ext cx="1664211" cy="757031"/>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Follow up with peer support and feedback re: improvement opportunities using Just Culture</a:t>
            </a:r>
            <a:endParaRPr sz="1000">
              <a:solidFill>
                <a:schemeClr val="dk1"/>
              </a:solidFill>
            </a:endParaRPr>
          </a:p>
        </p:txBody>
      </p:sp>
      <p:sp>
        <p:nvSpPr>
          <p:cNvPr id="191" name="Google Shape;191;p2"/>
          <p:cNvSpPr/>
          <p:nvPr/>
        </p:nvSpPr>
        <p:spPr>
          <a:xfrm>
            <a:off x="7937397" y="5611570"/>
            <a:ext cx="1664211" cy="757031"/>
          </a:xfrm>
          <a:prstGeom prst="flowChartProcess">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Ensure account adjustment is processed and communicated</a:t>
            </a:r>
            <a:endParaRPr sz="1000"/>
          </a:p>
        </p:txBody>
      </p:sp>
      <p:sp>
        <p:nvSpPr>
          <p:cNvPr id="192" name="Google Shape;192;p2"/>
          <p:cNvSpPr/>
          <p:nvPr/>
        </p:nvSpPr>
        <p:spPr>
          <a:xfrm>
            <a:off x="10431389" y="1937126"/>
            <a:ext cx="1664211" cy="757031"/>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0" rIns="91425" bIns="0" anchor="ctr" anchorCtr="0">
            <a:noAutofit/>
          </a:bodyPr>
          <a:lstStyle/>
          <a:p>
            <a:pPr algn="ctr">
              <a:buSzPts val="1050"/>
            </a:pPr>
            <a:r>
              <a:rPr lang="en-US" sz="1000">
                <a:solidFill>
                  <a:schemeClr val="dk1"/>
                </a:solidFill>
              </a:rPr>
              <a:t>Plan (with Patient Liaison) for implementation of action items,  communication </a:t>
            </a:r>
            <a:endParaRPr sz="1000"/>
          </a:p>
        </p:txBody>
      </p:sp>
      <p:sp>
        <p:nvSpPr>
          <p:cNvPr id="193" name="Google Shape;193;p2"/>
          <p:cNvSpPr/>
          <p:nvPr/>
        </p:nvSpPr>
        <p:spPr>
          <a:xfrm>
            <a:off x="10431389" y="4692959"/>
            <a:ext cx="1664211" cy="757031"/>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Close loop with patient/family and solicit feedback on CRP experience</a:t>
            </a:r>
            <a:endParaRPr sz="1000">
              <a:solidFill>
                <a:schemeClr val="dk1"/>
              </a:solidFill>
            </a:endParaRPr>
          </a:p>
        </p:txBody>
      </p:sp>
      <p:sp>
        <p:nvSpPr>
          <p:cNvPr id="194" name="Google Shape;194;p2"/>
          <p:cNvSpPr/>
          <p:nvPr/>
        </p:nvSpPr>
        <p:spPr>
          <a:xfrm>
            <a:off x="10431389" y="3774349"/>
            <a:ext cx="1664211" cy="757031"/>
          </a:xfrm>
          <a:prstGeom prst="flowChartProcess">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Close loop with clinician(s) and solicit feedback on CRP experience</a:t>
            </a:r>
            <a:endParaRPr sz="1000"/>
          </a:p>
        </p:txBody>
      </p:sp>
      <p:sp>
        <p:nvSpPr>
          <p:cNvPr id="195" name="Google Shape;195;p2"/>
          <p:cNvSpPr/>
          <p:nvPr/>
        </p:nvSpPr>
        <p:spPr>
          <a:xfrm>
            <a:off x="10431389" y="5611570"/>
            <a:ext cx="1664211" cy="757031"/>
          </a:xfrm>
          <a:prstGeom prst="flowChartProcess">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Proactively offer compensation and/or non-financial resolution if appropriate</a:t>
            </a:r>
            <a:endParaRPr sz="1000"/>
          </a:p>
        </p:txBody>
      </p:sp>
      <p:sp>
        <p:nvSpPr>
          <p:cNvPr id="196" name="Google Shape;196;p2"/>
          <p:cNvSpPr txBox="1"/>
          <p:nvPr/>
        </p:nvSpPr>
        <p:spPr>
          <a:xfrm>
            <a:off x="3470986" y="1197135"/>
            <a:ext cx="1684500" cy="461624"/>
          </a:xfrm>
          <a:prstGeom prst="rect">
            <a:avLst/>
          </a:prstGeom>
          <a:solidFill>
            <a:srgbClr val="AAC032"/>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algn="ctr">
              <a:buSzPts val="1200"/>
            </a:pPr>
            <a:r>
              <a:rPr lang="en-US" sz="1200" b="1">
                <a:solidFill>
                  <a:schemeClr val="lt1"/>
                </a:solidFill>
              </a:rPr>
              <a:t>Early</a:t>
            </a:r>
            <a:endParaRPr sz="1200" b="1">
              <a:solidFill>
                <a:schemeClr val="lt1"/>
              </a:solidFill>
            </a:endParaRPr>
          </a:p>
          <a:p>
            <a:pPr algn="ctr">
              <a:buSzPts val="1200"/>
            </a:pPr>
            <a:r>
              <a:rPr lang="en-US" sz="1200" i="1">
                <a:solidFill>
                  <a:schemeClr val="lt1"/>
                </a:solidFill>
              </a:rPr>
              <a:t>0-3 days</a:t>
            </a:r>
            <a:endParaRPr sz="1200">
              <a:solidFill>
                <a:schemeClr val="lt1"/>
              </a:solidFill>
            </a:endParaRPr>
          </a:p>
        </p:txBody>
      </p:sp>
      <p:sp>
        <p:nvSpPr>
          <p:cNvPr id="197" name="Google Shape;197;p2"/>
          <p:cNvSpPr txBox="1"/>
          <p:nvPr/>
        </p:nvSpPr>
        <p:spPr>
          <a:xfrm>
            <a:off x="6012313" y="1197135"/>
            <a:ext cx="3531000" cy="461624"/>
          </a:xfrm>
          <a:prstGeom prst="rect">
            <a:avLst/>
          </a:prstGeom>
          <a:solidFill>
            <a:srgbClr val="F37420"/>
          </a:solidFill>
          <a:ln>
            <a:noFill/>
          </a:ln>
        </p:spPr>
        <p:txBody>
          <a:bodyPr spcFirstLastPara="1" wrap="square" lIns="91425" tIns="45700" rIns="91425" bIns="45700" anchor="t" anchorCtr="0">
            <a:spAutoFit/>
          </a:bodyPr>
          <a:lstStyle/>
          <a:p>
            <a:pPr algn="ctr">
              <a:buSzPts val="1200"/>
            </a:pPr>
            <a:r>
              <a:rPr lang="en-US" sz="1200" b="1">
                <a:solidFill>
                  <a:schemeClr val="lt1"/>
                </a:solidFill>
              </a:rPr>
              <a:t>Middle</a:t>
            </a:r>
            <a:endParaRPr sz="1200" b="1">
              <a:solidFill>
                <a:schemeClr val="lt1"/>
              </a:solidFill>
            </a:endParaRPr>
          </a:p>
          <a:p>
            <a:pPr algn="ctr">
              <a:buSzPts val="1200"/>
            </a:pPr>
            <a:r>
              <a:rPr lang="en-US" sz="1200" i="1">
                <a:solidFill>
                  <a:schemeClr val="lt1"/>
                </a:solidFill>
              </a:rPr>
              <a:t>1-6 weeks</a:t>
            </a:r>
            <a:endParaRPr sz="1200">
              <a:solidFill>
                <a:schemeClr val="lt1"/>
              </a:solidFill>
            </a:endParaRPr>
          </a:p>
        </p:txBody>
      </p:sp>
      <p:sp>
        <p:nvSpPr>
          <p:cNvPr id="198" name="Google Shape;198;p2"/>
          <p:cNvSpPr txBox="1"/>
          <p:nvPr/>
        </p:nvSpPr>
        <p:spPr>
          <a:xfrm>
            <a:off x="10431363" y="1197135"/>
            <a:ext cx="1664100" cy="461624"/>
          </a:xfrm>
          <a:prstGeom prst="rect">
            <a:avLst/>
          </a:prstGeom>
          <a:solidFill>
            <a:srgbClr val="00ACC5"/>
          </a:solidFill>
          <a:ln>
            <a:noFill/>
          </a:ln>
        </p:spPr>
        <p:txBody>
          <a:bodyPr spcFirstLastPara="1" wrap="square" lIns="91425" tIns="45700" rIns="91425" bIns="45700" anchor="t" anchorCtr="0">
            <a:spAutoFit/>
          </a:bodyPr>
          <a:lstStyle/>
          <a:p>
            <a:pPr algn="ctr">
              <a:buSzPts val="1200"/>
            </a:pPr>
            <a:r>
              <a:rPr lang="en-US" sz="1200" b="1">
                <a:solidFill>
                  <a:schemeClr val="lt1"/>
                </a:solidFill>
              </a:rPr>
              <a:t>Later</a:t>
            </a:r>
            <a:endParaRPr sz="1200" b="1">
              <a:solidFill>
                <a:schemeClr val="lt1"/>
              </a:solidFill>
            </a:endParaRPr>
          </a:p>
          <a:p>
            <a:pPr algn="ctr">
              <a:buSzPts val="1200"/>
            </a:pPr>
            <a:r>
              <a:rPr lang="en-US" sz="1200" i="1">
                <a:solidFill>
                  <a:schemeClr val="lt1"/>
                </a:solidFill>
              </a:rPr>
              <a:t>6 weeks-5+ months</a:t>
            </a:r>
            <a:endParaRPr sz="1200">
              <a:solidFill>
                <a:schemeClr val="lt1"/>
              </a:solidFill>
            </a:endParaRPr>
          </a:p>
        </p:txBody>
      </p:sp>
      <p:sp>
        <p:nvSpPr>
          <p:cNvPr id="199" name="Google Shape;199;p2"/>
          <p:cNvSpPr/>
          <p:nvPr/>
        </p:nvSpPr>
        <p:spPr>
          <a:xfrm>
            <a:off x="6070655" y="5621276"/>
            <a:ext cx="1664211" cy="737619"/>
          </a:xfrm>
          <a:prstGeom prst="flowChartProcess">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Initiate claim </a:t>
            </a:r>
            <a:endParaRPr sz="1000">
              <a:solidFill>
                <a:schemeClr val="dk1"/>
              </a:solidFill>
            </a:endParaRPr>
          </a:p>
          <a:p>
            <a:pPr algn="ctr">
              <a:buSzPts val="1050"/>
            </a:pPr>
            <a:r>
              <a:rPr lang="en-US" sz="1000">
                <a:solidFill>
                  <a:schemeClr val="dk1"/>
                </a:solidFill>
              </a:rPr>
              <a:t>event review for standard of care/preventability assessment</a:t>
            </a:r>
            <a:endParaRPr sz="1000"/>
          </a:p>
        </p:txBody>
      </p:sp>
      <p:sp>
        <p:nvSpPr>
          <p:cNvPr id="200" name="Google Shape;200;p2"/>
          <p:cNvSpPr/>
          <p:nvPr/>
        </p:nvSpPr>
        <p:spPr>
          <a:xfrm>
            <a:off x="10431389" y="2855737"/>
            <a:ext cx="1664211" cy="757031"/>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Initiate implementation of action items/ improvement</a:t>
            </a:r>
            <a:endParaRPr sz="1000">
              <a:solidFill>
                <a:schemeClr val="dk1"/>
              </a:solidFill>
            </a:endParaRPr>
          </a:p>
        </p:txBody>
      </p:sp>
      <p:sp>
        <p:nvSpPr>
          <p:cNvPr id="201" name="Google Shape;201;p2"/>
          <p:cNvSpPr/>
          <p:nvPr/>
        </p:nvSpPr>
        <p:spPr>
          <a:xfrm>
            <a:off x="6096001" y="1937125"/>
            <a:ext cx="3503193" cy="737619"/>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00"/>
            </a:pPr>
            <a:r>
              <a:rPr lang="en-US" sz="1000">
                <a:solidFill>
                  <a:schemeClr val="dk1"/>
                </a:solidFill>
              </a:rPr>
              <a:t>Coordinate event review and ongoing communication (with Patient Liaison) and comply with local, state, and federal reporting requirements</a:t>
            </a:r>
            <a:endParaRPr sz="1000"/>
          </a:p>
        </p:txBody>
      </p:sp>
      <p:sp>
        <p:nvSpPr>
          <p:cNvPr id="202" name="Google Shape;202;p2"/>
          <p:cNvSpPr/>
          <p:nvPr/>
        </p:nvSpPr>
        <p:spPr>
          <a:xfrm>
            <a:off x="3500678" y="2855737"/>
            <a:ext cx="1664205" cy="757031"/>
          </a:xfrm>
          <a:prstGeom prst="flowChartProcess">
            <a:avLst/>
          </a:prstGeom>
          <a:noFill/>
          <a:ln w="2857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algn="ctr">
              <a:buSzPts val="1050"/>
            </a:pPr>
            <a:r>
              <a:rPr lang="en-US" sz="1000">
                <a:solidFill>
                  <a:schemeClr val="dk1"/>
                </a:solidFill>
              </a:rPr>
              <a:t>Gather initial information about event</a:t>
            </a:r>
            <a:endParaRPr sz="1000">
              <a:solidFill>
                <a:schemeClr val="dk1"/>
              </a:solidFill>
            </a:endParaRPr>
          </a:p>
        </p:txBody>
      </p:sp>
      <p:cxnSp>
        <p:nvCxnSpPr>
          <p:cNvPr id="203" name="Google Shape;203;p2"/>
          <p:cNvCxnSpPr>
            <a:stCxn id="181" idx="3"/>
            <a:endCxn id="182" idx="1"/>
          </p:cNvCxnSpPr>
          <p:nvPr/>
        </p:nvCxnSpPr>
        <p:spPr>
          <a:xfrm>
            <a:off x="2679385" y="2315640"/>
            <a:ext cx="821400" cy="0"/>
          </a:xfrm>
          <a:prstGeom prst="straightConnector1">
            <a:avLst/>
          </a:prstGeom>
          <a:noFill/>
          <a:ln w="9525" cap="flat" cmpd="sng">
            <a:solidFill>
              <a:srgbClr val="888888"/>
            </a:solidFill>
            <a:prstDash val="solid"/>
            <a:miter lim="800000"/>
            <a:headEnd type="none" w="sm" len="sm"/>
            <a:tailEnd type="triangle" w="med" len="med"/>
          </a:ln>
        </p:spPr>
      </p:cxnSp>
      <p:cxnSp>
        <p:nvCxnSpPr>
          <p:cNvPr id="204" name="Google Shape;204;p2"/>
          <p:cNvCxnSpPr>
            <a:stCxn id="182" idx="3"/>
            <a:endCxn id="201" idx="1"/>
          </p:cNvCxnSpPr>
          <p:nvPr/>
        </p:nvCxnSpPr>
        <p:spPr>
          <a:xfrm rot="10800000" flipH="1">
            <a:off x="5164879" y="2306040"/>
            <a:ext cx="931200" cy="9600"/>
          </a:xfrm>
          <a:prstGeom prst="straightConnector1">
            <a:avLst/>
          </a:prstGeom>
          <a:noFill/>
          <a:ln w="9525" cap="flat" cmpd="sng">
            <a:solidFill>
              <a:srgbClr val="888888"/>
            </a:solidFill>
            <a:prstDash val="solid"/>
            <a:miter lim="800000"/>
            <a:headEnd type="none" w="sm" len="sm"/>
            <a:tailEnd type="triangle" w="med" len="med"/>
          </a:ln>
        </p:spPr>
      </p:cxnSp>
      <p:cxnSp>
        <p:nvCxnSpPr>
          <p:cNvPr id="205" name="Google Shape;205;p2"/>
          <p:cNvCxnSpPr>
            <a:stCxn id="201" idx="3"/>
            <a:endCxn id="192" idx="1"/>
          </p:cNvCxnSpPr>
          <p:nvPr/>
        </p:nvCxnSpPr>
        <p:spPr>
          <a:xfrm>
            <a:off x="9599192" y="2305935"/>
            <a:ext cx="832200" cy="9600"/>
          </a:xfrm>
          <a:prstGeom prst="straightConnector1">
            <a:avLst/>
          </a:prstGeom>
          <a:noFill/>
          <a:ln w="9525" cap="flat" cmpd="sng">
            <a:solidFill>
              <a:srgbClr val="888888"/>
            </a:solidFill>
            <a:prstDash val="solid"/>
            <a:miter lim="800000"/>
            <a:headEnd type="none" w="sm" len="sm"/>
            <a:tailEnd type="triangle" w="med" len="med"/>
          </a:ln>
        </p:spPr>
      </p:cxnSp>
      <p:cxnSp>
        <p:nvCxnSpPr>
          <p:cNvPr id="206" name="Google Shape;206;p2"/>
          <p:cNvCxnSpPr>
            <a:stCxn id="182" idx="2"/>
            <a:endCxn id="202" idx="0"/>
          </p:cNvCxnSpPr>
          <p:nvPr/>
        </p:nvCxnSpPr>
        <p:spPr>
          <a:xfrm>
            <a:off x="4332777" y="2694155"/>
            <a:ext cx="0" cy="161700"/>
          </a:xfrm>
          <a:prstGeom prst="straightConnector1">
            <a:avLst/>
          </a:prstGeom>
          <a:noFill/>
          <a:ln w="9525" cap="flat" cmpd="sng">
            <a:solidFill>
              <a:srgbClr val="888888"/>
            </a:solidFill>
            <a:prstDash val="solid"/>
            <a:miter lim="800000"/>
            <a:headEnd type="none" w="sm" len="sm"/>
            <a:tailEnd type="triangle" w="med" len="med"/>
          </a:ln>
        </p:spPr>
      </p:cxnSp>
      <p:cxnSp>
        <p:nvCxnSpPr>
          <p:cNvPr id="207" name="Google Shape;207;p2"/>
          <p:cNvCxnSpPr>
            <a:stCxn id="202" idx="2"/>
            <a:endCxn id="184" idx="0"/>
          </p:cNvCxnSpPr>
          <p:nvPr/>
        </p:nvCxnSpPr>
        <p:spPr>
          <a:xfrm>
            <a:off x="4332780" y="3612767"/>
            <a:ext cx="0" cy="161700"/>
          </a:xfrm>
          <a:prstGeom prst="straightConnector1">
            <a:avLst/>
          </a:prstGeom>
          <a:noFill/>
          <a:ln w="9525" cap="flat" cmpd="sng">
            <a:solidFill>
              <a:srgbClr val="888888"/>
            </a:solidFill>
            <a:prstDash val="solid"/>
            <a:miter lim="800000"/>
            <a:headEnd type="none" w="sm" len="sm"/>
            <a:tailEnd type="triangle" w="med" len="med"/>
          </a:ln>
        </p:spPr>
      </p:cxnSp>
      <p:cxnSp>
        <p:nvCxnSpPr>
          <p:cNvPr id="208" name="Google Shape;208;p2"/>
          <p:cNvCxnSpPr>
            <a:stCxn id="184" idx="2"/>
            <a:endCxn id="183" idx="0"/>
          </p:cNvCxnSpPr>
          <p:nvPr/>
        </p:nvCxnSpPr>
        <p:spPr>
          <a:xfrm>
            <a:off x="4332780" y="4531379"/>
            <a:ext cx="0" cy="161700"/>
          </a:xfrm>
          <a:prstGeom prst="straightConnector1">
            <a:avLst/>
          </a:prstGeom>
          <a:noFill/>
          <a:ln w="9525" cap="flat" cmpd="sng">
            <a:solidFill>
              <a:srgbClr val="888888"/>
            </a:solidFill>
            <a:prstDash val="solid"/>
            <a:miter lim="800000"/>
            <a:headEnd type="none" w="sm" len="sm"/>
            <a:tailEnd type="triangle" w="med" len="med"/>
          </a:ln>
        </p:spPr>
      </p:cxnSp>
      <p:cxnSp>
        <p:nvCxnSpPr>
          <p:cNvPr id="209" name="Google Shape;209;p2"/>
          <p:cNvCxnSpPr>
            <a:stCxn id="202" idx="3"/>
            <a:endCxn id="186" idx="1"/>
          </p:cNvCxnSpPr>
          <p:nvPr/>
        </p:nvCxnSpPr>
        <p:spPr>
          <a:xfrm>
            <a:off x="5164883" y="3234251"/>
            <a:ext cx="931200" cy="0"/>
          </a:xfrm>
          <a:prstGeom prst="straightConnector1">
            <a:avLst/>
          </a:prstGeom>
          <a:noFill/>
          <a:ln w="9525" cap="flat" cmpd="sng">
            <a:solidFill>
              <a:srgbClr val="888888"/>
            </a:solidFill>
            <a:prstDash val="solid"/>
            <a:miter lim="800000"/>
            <a:headEnd type="none" w="sm" len="sm"/>
            <a:tailEnd type="triangle" w="med" len="med"/>
          </a:ln>
        </p:spPr>
      </p:cxnSp>
      <p:cxnSp>
        <p:nvCxnSpPr>
          <p:cNvPr id="210" name="Google Shape;210;p2"/>
          <p:cNvCxnSpPr>
            <a:stCxn id="186" idx="3"/>
            <a:endCxn id="200" idx="1"/>
          </p:cNvCxnSpPr>
          <p:nvPr/>
        </p:nvCxnSpPr>
        <p:spPr>
          <a:xfrm>
            <a:off x="9624539" y="3234147"/>
            <a:ext cx="807000" cy="0"/>
          </a:xfrm>
          <a:prstGeom prst="straightConnector1">
            <a:avLst/>
          </a:prstGeom>
          <a:noFill/>
          <a:ln w="9525" cap="flat" cmpd="sng">
            <a:solidFill>
              <a:srgbClr val="888888"/>
            </a:solidFill>
            <a:prstDash val="solid"/>
            <a:miter lim="800000"/>
            <a:headEnd type="none" w="sm" len="sm"/>
            <a:tailEnd type="triangle" w="med" len="med"/>
          </a:ln>
        </p:spPr>
      </p:cxnSp>
      <p:cxnSp>
        <p:nvCxnSpPr>
          <p:cNvPr id="211" name="Google Shape;211;p2"/>
          <p:cNvCxnSpPr>
            <a:stCxn id="184" idx="3"/>
            <a:endCxn id="189" idx="1"/>
          </p:cNvCxnSpPr>
          <p:nvPr/>
        </p:nvCxnSpPr>
        <p:spPr>
          <a:xfrm rot="10800000" flipH="1">
            <a:off x="5164883" y="4143263"/>
            <a:ext cx="905700" cy="9600"/>
          </a:xfrm>
          <a:prstGeom prst="straightConnector1">
            <a:avLst/>
          </a:prstGeom>
          <a:noFill/>
          <a:ln w="9525" cap="flat" cmpd="sng">
            <a:solidFill>
              <a:srgbClr val="888888"/>
            </a:solidFill>
            <a:prstDash val="solid"/>
            <a:miter lim="800000"/>
            <a:headEnd type="none" w="sm" len="sm"/>
            <a:tailEnd type="triangle" w="med" len="med"/>
          </a:ln>
        </p:spPr>
      </p:cxnSp>
      <p:cxnSp>
        <p:nvCxnSpPr>
          <p:cNvPr id="212" name="Google Shape;212;p2"/>
          <p:cNvCxnSpPr>
            <a:stCxn id="189" idx="3"/>
            <a:endCxn id="190" idx="1"/>
          </p:cNvCxnSpPr>
          <p:nvPr/>
        </p:nvCxnSpPr>
        <p:spPr>
          <a:xfrm>
            <a:off x="7734866" y="4143159"/>
            <a:ext cx="202500" cy="9600"/>
          </a:xfrm>
          <a:prstGeom prst="straightConnector1">
            <a:avLst/>
          </a:prstGeom>
          <a:noFill/>
          <a:ln w="9525" cap="flat" cmpd="sng">
            <a:solidFill>
              <a:srgbClr val="888888"/>
            </a:solidFill>
            <a:prstDash val="solid"/>
            <a:miter lim="800000"/>
            <a:headEnd type="none" w="sm" len="sm"/>
            <a:tailEnd type="triangle" w="med" len="med"/>
          </a:ln>
        </p:spPr>
      </p:cxnSp>
      <p:cxnSp>
        <p:nvCxnSpPr>
          <p:cNvPr id="213" name="Google Shape;213;p2"/>
          <p:cNvCxnSpPr>
            <a:stCxn id="190" idx="3"/>
            <a:endCxn id="194" idx="1"/>
          </p:cNvCxnSpPr>
          <p:nvPr/>
        </p:nvCxnSpPr>
        <p:spPr>
          <a:xfrm>
            <a:off x="9601607" y="4152863"/>
            <a:ext cx="829800" cy="0"/>
          </a:xfrm>
          <a:prstGeom prst="straightConnector1">
            <a:avLst/>
          </a:prstGeom>
          <a:noFill/>
          <a:ln w="9525" cap="flat" cmpd="sng">
            <a:solidFill>
              <a:srgbClr val="888888"/>
            </a:solidFill>
            <a:prstDash val="solid"/>
            <a:miter lim="800000"/>
            <a:headEnd type="none" w="sm" len="sm"/>
            <a:tailEnd type="triangle" w="med" len="med"/>
          </a:ln>
        </p:spPr>
      </p:cxnSp>
      <p:cxnSp>
        <p:nvCxnSpPr>
          <p:cNvPr id="214" name="Google Shape;214;p2"/>
          <p:cNvCxnSpPr>
            <a:stCxn id="183" idx="3"/>
            <a:endCxn id="187" idx="1"/>
          </p:cNvCxnSpPr>
          <p:nvPr/>
        </p:nvCxnSpPr>
        <p:spPr>
          <a:xfrm>
            <a:off x="5164883" y="5071475"/>
            <a:ext cx="905700" cy="0"/>
          </a:xfrm>
          <a:prstGeom prst="straightConnector1">
            <a:avLst/>
          </a:prstGeom>
          <a:noFill/>
          <a:ln w="9525" cap="flat" cmpd="sng">
            <a:solidFill>
              <a:srgbClr val="888888"/>
            </a:solidFill>
            <a:prstDash val="solid"/>
            <a:miter lim="800000"/>
            <a:headEnd type="none" w="sm" len="sm"/>
            <a:tailEnd type="triangle" w="med" len="med"/>
          </a:ln>
        </p:spPr>
      </p:cxnSp>
      <p:cxnSp>
        <p:nvCxnSpPr>
          <p:cNvPr id="215" name="Google Shape;215;p2"/>
          <p:cNvCxnSpPr>
            <a:stCxn id="187" idx="3"/>
            <a:endCxn id="188" idx="1"/>
          </p:cNvCxnSpPr>
          <p:nvPr/>
        </p:nvCxnSpPr>
        <p:spPr>
          <a:xfrm>
            <a:off x="7734866" y="5071475"/>
            <a:ext cx="202500" cy="0"/>
          </a:xfrm>
          <a:prstGeom prst="straightConnector1">
            <a:avLst/>
          </a:prstGeom>
          <a:noFill/>
          <a:ln w="9525" cap="flat" cmpd="sng">
            <a:solidFill>
              <a:srgbClr val="888888"/>
            </a:solidFill>
            <a:prstDash val="solid"/>
            <a:miter lim="800000"/>
            <a:headEnd type="none" w="sm" len="sm"/>
            <a:tailEnd type="triangle" w="med" len="med"/>
          </a:ln>
        </p:spPr>
      </p:cxnSp>
      <p:cxnSp>
        <p:nvCxnSpPr>
          <p:cNvPr id="216" name="Google Shape;216;p2"/>
          <p:cNvCxnSpPr>
            <a:stCxn id="188" idx="3"/>
            <a:endCxn id="193" idx="1"/>
          </p:cNvCxnSpPr>
          <p:nvPr/>
        </p:nvCxnSpPr>
        <p:spPr>
          <a:xfrm>
            <a:off x="9601607" y="5071475"/>
            <a:ext cx="829800" cy="0"/>
          </a:xfrm>
          <a:prstGeom prst="straightConnector1">
            <a:avLst/>
          </a:prstGeom>
          <a:noFill/>
          <a:ln w="9525" cap="flat" cmpd="sng">
            <a:solidFill>
              <a:srgbClr val="888888"/>
            </a:solidFill>
            <a:prstDash val="solid"/>
            <a:miter lim="800000"/>
            <a:headEnd type="none" w="sm" len="sm"/>
            <a:tailEnd type="triangle" w="med" len="med"/>
          </a:ln>
        </p:spPr>
      </p:cxnSp>
      <p:cxnSp>
        <p:nvCxnSpPr>
          <p:cNvPr id="217" name="Google Shape;217;p2"/>
          <p:cNvCxnSpPr>
            <a:stCxn id="199" idx="3"/>
            <a:endCxn id="191" idx="1"/>
          </p:cNvCxnSpPr>
          <p:nvPr/>
        </p:nvCxnSpPr>
        <p:spPr>
          <a:xfrm>
            <a:off x="7734866" y="5990085"/>
            <a:ext cx="202500" cy="0"/>
          </a:xfrm>
          <a:prstGeom prst="straightConnector1">
            <a:avLst/>
          </a:prstGeom>
          <a:noFill/>
          <a:ln w="9525" cap="flat" cmpd="sng">
            <a:solidFill>
              <a:srgbClr val="888888"/>
            </a:solidFill>
            <a:prstDash val="solid"/>
            <a:miter lim="800000"/>
            <a:headEnd type="none" w="sm" len="sm"/>
            <a:tailEnd type="triangle" w="med" len="med"/>
          </a:ln>
        </p:spPr>
      </p:cxnSp>
      <p:cxnSp>
        <p:nvCxnSpPr>
          <p:cNvPr id="218" name="Google Shape;218;p2"/>
          <p:cNvCxnSpPr>
            <a:stCxn id="191" idx="3"/>
            <a:endCxn id="195" idx="1"/>
          </p:cNvCxnSpPr>
          <p:nvPr/>
        </p:nvCxnSpPr>
        <p:spPr>
          <a:xfrm>
            <a:off x="9601607" y="5990085"/>
            <a:ext cx="829800" cy="0"/>
          </a:xfrm>
          <a:prstGeom prst="straightConnector1">
            <a:avLst/>
          </a:prstGeom>
          <a:noFill/>
          <a:ln w="9525" cap="flat" cmpd="sng">
            <a:solidFill>
              <a:srgbClr val="888888"/>
            </a:solidFill>
            <a:prstDash val="solid"/>
            <a:miter lim="800000"/>
            <a:headEnd type="none" w="sm" len="sm"/>
            <a:tailEnd type="triangle" w="med" len="med"/>
          </a:ln>
        </p:spPr>
      </p:cxnSp>
      <p:cxnSp>
        <p:nvCxnSpPr>
          <p:cNvPr id="219" name="Google Shape;219;p2"/>
          <p:cNvCxnSpPr>
            <a:stCxn id="191" idx="0"/>
            <a:endCxn id="188" idx="2"/>
          </p:cNvCxnSpPr>
          <p:nvPr/>
        </p:nvCxnSpPr>
        <p:spPr>
          <a:xfrm rot="10800000">
            <a:off x="8769503" y="5449871"/>
            <a:ext cx="0" cy="161700"/>
          </a:xfrm>
          <a:prstGeom prst="straightConnector1">
            <a:avLst/>
          </a:prstGeom>
          <a:noFill/>
          <a:ln w="9525" cap="flat" cmpd="sng">
            <a:solidFill>
              <a:srgbClr val="888888"/>
            </a:solidFill>
            <a:prstDash val="solid"/>
            <a:miter lim="800000"/>
            <a:headEnd type="none" w="sm" len="sm"/>
            <a:tailEnd type="triangle" w="med" len="med"/>
          </a:ln>
        </p:spPr>
      </p:cxnSp>
      <p:cxnSp>
        <p:nvCxnSpPr>
          <p:cNvPr id="220" name="Google Shape;220;p2"/>
          <p:cNvCxnSpPr>
            <a:stCxn id="185" idx="3"/>
            <a:endCxn id="199" idx="1"/>
          </p:cNvCxnSpPr>
          <p:nvPr/>
        </p:nvCxnSpPr>
        <p:spPr>
          <a:xfrm>
            <a:off x="5164879" y="5990085"/>
            <a:ext cx="905700" cy="0"/>
          </a:xfrm>
          <a:prstGeom prst="straightConnector1">
            <a:avLst/>
          </a:prstGeom>
          <a:noFill/>
          <a:ln w="9525" cap="flat" cmpd="sng">
            <a:solidFill>
              <a:srgbClr val="888888"/>
            </a:solidFill>
            <a:prstDash val="solid"/>
            <a:miter lim="800000"/>
            <a:headEnd type="none" w="sm" len="sm"/>
            <a:tailEnd type="triangle" w="med" len="med"/>
          </a:ln>
        </p:spPr>
      </p:cxnSp>
      <p:cxnSp>
        <p:nvCxnSpPr>
          <p:cNvPr id="221" name="Google Shape;221;p2"/>
          <p:cNvCxnSpPr>
            <a:stCxn id="189" idx="0"/>
          </p:cNvCxnSpPr>
          <p:nvPr/>
        </p:nvCxnSpPr>
        <p:spPr>
          <a:xfrm rot="10800000">
            <a:off x="6902760" y="3593449"/>
            <a:ext cx="0" cy="180900"/>
          </a:xfrm>
          <a:prstGeom prst="straightConnector1">
            <a:avLst/>
          </a:prstGeom>
          <a:noFill/>
          <a:ln w="9525" cap="flat" cmpd="sng">
            <a:solidFill>
              <a:srgbClr val="888888"/>
            </a:solidFill>
            <a:prstDash val="solid"/>
            <a:miter lim="800000"/>
            <a:headEnd type="none" w="sm" len="sm"/>
            <a:tailEnd type="triangle" w="med" len="med"/>
          </a:ln>
        </p:spPr>
      </p:cxnSp>
      <p:cxnSp>
        <p:nvCxnSpPr>
          <p:cNvPr id="222" name="Google Shape;222;p2"/>
          <p:cNvCxnSpPr>
            <a:stCxn id="187" idx="0"/>
            <a:endCxn id="189" idx="2"/>
          </p:cNvCxnSpPr>
          <p:nvPr/>
        </p:nvCxnSpPr>
        <p:spPr>
          <a:xfrm rot="10800000">
            <a:off x="6902760" y="4511864"/>
            <a:ext cx="0" cy="190800"/>
          </a:xfrm>
          <a:prstGeom prst="straightConnector1">
            <a:avLst/>
          </a:prstGeom>
          <a:noFill/>
          <a:ln w="9525" cap="flat" cmpd="sng">
            <a:solidFill>
              <a:srgbClr val="888888"/>
            </a:solidFill>
            <a:prstDash val="solid"/>
            <a:miter lim="800000"/>
            <a:headEnd type="none" w="sm" len="sm"/>
            <a:tailEnd type="triangle" w="med" len="med"/>
          </a:ln>
        </p:spPr>
      </p:cxnSp>
      <p:cxnSp>
        <p:nvCxnSpPr>
          <p:cNvPr id="223" name="Google Shape;223;p2"/>
          <p:cNvCxnSpPr>
            <a:stCxn id="190" idx="2"/>
            <a:endCxn id="188" idx="0"/>
          </p:cNvCxnSpPr>
          <p:nvPr/>
        </p:nvCxnSpPr>
        <p:spPr>
          <a:xfrm>
            <a:off x="8769503" y="4531379"/>
            <a:ext cx="0" cy="161700"/>
          </a:xfrm>
          <a:prstGeom prst="straightConnector1">
            <a:avLst/>
          </a:prstGeom>
          <a:noFill/>
          <a:ln w="9525" cap="flat" cmpd="sng">
            <a:solidFill>
              <a:srgbClr val="888888"/>
            </a:solidFill>
            <a:prstDash val="solid"/>
            <a:miter lim="800000"/>
            <a:headEnd type="none" w="sm" len="sm"/>
            <a:tailEnd type="triangle" w="med" len="med"/>
          </a:ln>
        </p:spPr>
      </p:cxnSp>
      <p:cxnSp>
        <p:nvCxnSpPr>
          <p:cNvPr id="224" name="Google Shape;224;p2"/>
          <p:cNvCxnSpPr>
            <a:stCxn id="192" idx="2"/>
            <a:endCxn id="200" idx="0"/>
          </p:cNvCxnSpPr>
          <p:nvPr/>
        </p:nvCxnSpPr>
        <p:spPr>
          <a:xfrm>
            <a:off x="11263495" y="2694155"/>
            <a:ext cx="0" cy="161700"/>
          </a:xfrm>
          <a:prstGeom prst="straightConnector1">
            <a:avLst/>
          </a:prstGeom>
          <a:noFill/>
          <a:ln w="9525" cap="flat" cmpd="sng">
            <a:solidFill>
              <a:srgbClr val="888888"/>
            </a:solidFill>
            <a:prstDash val="solid"/>
            <a:miter lim="800000"/>
            <a:headEnd type="none" w="sm" len="sm"/>
            <a:tailEnd type="triangle" w="med" len="med"/>
          </a:ln>
        </p:spPr>
      </p:cxnSp>
      <p:cxnSp>
        <p:nvCxnSpPr>
          <p:cNvPr id="225" name="Google Shape;225;p2"/>
          <p:cNvCxnSpPr>
            <a:stCxn id="200" idx="2"/>
            <a:endCxn id="194" idx="0"/>
          </p:cNvCxnSpPr>
          <p:nvPr/>
        </p:nvCxnSpPr>
        <p:spPr>
          <a:xfrm>
            <a:off x="11263495" y="3612767"/>
            <a:ext cx="0" cy="161700"/>
          </a:xfrm>
          <a:prstGeom prst="straightConnector1">
            <a:avLst/>
          </a:prstGeom>
          <a:noFill/>
          <a:ln w="9525" cap="flat" cmpd="sng">
            <a:solidFill>
              <a:srgbClr val="888888"/>
            </a:solidFill>
            <a:prstDash val="solid"/>
            <a:miter lim="800000"/>
            <a:headEnd type="none" w="sm" len="sm"/>
            <a:tailEnd type="triangle" w="med" len="med"/>
          </a:ln>
        </p:spPr>
      </p:cxnSp>
      <p:cxnSp>
        <p:nvCxnSpPr>
          <p:cNvPr id="226" name="Google Shape;226;p2"/>
          <p:cNvCxnSpPr>
            <a:stCxn id="194" idx="2"/>
            <a:endCxn id="193" idx="0"/>
          </p:cNvCxnSpPr>
          <p:nvPr/>
        </p:nvCxnSpPr>
        <p:spPr>
          <a:xfrm>
            <a:off x="11263495" y="4531379"/>
            <a:ext cx="0" cy="161700"/>
          </a:xfrm>
          <a:prstGeom prst="straightConnector1">
            <a:avLst/>
          </a:prstGeom>
          <a:noFill/>
          <a:ln w="9525" cap="flat" cmpd="sng">
            <a:solidFill>
              <a:srgbClr val="888888"/>
            </a:solidFill>
            <a:prstDash val="solid"/>
            <a:miter lim="800000"/>
            <a:headEnd type="none" w="sm" len="sm"/>
            <a:tailEnd type="triangle" w="med" len="med"/>
          </a:ln>
        </p:spPr>
      </p:cxnSp>
      <p:cxnSp>
        <p:nvCxnSpPr>
          <p:cNvPr id="227" name="Google Shape;227;p2"/>
          <p:cNvCxnSpPr>
            <a:stCxn id="195" idx="0"/>
            <a:endCxn id="193" idx="2"/>
          </p:cNvCxnSpPr>
          <p:nvPr/>
        </p:nvCxnSpPr>
        <p:spPr>
          <a:xfrm rot="10800000">
            <a:off x="11263495" y="5449871"/>
            <a:ext cx="0" cy="161700"/>
          </a:xfrm>
          <a:prstGeom prst="straightConnector1">
            <a:avLst/>
          </a:prstGeom>
          <a:noFill/>
          <a:ln w="9525" cap="flat" cmpd="sng">
            <a:solidFill>
              <a:srgbClr val="888888"/>
            </a:solidFill>
            <a:prstDash val="solid"/>
            <a:miter lim="800000"/>
            <a:headEnd type="none" w="sm" len="sm"/>
            <a:tailEnd type="triangle" w="med" len="med"/>
          </a:ln>
        </p:spPr>
      </p:cxnSp>
      <p:cxnSp>
        <p:nvCxnSpPr>
          <p:cNvPr id="228" name="Google Shape;228;p2"/>
          <p:cNvCxnSpPr>
            <a:stCxn id="181" idx="2"/>
            <a:endCxn id="185" idx="1"/>
          </p:cNvCxnSpPr>
          <p:nvPr/>
        </p:nvCxnSpPr>
        <p:spPr>
          <a:xfrm rot="-5400000" flipH="1">
            <a:off x="1026031" y="3515406"/>
            <a:ext cx="3295800" cy="1653300"/>
          </a:xfrm>
          <a:prstGeom prst="bentConnector2">
            <a:avLst/>
          </a:prstGeom>
          <a:noFill/>
          <a:ln w="9525" cap="flat" cmpd="sng">
            <a:solidFill>
              <a:srgbClr val="888888"/>
            </a:solidFill>
            <a:prstDash val="solid"/>
            <a:miter lim="800000"/>
            <a:headEnd type="none" w="sm" len="sm"/>
            <a:tailEnd type="triangle" w="med" len="med"/>
          </a:ln>
        </p:spPr>
      </p:cxnSp>
      <p:sp>
        <p:nvSpPr>
          <p:cNvPr id="229" name="Google Shape;229;p2"/>
          <p:cNvSpPr txBox="1"/>
          <p:nvPr/>
        </p:nvSpPr>
        <p:spPr>
          <a:xfrm>
            <a:off x="3500763" y="866731"/>
            <a:ext cx="8594700" cy="400079"/>
          </a:xfrm>
          <a:prstGeom prst="rect">
            <a:avLst/>
          </a:prstGeom>
          <a:noFill/>
          <a:ln>
            <a:noFill/>
          </a:ln>
        </p:spPr>
        <p:txBody>
          <a:bodyPr spcFirstLastPara="1" wrap="square" lIns="91425" tIns="91425" rIns="91425" bIns="91425" anchor="t" anchorCtr="0">
            <a:spAutoFit/>
          </a:bodyPr>
          <a:lstStyle/>
          <a:p>
            <a:pPr algn="ctr">
              <a:buSzPts val="1400"/>
            </a:pPr>
            <a:r>
              <a:rPr lang="en-US" sz="1400" b="1">
                <a:solidFill>
                  <a:schemeClr val="dk1"/>
                </a:solidFill>
              </a:rPr>
              <a:t>RESPONSES AFTER HARM EVENT</a:t>
            </a:r>
            <a:endParaRPr sz="1400"/>
          </a:p>
        </p:txBody>
      </p:sp>
      <p:cxnSp>
        <p:nvCxnSpPr>
          <p:cNvPr id="230" name="Google Shape;230;p2"/>
          <p:cNvCxnSpPr>
            <a:stCxn id="180" idx="2"/>
            <a:endCxn id="181" idx="0"/>
          </p:cNvCxnSpPr>
          <p:nvPr/>
        </p:nvCxnSpPr>
        <p:spPr>
          <a:xfrm>
            <a:off x="1847283" y="1641771"/>
            <a:ext cx="0" cy="295500"/>
          </a:xfrm>
          <a:prstGeom prst="straightConnector1">
            <a:avLst/>
          </a:prstGeom>
          <a:noFill/>
          <a:ln w="9525" cap="flat" cmpd="sng">
            <a:solidFill>
              <a:srgbClr val="888888"/>
            </a:solidFill>
            <a:prstDash val="solid"/>
            <a:miter lim="800000"/>
            <a:headEnd type="none" w="sm" len="sm"/>
            <a:tailEnd type="triangle" w="med" len="med"/>
          </a:ln>
        </p:spPr>
      </p:cxnSp>
      <p:cxnSp>
        <p:nvCxnSpPr>
          <p:cNvPr id="231" name="Google Shape;231;p2"/>
          <p:cNvCxnSpPr>
            <a:stCxn id="180" idx="0"/>
            <a:endCxn id="179" idx="2"/>
          </p:cNvCxnSpPr>
          <p:nvPr/>
        </p:nvCxnSpPr>
        <p:spPr>
          <a:xfrm rot="10800000">
            <a:off x="1844283" y="990999"/>
            <a:ext cx="3000" cy="223200"/>
          </a:xfrm>
          <a:prstGeom prst="straightConnector1">
            <a:avLst/>
          </a:prstGeom>
          <a:noFill/>
          <a:ln w="9525" cap="flat" cmpd="sng">
            <a:solidFill>
              <a:srgbClr val="888888"/>
            </a:solidFill>
            <a:prstDash val="solid"/>
            <a:miter lim="800000"/>
            <a:headEnd type="none" w="sm" len="sm"/>
            <a:tailEnd type="triangle" w="med" len="med"/>
          </a:ln>
        </p:spPr>
      </p:cxnSp>
      <p:sp>
        <p:nvSpPr>
          <p:cNvPr id="232" name="Google Shape;232;p2"/>
          <p:cNvSpPr txBox="1"/>
          <p:nvPr/>
        </p:nvSpPr>
        <p:spPr>
          <a:xfrm>
            <a:off x="1865368" y="1635740"/>
            <a:ext cx="2174400" cy="353913"/>
          </a:xfrm>
          <a:prstGeom prst="rect">
            <a:avLst/>
          </a:prstGeom>
          <a:noFill/>
          <a:ln>
            <a:noFill/>
          </a:ln>
        </p:spPr>
        <p:txBody>
          <a:bodyPr spcFirstLastPara="1" wrap="square" lIns="91425" tIns="91425" rIns="91425" bIns="91425" anchor="t" anchorCtr="0">
            <a:spAutoFit/>
          </a:bodyPr>
          <a:lstStyle/>
          <a:p>
            <a:pPr>
              <a:buSzPts val="1100"/>
            </a:pPr>
            <a:r>
              <a:rPr lang="en-US" sz="1100">
                <a:solidFill>
                  <a:schemeClr val="dk1"/>
                </a:solidFill>
              </a:rPr>
              <a:t>CRP Eligible</a:t>
            </a:r>
            <a:endParaRPr sz="1100">
              <a:solidFill>
                <a:schemeClr val="dk1"/>
              </a:solidFill>
            </a:endParaRPr>
          </a:p>
        </p:txBody>
      </p:sp>
      <p:sp>
        <p:nvSpPr>
          <p:cNvPr id="233" name="Google Shape;233;p2"/>
          <p:cNvSpPr txBox="1"/>
          <p:nvPr/>
        </p:nvSpPr>
        <p:spPr>
          <a:xfrm>
            <a:off x="1865368" y="916079"/>
            <a:ext cx="1221600" cy="353913"/>
          </a:xfrm>
          <a:prstGeom prst="rect">
            <a:avLst/>
          </a:prstGeom>
          <a:noFill/>
          <a:ln>
            <a:noFill/>
          </a:ln>
        </p:spPr>
        <p:txBody>
          <a:bodyPr spcFirstLastPara="1" wrap="square" lIns="91425" tIns="91425" rIns="91425" bIns="91425" anchor="t" anchorCtr="0">
            <a:spAutoFit/>
          </a:bodyPr>
          <a:lstStyle/>
          <a:p>
            <a:pPr>
              <a:buSzPts val="1100"/>
            </a:pPr>
            <a:r>
              <a:rPr lang="en-US" sz="1100">
                <a:solidFill>
                  <a:schemeClr val="dk1"/>
                </a:solidFill>
              </a:rPr>
              <a:t>Low Harm</a:t>
            </a:r>
            <a:endParaRPr sz="1100"/>
          </a:p>
        </p:txBody>
      </p:sp>
      <p:sp>
        <p:nvSpPr>
          <p:cNvPr id="234" name="Google Shape;234;p2"/>
          <p:cNvSpPr txBox="1"/>
          <p:nvPr/>
        </p:nvSpPr>
        <p:spPr>
          <a:xfrm rot="-5400000">
            <a:off x="154104" y="2058889"/>
            <a:ext cx="805800" cy="494100"/>
          </a:xfrm>
          <a:prstGeom prst="rect">
            <a:avLst/>
          </a:prstGeom>
          <a:solidFill>
            <a:srgbClr val="B7B7B7"/>
          </a:solidFill>
          <a:ln>
            <a:noFill/>
          </a:ln>
        </p:spPr>
        <p:txBody>
          <a:bodyPr spcFirstLastPara="1" wrap="square" lIns="0" tIns="0" rIns="0" bIns="0" anchor="ctr" anchorCtr="0">
            <a:noAutofit/>
          </a:bodyPr>
          <a:lstStyle/>
          <a:p>
            <a:pPr algn="ctr">
              <a:buSzPts val="1200"/>
            </a:pPr>
            <a:r>
              <a:rPr lang="en-US" sz="1000" b="1">
                <a:solidFill>
                  <a:schemeClr val="dk1"/>
                </a:solidFill>
              </a:rPr>
              <a:t>Event</a:t>
            </a:r>
            <a:endParaRPr sz="1000">
              <a:solidFill>
                <a:schemeClr val="dk1"/>
              </a:solidFill>
            </a:endParaRPr>
          </a:p>
          <a:p>
            <a:pPr algn="ctr">
              <a:buSzPts val="1200"/>
            </a:pPr>
            <a:r>
              <a:rPr lang="en-US" sz="1000" b="1">
                <a:solidFill>
                  <a:schemeClr val="dk1"/>
                </a:solidFill>
              </a:rPr>
              <a:t>Management</a:t>
            </a:r>
            <a:endParaRPr sz="1000">
              <a:solidFill>
                <a:schemeClr val="dk1"/>
              </a:solidFill>
            </a:endParaRPr>
          </a:p>
        </p:txBody>
      </p:sp>
      <p:sp>
        <p:nvSpPr>
          <p:cNvPr id="235" name="Google Shape;235;p2"/>
          <p:cNvSpPr txBox="1"/>
          <p:nvPr/>
        </p:nvSpPr>
        <p:spPr>
          <a:xfrm rot="-5400000">
            <a:off x="154704" y="2977475"/>
            <a:ext cx="804600" cy="494100"/>
          </a:xfrm>
          <a:prstGeom prst="rect">
            <a:avLst/>
          </a:prstGeom>
          <a:solidFill>
            <a:srgbClr val="B7B7B7"/>
          </a:solidFill>
          <a:ln>
            <a:noFill/>
          </a:ln>
        </p:spPr>
        <p:txBody>
          <a:bodyPr spcFirstLastPara="1" wrap="square" lIns="0" tIns="0" rIns="0" bIns="0" anchor="ctr" anchorCtr="0">
            <a:noAutofit/>
          </a:bodyPr>
          <a:lstStyle/>
          <a:p>
            <a:pPr algn="ctr">
              <a:buSzPts val="1200"/>
            </a:pPr>
            <a:r>
              <a:rPr lang="en-US" sz="1000" b="1">
                <a:solidFill>
                  <a:schemeClr val="dk1"/>
                </a:solidFill>
              </a:rPr>
              <a:t>Event</a:t>
            </a:r>
            <a:endParaRPr sz="1000">
              <a:solidFill>
                <a:schemeClr val="dk1"/>
              </a:solidFill>
            </a:endParaRPr>
          </a:p>
          <a:p>
            <a:pPr algn="ctr">
              <a:buSzPts val="1200"/>
            </a:pPr>
            <a:r>
              <a:rPr lang="en-US" sz="1000" b="1">
                <a:solidFill>
                  <a:schemeClr val="dk1"/>
                </a:solidFill>
              </a:rPr>
              <a:t>Review</a:t>
            </a:r>
            <a:endParaRPr sz="1000">
              <a:solidFill>
                <a:schemeClr val="dk1"/>
              </a:solidFill>
            </a:endParaRPr>
          </a:p>
        </p:txBody>
      </p:sp>
      <p:sp>
        <p:nvSpPr>
          <p:cNvPr id="236" name="Google Shape;236;p2"/>
          <p:cNvSpPr txBox="1"/>
          <p:nvPr/>
        </p:nvSpPr>
        <p:spPr>
          <a:xfrm rot="-5400000">
            <a:off x="154704" y="4824414"/>
            <a:ext cx="804600" cy="494100"/>
          </a:xfrm>
          <a:prstGeom prst="rect">
            <a:avLst/>
          </a:prstGeom>
          <a:solidFill>
            <a:srgbClr val="B7B7B7"/>
          </a:solidFill>
          <a:ln>
            <a:noFill/>
          </a:ln>
        </p:spPr>
        <p:txBody>
          <a:bodyPr spcFirstLastPara="1" wrap="square" lIns="0" tIns="0" rIns="0" bIns="0" anchor="ctr" anchorCtr="0">
            <a:noAutofit/>
          </a:bodyPr>
          <a:lstStyle/>
          <a:p>
            <a:pPr algn="ctr">
              <a:buSzPts val="1200"/>
            </a:pPr>
            <a:r>
              <a:rPr lang="en-US" sz="1000" b="1">
                <a:solidFill>
                  <a:schemeClr val="dk1"/>
                </a:solidFill>
              </a:rPr>
              <a:t>Patient / Family</a:t>
            </a:r>
            <a:endParaRPr sz="1000">
              <a:solidFill>
                <a:schemeClr val="dk1"/>
              </a:solidFill>
            </a:endParaRPr>
          </a:p>
          <a:p>
            <a:pPr algn="ctr">
              <a:buSzPts val="1200"/>
            </a:pPr>
            <a:r>
              <a:rPr lang="en-US" sz="1000" b="1">
                <a:solidFill>
                  <a:schemeClr val="dk1"/>
                </a:solidFill>
              </a:rPr>
              <a:t>Engagement</a:t>
            </a:r>
            <a:endParaRPr sz="1000">
              <a:solidFill>
                <a:schemeClr val="dk1"/>
              </a:solidFill>
            </a:endParaRPr>
          </a:p>
        </p:txBody>
      </p:sp>
      <p:sp>
        <p:nvSpPr>
          <p:cNvPr id="237" name="Google Shape;237;p2"/>
          <p:cNvSpPr txBox="1"/>
          <p:nvPr/>
        </p:nvSpPr>
        <p:spPr>
          <a:xfrm rot="-5400000">
            <a:off x="154704" y="3905826"/>
            <a:ext cx="804600" cy="494100"/>
          </a:xfrm>
          <a:prstGeom prst="rect">
            <a:avLst/>
          </a:prstGeom>
          <a:solidFill>
            <a:srgbClr val="B7B7B7"/>
          </a:solidFill>
          <a:ln>
            <a:noFill/>
          </a:ln>
        </p:spPr>
        <p:txBody>
          <a:bodyPr spcFirstLastPara="1" wrap="square" lIns="0" tIns="0" rIns="0" bIns="0" anchor="ctr" anchorCtr="0">
            <a:noAutofit/>
          </a:bodyPr>
          <a:lstStyle/>
          <a:p>
            <a:pPr algn="ctr">
              <a:buSzPts val="1200"/>
            </a:pPr>
            <a:r>
              <a:rPr lang="en-US" sz="1000" b="1">
                <a:solidFill>
                  <a:schemeClr val="dk1"/>
                </a:solidFill>
              </a:rPr>
              <a:t>Clinician</a:t>
            </a:r>
            <a:endParaRPr sz="1000">
              <a:solidFill>
                <a:schemeClr val="dk1"/>
              </a:solidFill>
            </a:endParaRPr>
          </a:p>
          <a:p>
            <a:pPr algn="ctr">
              <a:buSzPts val="1200"/>
            </a:pPr>
            <a:r>
              <a:rPr lang="en-US" sz="1000" b="1">
                <a:solidFill>
                  <a:schemeClr val="dk1"/>
                </a:solidFill>
              </a:rPr>
              <a:t>Engagement</a:t>
            </a:r>
            <a:endParaRPr sz="1000">
              <a:solidFill>
                <a:schemeClr val="dk1"/>
              </a:solidFill>
            </a:endParaRPr>
          </a:p>
        </p:txBody>
      </p:sp>
      <p:sp>
        <p:nvSpPr>
          <p:cNvPr id="238" name="Google Shape;238;p2"/>
          <p:cNvSpPr txBox="1"/>
          <p:nvPr/>
        </p:nvSpPr>
        <p:spPr>
          <a:xfrm rot="-5400000">
            <a:off x="154704" y="5743026"/>
            <a:ext cx="804600" cy="494100"/>
          </a:xfrm>
          <a:prstGeom prst="rect">
            <a:avLst/>
          </a:prstGeom>
          <a:solidFill>
            <a:srgbClr val="B7B7B7"/>
          </a:solidFill>
          <a:ln>
            <a:noFill/>
          </a:ln>
        </p:spPr>
        <p:txBody>
          <a:bodyPr spcFirstLastPara="1" wrap="square" lIns="0" tIns="0" rIns="0" bIns="0" anchor="ctr" anchorCtr="0">
            <a:noAutofit/>
          </a:bodyPr>
          <a:lstStyle/>
          <a:p>
            <a:pPr algn="ctr">
              <a:buSzPts val="1200"/>
            </a:pPr>
            <a:r>
              <a:rPr lang="en-US" sz="1000" b="1">
                <a:solidFill>
                  <a:schemeClr val="dk1"/>
                </a:solidFill>
              </a:rPr>
              <a:t>Resolution/</a:t>
            </a:r>
            <a:endParaRPr sz="1000">
              <a:solidFill>
                <a:schemeClr val="dk1"/>
              </a:solidFill>
            </a:endParaRPr>
          </a:p>
          <a:p>
            <a:pPr algn="ctr">
              <a:buSzPts val="1200"/>
            </a:pPr>
            <a:r>
              <a:rPr lang="en-US" sz="1000" b="1">
                <a:solidFill>
                  <a:schemeClr val="dk1"/>
                </a:solidFill>
              </a:rPr>
              <a:t>Reconciliation</a:t>
            </a:r>
            <a:endParaRPr sz="1000">
              <a:solidFill>
                <a:schemeClr val="dk1"/>
              </a:solidFill>
            </a:endParaRPr>
          </a:p>
        </p:txBody>
      </p:sp>
      <p:sp>
        <p:nvSpPr>
          <p:cNvPr id="239" name="Google Shape;239;p2"/>
          <p:cNvSpPr txBox="1"/>
          <p:nvPr/>
        </p:nvSpPr>
        <p:spPr>
          <a:xfrm rot="-5400000">
            <a:off x="-2331165" y="4264390"/>
            <a:ext cx="4984800" cy="307736"/>
          </a:xfrm>
          <a:prstGeom prst="rect">
            <a:avLst/>
          </a:prstGeom>
          <a:noFill/>
          <a:ln>
            <a:noFill/>
          </a:ln>
        </p:spPr>
        <p:txBody>
          <a:bodyPr spcFirstLastPara="1" wrap="square" lIns="91425" tIns="45700" rIns="91425" bIns="45700" anchor="t" anchorCtr="0">
            <a:spAutoFit/>
          </a:bodyPr>
          <a:lstStyle/>
          <a:p>
            <a:pPr algn="ctr">
              <a:buSzPts val="1400"/>
            </a:pPr>
            <a:r>
              <a:rPr lang="en-US" sz="1400" b="1">
                <a:solidFill>
                  <a:schemeClr val="dk1"/>
                </a:solidFill>
              </a:rPr>
              <a:t>ACTIVITIES</a:t>
            </a:r>
            <a:endParaRPr sz="1400"/>
          </a:p>
        </p:txBody>
      </p:sp>
      <p:sp>
        <p:nvSpPr>
          <p:cNvPr id="240" name="Google Shape;240;p2"/>
          <p:cNvSpPr/>
          <p:nvPr/>
        </p:nvSpPr>
        <p:spPr>
          <a:xfrm>
            <a:off x="725905" y="1227884"/>
            <a:ext cx="454200" cy="400200"/>
          </a:xfrm>
          <a:prstGeom prst="star5">
            <a:avLst>
              <a:gd name="adj" fmla="val 19098"/>
              <a:gd name="hf" fmla="val 105146"/>
              <a:gd name="vf" fmla="val 110557"/>
            </a:avLst>
          </a:prstGeom>
          <a:solidFill>
            <a:schemeClr val="accent4"/>
          </a:solidFill>
          <a:ln>
            <a:noFill/>
          </a:ln>
        </p:spPr>
        <p:txBody>
          <a:bodyPr spcFirstLastPara="1" wrap="square" lIns="91425" tIns="91425" rIns="91425" bIns="91425" anchor="ctr" anchorCtr="0">
            <a:noAutofit/>
          </a:bodyPr>
          <a:lstStyle/>
          <a:p>
            <a:pPr>
              <a:buSzPts val="1400"/>
            </a:pPr>
            <a:endParaRPr sz="1400"/>
          </a:p>
        </p:txBody>
      </p:sp>
      <p:sp>
        <p:nvSpPr>
          <p:cNvPr id="241" name="Google Shape;241;p2"/>
          <p:cNvSpPr txBox="1"/>
          <p:nvPr/>
        </p:nvSpPr>
        <p:spPr>
          <a:xfrm>
            <a:off x="10138151" y="91352"/>
            <a:ext cx="1962900" cy="369302"/>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algn="ctr">
              <a:buSzPts val="1200"/>
            </a:pPr>
            <a:r>
              <a:rPr lang="en-US" sz="1200" b="1">
                <a:solidFill>
                  <a:schemeClr val="dk1"/>
                </a:solidFill>
              </a:rPr>
              <a:t>IDEAL PROCESS</a:t>
            </a:r>
            <a:endParaRPr sz="1200">
              <a:solidFill>
                <a:schemeClr val="dk1"/>
              </a:solidFill>
              <a:latin typeface="Calibri"/>
              <a:ea typeface="Calibri"/>
              <a:cs typeface="Calibri"/>
              <a:sym typeface="Calibri"/>
            </a:endParaRPr>
          </a:p>
        </p:txBody>
      </p:sp>
      <p:pic>
        <p:nvPicPr>
          <p:cNvPr id="242" name="Google Shape;242;p2"/>
          <p:cNvPicPr preferRelativeResize="0"/>
          <p:nvPr/>
        </p:nvPicPr>
        <p:blipFill rotWithShape="1">
          <a:blip r:embed="rId3">
            <a:alphaModFix/>
          </a:blip>
          <a:srcRect/>
          <a:stretch/>
        </p:blipFill>
        <p:spPr>
          <a:xfrm>
            <a:off x="10384275" y="6447576"/>
            <a:ext cx="1738527" cy="400200"/>
          </a:xfrm>
          <a:prstGeom prst="rect">
            <a:avLst/>
          </a:prstGeom>
          <a:noFill/>
          <a:ln>
            <a:noFill/>
          </a:ln>
        </p:spPr>
      </p:pic>
      <p:sp>
        <p:nvSpPr>
          <p:cNvPr id="243" name="Google Shape;243;p2"/>
          <p:cNvSpPr/>
          <p:nvPr/>
        </p:nvSpPr>
        <p:spPr>
          <a:xfrm>
            <a:off x="971404" y="3047253"/>
            <a:ext cx="1646403" cy="369332"/>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92580" y="-156335"/>
                </a:moveTo>
                <a:lnTo>
                  <a:pt x="112714" y="22507"/>
                </a:lnTo>
              </a:path>
            </a:pathLst>
          </a:cu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hlinkClick r:id="rId4"/>
              </a:rPr>
              <a:t>PACT Measurement Guide</a:t>
            </a:r>
            <a:r>
              <a:rPr lang="en-US" sz="900">
                <a:solidFill>
                  <a:schemeClr val="dk1"/>
                </a:solidFill>
              </a:rPr>
              <a:t>;</a:t>
            </a:r>
            <a:endParaRPr sz="1400"/>
          </a:p>
          <a:p>
            <a:pPr>
              <a:buSzPts val="900"/>
            </a:pPr>
            <a:r>
              <a:rPr lang="en-US" sz="900" u="sng">
                <a:solidFill>
                  <a:schemeClr val="hlink"/>
                </a:solidFill>
                <a:hlinkClick r:id="rId5"/>
              </a:rPr>
              <a:t>PACT Data Tracker Tool</a:t>
            </a:r>
            <a:endParaRPr sz="900">
              <a:solidFill>
                <a:schemeClr val="dk1"/>
              </a:solidFill>
            </a:endParaRPr>
          </a:p>
        </p:txBody>
      </p:sp>
      <p:sp>
        <p:nvSpPr>
          <p:cNvPr id="244" name="Google Shape;244;p2"/>
          <p:cNvSpPr/>
          <p:nvPr/>
        </p:nvSpPr>
        <p:spPr>
          <a:xfrm flipH="1">
            <a:off x="892994" y="3874241"/>
            <a:ext cx="2422316" cy="507831"/>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4190" y="60259"/>
                </a:moveTo>
                <a:lnTo>
                  <a:pt x="-16093" y="61577"/>
                </a:lnTo>
              </a:path>
            </a:pathLst>
          </a:cu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hlinkClick r:id="rId6"/>
              </a:rPr>
              <a:t>PACT Communication Coaching Guide</a:t>
            </a:r>
            <a:r>
              <a:rPr lang="en-US" sz="900"/>
              <a:t>; </a:t>
            </a:r>
            <a:endParaRPr sz="1400"/>
          </a:p>
          <a:p>
            <a:pPr>
              <a:buSzPts val="900"/>
            </a:pPr>
            <a:r>
              <a:rPr lang="en-US" sz="900" u="sng">
                <a:solidFill>
                  <a:schemeClr val="hlink"/>
                </a:solidFill>
                <a:hlinkClick r:id="rId7"/>
              </a:rPr>
              <a:t>PACT Communication Tip Sheet</a:t>
            </a:r>
            <a:r>
              <a:rPr lang="en-US" sz="900"/>
              <a:t>; </a:t>
            </a:r>
            <a:endParaRPr sz="1400"/>
          </a:p>
          <a:p>
            <a:pPr>
              <a:buSzPts val="900"/>
            </a:pPr>
            <a:r>
              <a:rPr lang="en-US" sz="900" u="sng">
                <a:solidFill>
                  <a:schemeClr val="hlink"/>
                </a:solidFill>
                <a:hlinkClick r:id="rId8"/>
              </a:rPr>
              <a:t>Peer Support Toolkit</a:t>
            </a:r>
            <a:endParaRPr sz="900"/>
          </a:p>
        </p:txBody>
      </p:sp>
      <p:sp>
        <p:nvSpPr>
          <p:cNvPr id="245" name="Google Shape;245;p2"/>
          <p:cNvSpPr/>
          <p:nvPr/>
        </p:nvSpPr>
        <p:spPr>
          <a:xfrm>
            <a:off x="5340816" y="3533916"/>
            <a:ext cx="541309" cy="230832"/>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211" y="40961"/>
                </a:moveTo>
                <a:lnTo>
                  <a:pt x="207878" y="-137292"/>
                </a:lnTo>
              </a:path>
            </a:pathLst>
          </a:cu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hlinkClick r:id="rId9"/>
              </a:rPr>
              <a:t>RCA2</a:t>
            </a:r>
            <a:endParaRPr sz="900" u="sng">
              <a:solidFill>
                <a:schemeClr val="hlink"/>
              </a:solidFill>
            </a:endParaRPr>
          </a:p>
        </p:txBody>
      </p:sp>
      <p:sp>
        <p:nvSpPr>
          <p:cNvPr id="246" name="Google Shape;246;p2"/>
          <p:cNvSpPr/>
          <p:nvPr/>
        </p:nvSpPr>
        <p:spPr>
          <a:xfrm>
            <a:off x="5153675" y="5290883"/>
            <a:ext cx="1664208" cy="36576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5865" y="89490"/>
                </a:moveTo>
                <a:lnTo>
                  <a:pt x="130678" y="1020"/>
                </a:lnTo>
              </a:path>
            </a:pathLst>
          </a:cu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hlinkClick r:id="rId10"/>
              </a:rPr>
              <a:t>PACT Patient Engagement in Event Analysis Tool</a:t>
            </a:r>
            <a:endParaRPr sz="900">
              <a:solidFill>
                <a:schemeClr val="dk1"/>
              </a:solidFill>
            </a:endParaRPr>
          </a:p>
        </p:txBody>
      </p:sp>
      <p:sp>
        <p:nvSpPr>
          <p:cNvPr id="247" name="Google Shape;247;p2"/>
          <p:cNvSpPr/>
          <p:nvPr/>
        </p:nvSpPr>
        <p:spPr>
          <a:xfrm>
            <a:off x="9446270" y="4354875"/>
            <a:ext cx="1330197" cy="36576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7751" y="-27013"/>
                </a:moveTo>
                <a:lnTo>
                  <a:pt x="110972" y="27233"/>
                </a:lnTo>
              </a:path>
            </a:pathLst>
          </a:cu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hlinkClick r:id="rId11"/>
              </a:rPr>
              <a:t>Provider Experience Measures</a:t>
            </a:r>
            <a:endParaRPr sz="900">
              <a:solidFill>
                <a:schemeClr val="dk1"/>
              </a:solidFill>
            </a:endParaRPr>
          </a:p>
        </p:txBody>
      </p:sp>
      <p:sp>
        <p:nvSpPr>
          <p:cNvPr id="248" name="Google Shape;248;p2"/>
          <p:cNvSpPr/>
          <p:nvPr/>
        </p:nvSpPr>
        <p:spPr>
          <a:xfrm>
            <a:off x="4933901" y="1512483"/>
            <a:ext cx="1355139" cy="36576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1226" y="112792"/>
                </a:moveTo>
                <a:lnTo>
                  <a:pt x="2741" y="210728"/>
                </a:lnTo>
              </a:path>
            </a:pathLst>
          </a:cu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rPr>
              <a:t>Guide: Crafting Policy to support your CRP</a:t>
            </a:r>
            <a:endParaRPr sz="1400"/>
          </a:p>
        </p:txBody>
      </p:sp>
      <p:sp>
        <p:nvSpPr>
          <p:cNvPr id="249" name="Google Shape;249;p2"/>
          <p:cNvSpPr/>
          <p:nvPr/>
        </p:nvSpPr>
        <p:spPr>
          <a:xfrm>
            <a:off x="8711209" y="6434064"/>
            <a:ext cx="1664208" cy="369291"/>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47474" y="-72686"/>
                </a:moveTo>
                <a:lnTo>
                  <a:pt x="103793" y="39812"/>
                </a:lnTo>
              </a:path>
            </a:pathLst>
          </a:cu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hlinkClick r:id="rId12"/>
              </a:rPr>
              <a:t>PACT Resolution/ Reconciliation Toolbox</a:t>
            </a:r>
            <a:endParaRPr sz="900" u="sng">
              <a:solidFill>
                <a:schemeClr val="hlink"/>
              </a:solidFill>
            </a:endParaRPr>
          </a:p>
        </p:txBody>
      </p:sp>
      <p:sp>
        <p:nvSpPr>
          <p:cNvPr id="250" name="Google Shape;250;p2"/>
          <p:cNvSpPr/>
          <p:nvPr/>
        </p:nvSpPr>
        <p:spPr>
          <a:xfrm flipH="1">
            <a:off x="892994" y="4832571"/>
            <a:ext cx="2422316" cy="507831"/>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7268" y="60259"/>
                </a:moveTo>
                <a:lnTo>
                  <a:pt x="-16093" y="61577"/>
                </a:lnTo>
              </a:path>
            </a:pathLst>
          </a:cu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hlinkClick r:id="rId13"/>
              </a:rPr>
              <a:t>PACT Patient/Family Pathway</a:t>
            </a:r>
            <a:r>
              <a:rPr lang="en-US" sz="900"/>
              <a:t>;</a:t>
            </a:r>
            <a:endParaRPr sz="1400"/>
          </a:p>
          <a:p>
            <a:pPr>
              <a:buSzPts val="900"/>
            </a:pPr>
            <a:r>
              <a:rPr lang="en-US" sz="900" u="sng">
                <a:solidFill>
                  <a:schemeClr val="hlink"/>
                </a:solidFill>
                <a:hlinkClick r:id="rId14"/>
              </a:rPr>
              <a:t>PACT Patient/Family Brochure</a:t>
            </a:r>
            <a:r>
              <a:rPr lang="en-US" sz="900"/>
              <a:t>;</a:t>
            </a:r>
            <a:endParaRPr sz="1400"/>
          </a:p>
          <a:p>
            <a:pPr>
              <a:buSzPts val="900"/>
            </a:pPr>
            <a:r>
              <a:rPr lang="en-US" sz="900" u="sng">
                <a:solidFill>
                  <a:schemeClr val="hlink"/>
                </a:solidFill>
                <a:hlinkClick r:id="rId15"/>
              </a:rPr>
              <a:t>PACT Patient Support Program Guide</a:t>
            </a:r>
            <a:endParaRPr sz="900"/>
          </a:p>
        </p:txBody>
      </p:sp>
      <p:sp>
        <p:nvSpPr>
          <p:cNvPr id="251" name="Google Shape;251;p2"/>
          <p:cNvSpPr/>
          <p:nvPr/>
        </p:nvSpPr>
        <p:spPr>
          <a:xfrm flipH="1">
            <a:off x="8152233" y="1224893"/>
            <a:ext cx="2465827" cy="646331"/>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6828" y="102665"/>
                </a:moveTo>
                <a:lnTo>
                  <a:pt x="57316" y="339210"/>
                </a:lnTo>
              </a:path>
            </a:pathLst>
          </a:cu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hlinkClick r:id="rId16"/>
              </a:rPr>
              <a:t>PACT Communication Coaching Guide</a:t>
            </a:r>
            <a:r>
              <a:rPr lang="en-US" sz="900"/>
              <a:t>; </a:t>
            </a:r>
            <a:endParaRPr sz="1400"/>
          </a:p>
          <a:p>
            <a:pPr>
              <a:buSzPts val="900"/>
            </a:pPr>
            <a:r>
              <a:rPr lang="en-US" sz="900" u="sng">
                <a:solidFill>
                  <a:schemeClr val="hlink"/>
                </a:solidFill>
                <a:hlinkClick r:id="rId17"/>
              </a:rPr>
              <a:t>PACT Communication Tip Sheet; </a:t>
            </a:r>
            <a:endParaRPr sz="1400"/>
          </a:p>
          <a:p>
            <a:pPr>
              <a:buSzPts val="900"/>
            </a:pPr>
            <a:r>
              <a:rPr lang="en-US" sz="900" u="sng">
                <a:solidFill>
                  <a:schemeClr val="hlink"/>
                </a:solidFill>
                <a:hlinkClick r:id="rId8"/>
              </a:rPr>
              <a:t>Peer Support Toolkit</a:t>
            </a:r>
            <a:r>
              <a:rPr lang="en-US" sz="900" u="sng">
                <a:solidFill>
                  <a:schemeClr val="hlink"/>
                </a:solidFill>
              </a:rPr>
              <a:t>;</a:t>
            </a:r>
            <a:endParaRPr sz="1400"/>
          </a:p>
          <a:p>
            <a:pPr>
              <a:buSzPts val="900"/>
            </a:pPr>
            <a:r>
              <a:rPr lang="en-US" sz="900" u="sng">
                <a:solidFill>
                  <a:schemeClr val="hlink"/>
                </a:solidFill>
                <a:hlinkClick r:id="rId18"/>
              </a:rPr>
              <a:t>Psychological Safety Tip Sheet</a:t>
            </a:r>
            <a:r>
              <a:rPr lang="en-US" sz="900"/>
              <a:t> </a:t>
            </a:r>
            <a:endParaRPr sz="1400"/>
          </a:p>
        </p:txBody>
      </p:sp>
      <p:sp>
        <p:nvSpPr>
          <p:cNvPr id="252" name="Google Shape;252;p2"/>
          <p:cNvSpPr/>
          <p:nvPr/>
        </p:nvSpPr>
        <p:spPr>
          <a:xfrm>
            <a:off x="9351410" y="5360655"/>
            <a:ext cx="1330197" cy="369291"/>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7751" y="-27013"/>
                </a:moveTo>
                <a:lnTo>
                  <a:pt x="110972" y="27233"/>
                </a:lnTo>
              </a:path>
            </a:pathLst>
          </a:cu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hlinkClick r:id="rId19"/>
              </a:rPr>
              <a:t>Patient/Family Experience Measures</a:t>
            </a:r>
            <a:endParaRPr sz="900" u="sng">
              <a:solidFill>
                <a:schemeClr val="hlink"/>
              </a:solidFill>
            </a:endParaRPr>
          </a:p>
        </p:txBody>
      </p:sp>
      <p:sp>
        <p:nvSpPr>
          <p:cNvPr id="253" name="Google Shape;253;p2"/>
          <p:cNvSpPr txBox="1"/>
          <p:nvPr/>
        </p:nvSpPr>
        <p:spPr>
          <a:xfrm>
            <a:off x="10138151" y="534298"/>
            <a:ext cx="1962900" cy="369302"/>
          </a:xfrm>
          <a:prstGeom prst="rect">
            <a:avLst/>
          </a:prstGeom>
          <a:solidFill>
            <a:srgbClr val="155F7A">
              <a:alpha val="40000"/>
            </a:srgbClr>
          </a:solidFill>
          <a:ln w="9525" cap="flat" cmpd="sng">
            <a:solidFill>
              <a:schemeClr val="lt2"/>
            </a:solidFill>
            <a:prstDash val="solid"/>
            <a:round/>
            <a:headEnd type="none" w="sm" len="sm"/>
            <a:tailEnd type="none" w="sm" len="sm"/>
          </a:ln>
        </p:spPr>
        <p:txBody>
          <a:bodyPr spcFirstLastPara="1" wrap="square" lIns="91425" tIns="91425" rIns="91425" bIns="91425" anchor="t" anchorCtr="0">
            <a:spAutoFit/>
          </a:bodyPr>
          <a:lstStyle/>
          <a:p>
            <a:pPr algn="ctr">
              <a:buSzPts val="1200"/>
            </a:pPr>
            <a:r>
              <a:rPr lang="en-US" sz="1200" b="1">
                <a:solidFill>
                  <a:schemeClr val="dk1"/>
                </a:solidFill>
              </a:rPr>
              <a:t>SUPPORT TOOLS</a:t>
            </a:r>
            <a:endParaRPr sz="1200">
              <a:solidFill>
                <a:schemeClr val="dk1"/>
              </a:solidFill>
              <a:latin typeface="Calibri"/>
              <a:ea typeface="Calibri"/>
              <a:cs typeface="Calibri"/>
              <a:sym typeface="Calibri"/>
            </a:endParaRPr>
          </a:p>
        </p:txBody>
      </p:sp>
      <p:pic>
        <p:nvPicPr>
          <p:cNvPr id="254" name="Google Shape;254;p2"/>
          <p:cNvPicPr preferRelativeResize="0"/>
          <p:nvPr/>
        </p:nvPicPr>
        <p:blipFill rotWithShape="1">
          <a:blip r:embed="rId20">
            <a:alphaModFix/>
          </a:blip>
          <a:srcRect/>
          <a:stretch/>
        </p:blipFill>
        <p:spPr>
          <a:xfrm>
            <a:off x="222027" y="6446404"/>
            <a:ext cx="956591" cy="337000"/>
          </a:xfrm>
          <a:prstGeom prst="rect">
            <a:avLst/>
          </a:prstGeom>
          <a:noFill/>
          <a:ln>
            <a:noFill/>
          </a:ln>
        </p:spPr>
      </p:pic>
      <p:cxnSp>
        <p:nvCxnSpPr>
          <p:cNvPr id="255" name="Google Shape;255;p2"/>
          <p:cNvCxnSpPr/>
          <p:nvPr/>
        </p:nvCxnSpPr>
        <p:spPr>
          <a:xfrm rot="10800000">
            <a:off x="8758125" y="3600555"/>
            <a:ext cx="0" cy="173795"/>
          </a:xfrm>
          <a:prstGeom prst="straightConnector1">
            <a:avLst/>
          </a:prstGeom>
          <a:noFill/>
          <a:ln w="9525" cap="flat" cmpd="sng">
            <a:solidFill>
              <a:srgbClr val="888888"/>
            </a:solidFill>
            <a:prstDash val="solid"/>
            <a:miter lim="800000"/>
            <a:headEnd type="none" w="sm" len="sm"/>
            <a:tailEnd type="triangle" w="med" len="med"/>
          </a:ln>
        </p:spPr>
      </p:cxnSp>
      <p:cxnSp>
        <p:nvCxnSpPr>
          <p:cNvPr id="256" name="Google Shape;256;p2"/>
          <p:cNvCxnSpPr>
            <a:stCxn id="201" idx="2"/>
            <a:endCxn id="186" idx="0"/>
          </p:cNvCxnSpPr>
          <p:nvPr/>
        </p:nvCxnSpPr>
        <p:spPr>
          <a:xfrm>
            <a:off x="7847596" y="2674743"/>
            <a:ext cx="12600" cy="190500"/>
          </a:xfrm>
          <a:prstGeom prst="straightConnector1">
            <a:avLst/>
          </a:prstGeom>
          <a:noFill/>
          <a:ln w="9525" cap="flat" cmpd="sng">
            <a:solidFill>
              <a:srgbClr val="888888"/>
            </a:solidFill>
            <a:prstDash val="solid"/>
            <a:miter lim="800000"/>
            <a:headEnd type="none" w="sm" len="sm"/>
            <a:tailEnd type="triangle" w="med" len="med"/>
          </a:ln>
        </p:spPr>
      </p:cxnSp>
      <p:sp>
        <p:nvSpPr>
          <p:cNvPr id="257" name="Google Shape;257;p2"/>
          <p:cNvSpPr/>
          <p:nvPr/>
        </p:nvSpPr>
        <p:spPr>
          <a:xfrm>
            <a:off x="3470985" y="6447577"/>
            <a:ext cx="4602019" cy="369291"/>
          </a:xfrm>
          <a:prstGeom prst="rect">
            <a:avLst/>
          </a:prstGeom>
          <a:solidFill>
            <a:srgbClr val="A1BFCA"/>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SzPts val="900"/>
            </a:pPr>
            <a:r>
              <a:rPr lang="en-US" sz="900" u="sng">
                <a:solidFill>
                  <a:schemeClr val="hlink"/>
                </a:solidFill>
                <a:hlinkClick r:id="rId21"/>
              </a:rPr>
              <a:t>Sharing Event Review Findings with Patients and Families: Non-preventable Events</a:t>
            </a:r>
            <a:endParaRPr sz="900" u="sng">
              <a:solidFill>
                <a:schemeClr val="hlink"/>
              </a:solidFill>
            </a:endParaRPr>
          </a:p>
          <a:p>
            <a:pPr>
              <a:buSzPts val="900"/>
            </a:pPr>
            <a:r>
              <a:rPr lang="en-US" sz="900" u="sng">
                <a:solidFill>
                  <a:schemeClr val="hlink"/>
                </a:solidFill>
                <a:hlinkClick r:id="rId22"/>
              </a:rPr>
              <a:t>Sharing Event Review Findings with Patients and Families: Preventable Events</a:t>
            </a:r>
            <a:endParaRPr sz="900" u="sng">
              <a:solidFill>
                <a:schemeClr val="hlink"/>
              </a:solidFill>
            </a:endParaRPr>
          </a:p>
        </p:txBody>
      </p:sp>
      <p:cxnSp>
        <p:nvCxnSpPr>
          <p:cNvPr id="258" name="Google Shape;258;p2"/>
          <p:cNvCxnSpPr/>
          <p:nvPr/>
        </p:nvCxnSpPr>
        <p:spPr>
          <a:xfrm rot="10800000" flipH="1">
            <a:off x="7879105" y="5360655"/>
            <a:ext cx="193899" cy="1271565"/>
          </a:xfrm>
          <a:prstGeom prst="straightConnector1">
            <a:avLst/>
          </a:prstGeom>
          <a:noFill/>
          <a:ln w="25400" cap="flat" cmpd="sng">
            <a:solidFill>
              <a:schemeClr val="dk1"/>
            </a:solidFill>
            <a:prstDash val="solid"/>
            <a:round/>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AD0A14-0C88-4F99-B308-590593A180FA}"/>
              </a:ext>
            </a:extLst>
          </p:cNvPr>
          <p:cNvPicPr>
            <a:picLocks noChangeAspect="1"/>
          </p:cNvPicPr>
          <p:nvPr/>
        </p:nvPicPr>
        <p:blipFill>
          <a:blip r:embed="rId2"/>
          <a:stretch>
            <a:fillRect/>
          </a:stretch>
        </p:blipFill>
        <p:spPr>
          <a:xfrm>
            <a:off x="4240725" y="1769318"/>
            <a:ext cx="3710553" cy="4781260"/>
          </a:xfrm>
          <a:prstGeom prst="rect">
            <a:avLst/>
          </a:prstGeom>
          <a:ln>
            <a:noFill/>
          </a:ln>
          <a:effectLst>
            <a:outerShdw blurRad="292100" dist="139700" dir="2700000" algn="tl" rotWithShape="0">
              <a:srgbClr val="333333">
                <a:alpha val="65000"/>
              </a:srgbClr>
            </a:outerShdw>
          </a:effectLst>
        </p:spPr>
      </p:pic>
      <p:sp>
        <p:nvSpPr>
          <p:cNvPr id="3" name="Slide Number Placeholder 2">
            <a:extLst>
              <a:ext uri="{FF2B5EF4-FFF2-40B4-BE49-F238E27FC236}">
                <a16:creationId xmlns:a16="http://schemas.microsoft.com/office/drawing/2014/main" id="{1FEA1786-EFD2-7E44-A0AD-A18D57A81ADC}"/>
              </a:ext>
            </a:extLst>
          </p:cNvPr>
          <p:cNvSpPr txBox="1">
            <a:spLocks/>
          </p:cNvSpPr>
          <p:nvPr/>
        </p:nvSpPr>
        <p:spPr>
          <a:xfrm>
            <a:off x="11409033" y="6344577"/>
            <a:ext cx="731600" cy="412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a:solidFill>
                  <a:schemeClr val="tx1"/>
                </a:solidFill>
              </a:rPr>
              <a:pPr/>
              <a:t>22</a:t>
            </a:fld>
            <a:endParaRPr lang="en-US" dirty="0">
              <a:solidFill>
                <a:schemeClr val="tx1"/>
              </a:solidFill>
            </a:endParaRPr>
          </a:p>
        </p:txBody>
      </p:sp>
      <p:sp>
        <p:nvSpPr>
          <p:cNvPr id="2" name="Title 1">
            <a:extLst>
              <a:ext uri="{FF2B5EF4-FFF2-40B4-BE49-F238E27FC236}">
                <a16:creationId xmlns:a16="http://schemas.microsoft.com/office/drawing/2014/main" id="{E028F039-9E3C-BC45-8701-3900325D84A8}"/>
              </a:ext>
            </a:extLst>
          </p:cNvPr>
          <p:cNvSpPr>
            <a:spLocks noGrp="1"/>
          </p:cNvSpPr>
          <p:nvPr>
            <p:ph type="title"/>
          </p:nvPr>
        </p:nvSpPr>
        <p:spPr/>
        <p:txBody>
          <a:bodyPr/>
          <a:lstStyle/>
          <a:p>
            <a:r>
              <a:rPr lang="en-US" dirty="0"/>
              <a:t>Communication Tip Sheet</a:t>
            </a:r>
          </a:p>
        </p:txBody>
      </p:sp>
    </p:spTree>
    <p:extLst>
      <p:ext uri="{BB962C8B-B14F-4D97-AF65-F5344CB8AC3E}">
        <p14:creationId xmlns:p14="http://schemas.microsoft.com/office/powerpoint/2010/main" val="3287933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3" name="Title 2">
            <a:extLst>
              <a:ext uri="{FF2B5EF4-FFF2-40B4-BE49-F238E27FC236}">
                <a16:creationId xmlns:a16="http://schemas.microsoft.com/office/drawing/2014/main" id="{22EB9B6E-4008-C04F-B7DC-FBB29D9357E3}"/>
              </a:ext>
            </a:extLst>
          </p:cNvPr>
          <p:cNvSpPr>
            <a:spLocks noGrp="1"/>
          </p:cNvSpPr>
          <p:nvPr>
            <p:ph type="title"/>
          </p:nvPr>
        </p:nvSpPr>
        <p:spPr>
          <a:xfrm>
            <a:off x="1123784" y="3132151"/>
            <a:ext cx="9753600" cy="822800"/>
          </a:xfrm>
        </p:spPr>
        <p:txBody>
          <a:bodyPr/>
          <a:lstStyle/>
          <a:p>
            <a:r>
              <a:rPr lang="en-US" b="1" dirty="0"/>
              <a:t>The First Harm is Unintentional; </a:t>
            </a:r>
            <a:br>
              <a:rPr lang="en-US" b="1" dirty="0"/>
            </a:br>
            <a:r>
              <a:rPr lang="en-US" b="1" dirty="0"/>
              <a:t>The Second is Intentional*</a:t>
            </a:r>
          </a:p>
        </p:txBody>
      </p:sp>
      <p:sp>
        <p:nvSpPr>
          <p:cNvPr id="5" name="Subtitle 4">
            <a:extLst>
              <a:ext uri="{FF2B5EF4-FFF2-40B4-BE49-F238E27FC236}">
                <a16:creationId xmlns:a16="http://schemas.microsoft.com/office/drawing/2014/main" id="{E06F3774-127A-A842-930D-B40ADD250137}"/>
              </a:ext>
            </a:extLst>
          </p:cNvPr>
          <p:cNvSpPr>
            <a:spLocks noGrp="1"/>
          </p:cNvSpPr>
          <p:nvPr>
            <p:ph type="subTitle" idx="1"/>
          </p:nvPr>
        </p:nvSpPr>
        <p:spPr>
          <a:xfrm>
            <a:off x="1028369" y="4470252"/>
            <a:ext cx="9753600" cy="696357"/>
          </a:xfrm>
        </p:spPr>
        <p:txBody>
          <a:bodyPr/>
          <a:lstStyle/>
          <a:p>
            <a:r>
              <a:rPr lang="en-US" dirty="0"/>
              <a:t>Changing the way Healthcare responds to Harm with </a:t>
            </a:r>
          </a:p>
          <a:p>
            <a:r>
              <a:rPr lang="en-US" dirty="0"/>
              <a:t>Communication and Reconciliation Programs</a:t>
            </a:r>
          </a:p>
        </p:txBody>
      </p:sp>
      <p:sp>
        <p:nvSpPr>
          <p:cNvPr id="2" name="TextBox 1">
            <a:extLst>
              <a:ext uri="{FF2B5EF4-FFF2-40B4-BE49-F238E27FC236}">
                <a16:creationId xmlns:a16="http://schemas.microsoft.com/office/drawing/2014/main" id="{2C938F40-7538-3C4B-3A0F-7DC42E3245AF}"/>
              </a:ext>
            </a:extLst>
          </p:cNvPr>
          <p:cNvSpPr txBox="1"/>
          <p:nvPr/>
        </p:nvSpPr>
        <p:spPr>
          <a:xfrm>
            <a:off x="6847357" y="5229259"/>
            <a:ext cx="5216056" cy="1508105"/>
          </a:xfrm>
          <a:prstGeom prst="rect">
            <a:avLst/>
          </a:prstGeom>
          <a:noFill/>
        </p:spPr>
        <p:txBody>
          <a:bodyPr wrap="square" rtlCol="0">
            <a:spAutoFit/>
          </a:bodyPr>
          <a:lstStyle/>
          <a:p>
            <a:r>
              <a:rPr lang="en-US" sz="2400" i="1" dirty="0">
                <a:solidFill>
                  <a:schemeClr val="bg1"/>
                </a:solidFill>
                <a:latin typeface="Source Sans Pro" panose="020B0503030403020204" pitchFamily="34" charset="0"/>
                <a:ea typeface="Source Sans Pro" panose="020B0503030403020204" pitchFamily="34" charset="0"/>
              </a:rPr>
              <a:t>Join us! </a:t>
            </a:r>
          </a:p>
          <a:p>
            <a:r>
              <a:rPr lang="en-US" sz="2400" i="1" dirty="0">
                <a:solidFill>
                  <a:schemeClr val="bg1"/>
                </a:solidFill>
                <a:latin typeface="Source Sans Pro" panose="020B0503030403020204" pitchFamily="34" charset="0"/>
                <a:ea typeface="Source Sans Pro" panose="020B0503030403020204" pitchFamily="34" charset="0"/>
              </a:rPr>
              <a:t>Evan Benjamin, MD, MS, FACP</a:t>
            </a:r>
          </a:p>
          <a:p>
            <a:r>
              <a:rPr lang="en-US" sz="2200" i="1" dirty="0">
                <a:solidFill>
                  <a:schemeClr val="bg1"/>
                </a:solidFill>
                <a:latin typeface="Source Sans Pro" panose="020B0503030403020204" pitchFamily="34" charset="0"/>
                <a:ea typeface="Source Sans Pro" panose="020B0503030403020204" pitchFamily="34" charset="0"/>
              </a:rPr>
              <a:t>Ariadne Labs, Harvard University</a:t>
            </a:r>
          </a:p>
          <a:p>
            <a:r>
              <a:rPr lang="en-US" sz="2200" i="1" dirty="0" err="1">
                <a:solidFill>
                  <a:schemeClr val="bg1"/>
                </a:solidFill>
                <a:latin typeface="Source Sans Pro" panose="020B0503030403020204" pitchFamily="34" charset="0"/>
                <a:ea typeface="Source Sans Pro" panose="020B0503030403020204" pitchFamily="34" charset="0"/>
              </a:rPr>
              <a:t>Ebenjamin@AriadneLabs.org</a:t>
            </a:r>
            <a:endParaRPr lang="en-US" sz="2200" i="1" dirty="0">
              <a:solidFill>
                <a:schemeClr val="bg1"/>
              </a:solidFill>
              <a:latin typeface="Source Sans Pro" panose="020B0503030403020204" pitchFamily="34" charset="0"/>
              <a:ea typeface="Source Sans Pro" panose="020B0503030403020204" pitchFamily="34" charset="0"/>
            </a:endParaRPr>
          </a:p>
        </p:txBody>
      </p:sp>
      <p:sp>
        <p:nvSpPr>
          <p:cNvPr id="4" name="TextBox 3">
            <a:extLst>
              <a:ext uri="{FF2B5EF4-FFF2-40B4-BE49-F238E27FC236}">
                <a16:creationId xmlns:a16="http://schemas.microsoft.com/office/drawing/2014/main" id="{663BF299-BEDF-C598-1ACB-EEEAC0D4AEF4}"/>
              </a:ext>
            </a:extLst>
          </p:cNvPr>
          <p:cNvSpPr txBox="1"/>
          <p:nvPr/>
        </p:nvSpPr>
        <p:spPr>
          <a:xfrm>
            <a:off x="1028369" y="6430683"/>
            <a:ext cx="3740855" cy="338554"/>
          </a:xfrm>
          <a:prstGeom prst="rect">
            <a:avLst/>
          </a:prstGeom>
          <a:noFill/>
        </p:spPr>
        <p:txBody>
          <a:bodyPr wrap="square" rtlCol="0">
            <a:spAutoFit/>
          </a:bodyPr>
          <a:lstStyle/>
          <a:p>
            <a:r>
              <a:rPr lang="en-US" sz="1600" dirty="0">
                <a:solidFill>
                  <a:schemeClr val="bg1"/>
                </a:solidFill>
              </a:rPr>
              <a:t>* Thanks to Carole Hemmelgarn</a:t>
            </a:r>
          </a:p>
        </p:txBody>
      </p:sp>
    </p:spTree>
    <p:extLst>
      <p:ext uri="{BB962C8B-B14F-4D97-AF65-F5344CB8AC3E}">
        <p14:creationId xmlns:p14="http://schemas.microsoft.com/office/powerpoint/2010/main" val="26363699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EDB0EC32FF0449AD952856DC0D0F03" ma:contentTypeVersion="15" ma:contentTypeDescription="Create a new document." ma:contentTypeScope="" ma:versionID="7628f8b5cc27cefcb41f21a37b7a783a">
  <xsd:schema xmlns:xsd="http://www.w3.org/2001/XMLSchema" xmlns:xs="http://www.w3.org/2001/XMLSchema" xmlns:p="http://schemas.microsoft.com/office/2006/metadata/properties" xmlns:ns2="23a1c437-2e36-495d-a015-7da437d60db9" xmlns:ns3="62e08942-e6bc-4527-b4a7-b04f30cebafd" targetNamespace="http://schemas.microsoft.com/office/2006/metadata/properties" ma:root="true" ma:fieldsID="9a31b81aaad5e61f544d57e4d2db5b3e" ns2:_="" ns3:_="">
    <xsd:import namespace="23a1c437-2e36-495d-a015-7da437d60db9"/>
    <xsd:import namespace="62e08942-e6bc-4527-b4a7-b04f30cebaf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a1c437-2e36-495d-a015-7da437d60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6346ad1-6548-48ff-b3a9-da085fcaddf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e08942-e6bc-4527-b4a7-b04f30cebaf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c55f021-d4a8-4e81-be52-180893b86d31}" ma:internalName="TaxCatchAll" ma:showField="CatchAllData" ma:web="62e08942-e6bc-4527-b4a7-b04f30ceba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3a1c437-2e36-495d-a015-7da437d60db9">
      <Terms xmlns="http://schemas.microsoft.com/office/infopath/2007/PartnerControls"/>
    </lcf76f155ced4ddcb4097134ff3c332f>
    <TaxCatchAll xmlns="62e08942-e6bc-4527-b4a7-b04f30cebafd" xsi:nil="true"/>
  </documentManagement>
</p:properties>
</file>

<file path=customXml/itemProps1.xml><?xml version="1.0" encoding="utf-8"?>
<ds:datastoreItem xmlns:ds="http://schemas.openxmlformats.org/officeDocument/2006/customXml" ds:itemID="{CBA7F640-B6F2-4643-95DD-7B115A5FEA1B}"/>
</file>

<file path=customXml/itemProps2.xml><?xml version="1.0" encoding="utf-8"?>
<ds:datastoreItem xmlns:ds="http://schemas.openxmlformats.org/officeDocument/2006/customXml" ds:itemID="{FA141DCC-E386-415A-9AD5-18A08959F043}"/>
</file>

<file path=customXml/itemProps3.xml><?xml version="1.0" encoding="utf-8"?>
<ds:datastoreItem xmlns:ds="http://schemas.openxmlformats.org/officeDocument/2006/customXml" ds:itemID="{237807E2-8302-48B9-AA56-D18ADBA3D52E}"/>
</file>

<file path=docProps/app.xml><?xml version="1.0" encoding="utf-8"?>
<Properties xmlns="http://schemas.openxmlformats.org/officeDocument/2006/extended-properties" xmlns:vt="http://schemas.openxmlformats.org/officeDocument/2006/docPropsVTypes">
  <TotalTime>17793</TotalTime>
  <Words>2040</Words>
  <Application>Microsoft Macintosh PowerPoint</Application>
  <PresentationFormat>Widescreen</PresentationFormat>
  <Paragraphs>269</Paragraphs>
  <Slides>23</Slides>
  <Notes>13</Notes>
  <HiddenSlides>4</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Aptos</vt:lpstr>
      <vt:lpstr>Aptos Display</vt:lpstr>
      <vt:lpstr>Arial</vt:lpstr>
      <vt:lpstr>Calibri</vt:lpstr>
      <vt:lpstr>Courier New</vt:lpstr>
      <vt:lpstr>Noto Sans Symbols</vt:lpstr>
      <vt:lpstr>Roboto</vt:lpstr>
      <vt:lpstr>Source Sans Pro</vt:lpstr>
      <vt:lpstr>Source Sans Pro Light</vt:lpstr>
      <vt:lpstr>Source Sans Pro SemiBold</vt:lpstr>
      <vt:lpstr>Wingdings</vt:lpstr>
      <vt:lpstr>Office Theme</vt:lpstr>
      <vt:lpstr>The First Harm is Unintentional;  The Second is Intentional*</vt:lpstr>
      <vt:lpstr>PowerPoint Presentation</vt:lpstr>
      <vt:lpstr>PowerPoint Presentation</vt:lpstr>
      <vt:lpstr>PowerPoint Presentation</vt:lpstr>
      <vt:lpstr>The Problem</vt:lpstr>
      <vt:lpstr>Why Do We Struggle to Respond to Harm Events?</vt:lpstr>
      <vt:lpstr>Additional Challenges in Responding to  Harm Events</vt:lpstr>
      <vt:lpstr>What is a CRP and Why Should You Care?</vt:lpstr>
      <vt:lpstr>CRPs: Principled, Comprehensive, Systematic Programs for Preventing and Responding to Harm Events</vt:lpstr>
      <vt:lpstr>Benefits of CRP: The evidence</vt:lpstr>
      <vt:lpstr>CRP is not a risk management tool–  Implementing the Modern Ethical Paradigm</vt:lpstr>
      <vt:lpstr>The Challenge of Inconsistent Implementation</vt:lpstr>
      <vt:lpstr>CMS Patient Safety Structural Measure</vt:lpstr>
      <vt:lpstr>CMS Patient Safety Structural Measure</vt:lpstr>
      <vt:lpstr>PCAST Report</vt:lpstr>
      <vt:lpstr>The PCAST Report</vt:lpstr>
      <vt:lpstr>PowerPoint Presentation</vt:lpstr>
      <vt:lpstr>The PACT Collaborative </vt:lpstr>
      <vt:lpstr>PACT helps Healthcare Providers respond to harm</vt:lpstr>
      <vt:lpstr>Selected PACT Tools</vt:lpstr>
      <vt:lpstr>PowerPoint Presentation</vt:lpstr>
      <vt:lpstr>Communication Tip Sheet</vt:lpstr>
      <vt:lpstr>The First Harm is Unintentional;  The Second is Intentional*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Benjamin, Evan,MD</dc:creator>
  <cp:lastModifiedBy>Evan Benjamin</cp:lastModifiedBy>
  <cp:revision>15</cp:revision>
  <dcterms:created xsi:type="dcterms:W3CDTF">2024-08-07T12:20:34Z</dcterms:created>
  <dcterms:modified xsi:type="dcterms:W3CDTF">2024-08-19T20:54:24Z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0x010100F8EDB0EC32FF0449AD952856DC0D0F03</vt:lpwstr>
  </property>
</Properties>
</file>