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0"/>
  </p:notesMasterIdLst>
  <p:sldIdLst>
    <p:sldId id="259" r:id="rId3"/>
    <p:sldId id="2147377562" r:id="rId4"/>
    <p:sldId id="2147377570" r:id="rId5"/>
    <p:sldId id="2147377563" r:id="rId6"/>
    <p:sldId id="1964" r:id="rId7"/>
    <p:sldId id="587" r:id="rId8"/>
    <p:sldId id="2147377561" r:id="rId9"/>
    <p:sldId id="2147377564" r:id="rId10"/>
    <p:sldId id="3434" r:id="rId11"/>
    <p:sldId id="2147377569" r:id="rId12"/>
    <p:sldId id="2147377565" r:id="rId13"/>
    <p:sldId id="651" r:id="rId14"/>
    <p:sldId id="2147377566" r:id="rId15"/>
    <p:sldId id="2147377568" r:id="rId16"/>
    <p:sldId id="2147377571" r:id="rId17"/>
    <p:sldId id="2147377567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04" autoAdjust="0"/>
    <p:restoredTop sz="96301"/>
  </p:normalViewPr>
  <p:slideViewPr>
    <p:cSldViewPr snapToGrid="0">
      <p:cViewPr varScale="1">
        <p:scale>
          <a:sx n="111" d="100"/>
          <a:sy n="111" d="100"/>
        </p:scale>
        <p:origin x="24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2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9E8F7E"/>
            </a:solidFill>
          </c:spPr>
          <c:explosion val="4"/>
          <c:dPt>
            <c:idx val="0"/>
            <c:bubble3D val="0"/>
            <c:spPr>
              <a:solidFill>
                <a:srgbClr val="9E8F7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43E-6042-81AD-E17BEF3BAC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43E-6042-81AD-E17BEF3BACBC}"/>
              </c:ext>
            </c:extLst>
          </c:dPt>
          <c:dLbls>
            <c:dLbl>
              <c:idx val="0"/>
              <c:layout>
                <c:manualLayout>
                  <c:x val="-0.14603749797061399"/>
                  <c:y val="0.12131610843727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Not used </a:t>
                    </a:r>
                  </a:p>
                  <a:p>
                    <a:r>
                      <a:rPr lang="en-US" dirty="0"/>
                      <a:t>3.6 m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882029339853301"/>
                      <c:h val="0.29079094330145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143E-6042-81AD-E17BEF3BACBC}"/>
                </c:ext>
              </c:extLst>
            </c:dLbl>
            <c:dLbl>
              <c:idx val="1"/>
              <c:layout>
                <c:manualLayout>
                  <c:x val="0.19974246807540733"/>
                  <c:y val="-6.142263907625077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Low </a:t>
                    </a:r>
                    <a:r>
                      <a:rPr lang="en-US" dirty="0" err="1"/>
                      <a:t>quality</a:t>
                    </a:r>
                    <a:r>
                      <a:rPr lang="en-US" dirty="0"/>
                      <a:t>​</a:t>
                    </a:r>
                    <a:r>
                      <a:rPr lang="en-US" dirty="0" err="1"/>
                      <a:t>​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services </a:t>
                    </a:r>
                    <a:r>
                      <a:rPr lang="en-US" dirty="0"/>
                      <a:t>5.0 M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805681945453271"/>
                      <c:h val="0.3425750076839734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143E-6042-81AD-E17BEF3BAC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en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Non-utilization</c:v>
                </c:pt>
                <c:pt idx="1">
                  <c:v>Poor quality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 formatCode="General">
                  <c:v>3.6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3E-6042-81AD-E17BEF3BACBC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en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EFA47-3CEA-2B45-B143-7C5C32EC5E0F}" type="datetimeFigureOut">
              <a:rPr lang="en-US" smtClean="0"/>
              <a:t>8/25/24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620AB-0359-5545-89E2-1987A9F63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20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27" name="Google Shape;12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480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E9E5-831A-3F2D-65B4-8A64A5E1DA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13CCB-C372-6DF5-BF84-A8FC9291C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5369B-03C3-20F1-5A69-ACAAB077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C2AA7-885F-8149-AF7D-AB90F5E8B25B}" type="datetime1">
              <a:rPr lang="en-US" smtClean="0"/>
              <a:t>8/25/24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4348B-419A-AE95-863E-ECA1817E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63BE3-0460-0712-AC31-F01D2B73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5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35AC-7310-614A-F19E-49B7EA21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791CA-C456-FDF6-67AB-CAC16C1D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78563-CF6F-5214-F6EF-D724672E8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52B5-CE1E-E945-8485-08B22FAE0AD5}" type="datetime1">
              <a:rPr lang="en-US" smtClean="0"/>
              <a:t>8/25/24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D4618-074D-B7CE-3AF6-E3A4FA83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24E5B-AD10-32C2-1090-DEAF197D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69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D111A-7C25-F397-61DA-ED2DC771C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200F4-77C2-45A2-3A3C-516D9FECC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25C8C-2286-4673-6158-828FA1C83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FF285-55E1-D04A-BC24-895073788F13}" type="datetime1">
              <a:rPr lang="en-US" smtClean="0"/>
              <a:t>8/25/24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5A658-3D3F-EA5D-D387-63EE6C17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180D0-B454-3C67-7F73-64505268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64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AE500-1A3C-134E-9152-2A5503E7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B79BD-BC5A-1B9C-6567-88FD9C0DF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DBA3F-AEA9-EF52-4F4F-DF8873453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AF2FF-3E8B-978D-94AF-601DD34B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0652-E72E-F646-AD07-AFBA275F3A45}" type="datetime1">
              <a:rPr lang="en-US" smtClean="0"/>
              <a:t>8/25/24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AD1723-3D86-EF08-4A73-FBA284EF5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BF38A-5031-429C-0256-2B02C3F65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4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FEB58-0BF9-F262-0E70-A8788B176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23A43-822C-D701-B9B4-013088743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61050-D5BE-1D4E-1C7A-D9881D895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A354A-C5BE-95B6-081D-1B93ABDA1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75E54-1DCC-50EB-2272-7FD64ACA9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32A3A-BA32-A2F8-A55A-8395654EF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3EA9-2519-EF44-A1AF-333BDB8EA3CE}" type="datetime1">
              <a:rPr lang="en-US" smtClean="0"/>
              <a:t>8/25/24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F53CA7-7A74-52B5-186B-2734BD13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DED89-3F28-ED59-9284-10F92D807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5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25563-E270-7CF7-AB11-A854BB24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0DE50-5BB8-34AD-FED7-1F7E3BD22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9F33-A9E9-D248-A183-D7069D586B14}" type="datetime1">
              <a:rPr lang="en-US" smtClean="0"/>
              <a:t>8/25/24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51E9E-ED56-B1E1-148B-D949FFF3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39348-04CF-D7ED-00C2-8E7DDF68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0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EBAE9F-F3B5-3711-3810-474BB753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2631-2D2F-6B46-B26F-BA2450CFE195}" type="datetime1">
              <a:rPr lang="en-US" smtClean="0"/>
              <a:t>8/25/24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F6ABCB-2825-94BA-E5CA-20ED2AD3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9F7A9-9058-636E-1306-C696AC3E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1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A7697-B4EA-210D-973B-C449B179A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E50F-4386-D054-29B6-CDD1F8182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537B3-1957-B9D8-6F99-19077829C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80299-02BD-54C8-2AE9-DD161408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724A7-058A-1842-A68A-D276E12485AC}" type="datetime1">
              <a:rPr lang="en-US" smtClean="0"/>
              <a:t>8/25/24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2E5B7-FEE8-050A-84AC-53BF9DD9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B68AD-8F5F-E8B4-DE3F-32F0A796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53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F3AA9-446B-8792-ED5B-70C69CA9B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BC8DD5-0FC3-D99C-E5C9-A7EF9D5ED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6DADD-9035-8294-2BF9-C4BC1C42D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3794-5D4A-B4CB-51F7-25A917B70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18F4-71AD-3042-B71C-BCD00586A560}" type="datetime1">
              <a:rPr lang="en-US" smtClean="0"/>
              <a:t>8/25/24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FFAD0-8E56-741E-ADED-8A8FDE595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CDF94-E49A-FC97-D970-6FAEB3EA2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8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501E-1D9B-787E-7F56-CAA67197C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B2B27-FCE4-6DA6-6D2A-93B30A711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3CEBC-374D-DFEB-DF74-6A07A56E4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2E50-471C-B648-8918-F8D2FE1A157A}" type="datetime1">
              <a:rPr lang="en-US" smtClean="0"/>
              <a:t>8/25/24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3496A-202A-8A49-2B3A-F16EC55E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50853-D713-AADF-DF5A-9D6A623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163C7-362A-42E4-C43E-6635174F6B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42297-4EAD-3F4C-FDD7-D6CAA2364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494CF-276C-FADE-BC23-5ABA470A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99D6-F866-E04D-895D-7A4935AE7BBA}" type="datetime1">
              <a:rPr lang="en-US" smtClean="0"/>
              <a:t>8/25/24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AC2B-0AC7-8218-CFED-E6877FFC0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E9322-2BBE-880C-BA05-8C7B6DDF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4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tient Safety Movemen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Placeholder 2" descr="Picture Placeholder 2">
            <a:extLst>
              <a:ext uri="{FF2B5EF4-FFF2-40B4-BE49-F238E27FC236}">
                <a16:creationId xmlns:a16="http://schemas.microsoft.com/office/drawing/2014/main" id="{62BBD8AC-9B68-00D4-94B3-E33523A5B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329623349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661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atient Safety Movemen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Placeholder 2" descr="Picture Placeholder 2">
            <a:extLst>
              <a:ext uri="{FF2B5EF4-FFF2-40B4-BE49-F238E27FC236}">
                <a16:creationId xmlns:a16="http://schemas.microsoft.com/office/drawing/2014/main" id="{62BBD8AC-9B68-00D4-94B3-E33523A5B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295036191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278679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1"/>
          <p:cNvSpPr>
            <a:spLocks noGrp="1"/>
          </p:cNvSpPr>
          <p:nvPr>
            <p:ph type="pic" sz="half" idx="21"/>
          </p:nvPr>
        </p:nvSpPr>
        <p:spPr>
          <a:xfrm>
            <a:off x="7146925" y="1008545"/>
            <a:ext cx="3520441" cy="484091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289060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2009775"/>
            <a:ext cx="4052712" cy="484822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16580" y="0"/>
            <a:ext cx="2009776" cy="200977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2042935" y="0"/>
            <a:ext cx="2009776" cy="2009775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4577590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Simp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7348538" y="640821"/>
            <a:ext cx="3849688" cy="557635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147383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Sim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970315" y="640821"/>
            <a:ext cx="3849689" cy="557635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802404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Detaile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7405688" y="0"/>
            <a:ext cx="4778376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209308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 Slide Detail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4778375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0950269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243522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Info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553715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WO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2169402D-840B-30CA-7F9D-5D106C5AB235}"/>
              </a:ext>
            </a:extLst>
          </p:cNvPr>
          <p:cNvSpPr/>
          <p:nvPr userDrawn="1"/>
        </p:nvSpPr>
        <p:spPr>
          <a:xfrm>
            <a:off x="6077218" y="2096356"/>
            <a:ext cx="1969338" cy="1903412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EF37EA9-5815-E337-1964-EFA2A73254DA}"/>
              </a:ext>
            </a:extLst>
          </p:cNvPr>
          <p:cNvSpPr/>
          <p:nvPr userDrawn="1"/>
        </p:nvSpPr>
        <p:spPr>
          <a:xfrm>
            <a:off x="4101530" y="2096356"/>
            <a:ext cx="1969338" cy="1903412"/>
          </a:xfrm>
          <a:prstGeom prst="rect">
            <a:avLst/>
          </a:prstGeom>
          <a:solidFill>
            <a:srgbClr val="E6E6E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D51E173-48F4-6F4F-2408-D3F2F66E3132}"/>
              </a:ext>
            </a:extLst>
          </p:cNvPr>
          <p:cNvSpPr/>
          <p:nvPr userDrawn="1"/>
        </p:nvSpPr>
        <p:spPr>
          <a:xfrm>
            <a:off x="6077218" y="4004786"/>
            <a:ext cx="1969338" cy="1903412"/>
          </a:xfrm>
          <a:prstGeom prst="rect">
            <a:avLst/>
          </a:prstGeom>
          <a:solidFill>
            <a:srgbClr val="E6E6E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5C8962-CBA1-33EC-0AB0-8998B95E43CB}"/>
              </a:ext>
            </a:extLst>
          </p:cNvPr>
          <p:cNvSpPr/>
          <p:nvPr userDrawn="1"/>
        </p:nvSpPr>
        <p:spPr>
          <a:xfrm>
            <a:off x="4101530" y="4004786"/>
            <a:ext cx="1969338" cy="1903412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4286095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8D7CF5E4-4F1A-2705-13F5-936C13A6EE18}"/>
              </a:ext>
            </a:extLst>
          </p:cNvPr>
          <p:cNvSpPr/>
          <p:nvPr userDrawn="1"/>
        </p:nvSpPr>
        <p:spPr>
          <a:xfrm>
            <a:off x="-1" y="0"/>
            <a:ext cx="5165126" cy="6858000"/>
          </a:xfrm>
          <a:prstGeom prst="rect">
            <a:avLst/>
          </a:prstGeom>
          <a:solidFill>
            <a:srgbClr val="218C7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656250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Informati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364051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Our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2920593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me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3974699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e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icture Placeholder 5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4360863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133062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e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5549900" y="977900"/>
            <a:ext cx="2921000" cy="2921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4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8470900" y="977900"/>
            <a:ext cx="2921000" cy="2921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9923352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icture Placeholder 3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4016838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502CC0-5492-F4A9-1E82-874021EEEBEF}"/>
              </a:ext>
            </a:extLst>
          </p:cNvPr>
          <p:cNvSpPr/>
          <p:nvPr userDrawn="1"/>
        </p:nvSpPr>
        <p:spPr>
          <a:xfrm>
            <a:off x="3060389" y="-1"/>
            <a:ext cx="3035319" cy="3425954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E90C2C-4CEF-FBDE-101A-3360CE1DE517}"/>
              </a:ext>
            </a:extLst>
          </p:cNvPr>
          <p:cNvSpPr/>
          <p:nvPr userDrawn="1"/>
        </p:nvSpPr>
        <p:spPr>
          <a:xfrm>
            <a:off x="9125567" y="-1"/>
            <a:ext cx="3066434" cy="3425954"/>
          </a:xfrm>
          <a:prstGeom prst="rect">
            <a:avLst/>
          </a:prstGeom>
          <a:solidFill>
            <a:srgbClr val="3C5D9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871E87-30D5-819E-8ACB-526F07A6A300}"/>
              </a:ext>
            </a:extLst>
          </p:cNvPr>
          <p:cNvSpPr/>
          <p:nvPr userDrawn="1"/>
        </p:nvSpPr>
        <p:spPr>
          <a:xfrm>
            <a:off x="6087967" y="3425951"/>
            <a:ext cx="3037600" cy="3425951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38A67B-2CF5-AEA6-F60D-09CB9845A2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3028950" cy="342582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1F19EB31-F5D8-4365-A80A-270031C1B6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3881" y="3435178"/>
            <a:ext cx="3028950" cy="342582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9F7B1A42-7AD2-3775-354C-FEA0D643FA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35761" y="3435178"/>
            <a:ext cx="3066433" cy="342582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1574561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144097" y="808481"/>
            <a:ext cx="2622078" cy="262051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58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8766175" y="808481"/>
            <a:ext cx="2622077" cy="2620519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59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6144097" y="3429000"/>
            <a:ext cx="2622078" cy="2620518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60" name="Picture Placeholder 7"/>
          <p:cNvSpPr>
            <a:spLocks noGrp="1"/>
          </p:cNvSpPr>
          <p:nvPr>
            <p:ph type="pic" sz="quarter" idx="24"/>
          </p:nvPr>
        </p:nvSpPr>
        <p:spPr>
          <a:xfrm>
            <a:off x="8766175" y="3429000"/>
            <a:ext cx="2622077" cy="2620518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8671627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icture Placeholder 5"/>
          <p:cNvSpPr>
            <a:spLocks noGrp="1"/>
          </p:cNvSpPr>
          <p:nvPr>
            <p:ph type="pic" sz="quarter" idx="21"/>
          </p:nvPr>
        </p:nvSpPr>
        <p:spPr>
          <a:xfrm>
            <a:off x="1085850" y="0"/>
            <a:ext cx="2279650" cy="227965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69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3365500" y="0"/>
            <a:ext cx="2279650" cy="2279650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0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1085850" y="2298700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1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3365500" y="2298700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2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1085850" y="4597401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3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3365500" y="4597401"/>
            <a:ext cx="2279650" cy="227965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431952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icture Placeholder 1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1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774738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D1E9D-1679-4095-0EB1-FC73AF786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AB351-3430-A7D1-AC00-9D76AB232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71978-48B8-1DC9-FA74-5235664D4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CFC48-98F7-654B-A6EB-8E054EBDD61A}" type="datetime1">
              <a:rPr lang="en-US" smtClean="0"/>
              <a:t>8/25/24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1B56A-1E5F-C711-C0CF-BC32A81841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DC172-A64B-7FFE-3301-3411EB9B3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9740-3FE0-4FF4-BA4D-2D5302921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8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5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PTLight.jpg" descr="PPTLight.jpg">
            <a:extLst>
              <a:ext uri="{FF2B5EF4-FFF2-40B4-BE49-F238E27FC236}">
                <a16:creationId xmlns:a16="http://schemas.microsoft.com/office/drawing/2014/main" id="{714EAD17-8FAD-0130-9CEF-97C7CDD593B6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716938" y="6354094"/>
            <a:ext cx="279882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AR" smtClean="0"/>
              <a:pPr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285230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</p:sldLayoutIdLst>
  <p:transition spd="med"/>
  <p:hf hd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emf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3.png"/><Relationship Id="rId7" Type="http://schemas.openxmlformats.org/officeDocument/2006/relationships/image" Target="../media/image20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15833E-F70A-32CF-204A-1E5A5EF2A311}"/>
              </a:ext>
            </a:extLst>
          </p:cNvPr>
          <p:cNvSpPr txBox="1"/>
          <p:nvPr/>
        </p:nvSpPr>
        <p:spPr>
          <a:xfrm>
            <a:off x="3009417" y="4872942"/>
            <a:ext cx="7130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Patient Safety in Less Resourced Settings: Why care?</a:t>
            </a:r>
          </a:p>
          <a:p>
            <a:pPr algn="ctr"/>
            <a:r>
              <a:rPr lang="en-US" sz="2400" b="1" dirty="0"/>
              <a:t>Ezequiel Garcia-</a:t>
            </a:r>
            <a:r>
              <a:rPr lang="en-US" sz="2400" b="1" dirty="0" err="1"/>
              <a:t>Elorrio</a:t>
            </a:r>
            <a:r>
              <a:rPr lang="en-US" sz="2400" b="1" dirty="0"/>
              <a:t> </a:t>
            </a:r>
          </a:p>
          <a:p>
            <a:pPr algn="ctr"/>
            <a:r>
              <a:rPr lang="en-US" sz="2400" b="1" dirty="0"/>
              <a:t>September 7</a:t>
            </a:r>
            <a:r>
              <a:rPr lang="en-US" sz="2400" b="1" baseline="30000" dirty="0"/>
              <a:t>th</a:t>
            </a:r>
            <a:r>
              <a:rPr lang="en-US" sz="2400" b="1" dirty="0"/>
              <a:t> 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7A952B-E420-259D-00FF-9FF3BD62FB8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AR" smtClean="0"/>
              <a:t>1</a:t>
            </a:fld>
            <a:endParaRPr lang="en-AR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E53A82B4-C433-0EEA-C015-3B8D4D827815}"/>
              </a:ext>
            </a:extLst>
          </p:cNvPr>
          <p:cNvSpPr/>
          <p:nvPr/>
        </p:nvSpPr>
        <p:spPr>
          <a:xfrm>
            <a:off x="1738115" y="5203447"/>
            <a:ext cx="1742091" cy="1011363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B9A2C-FFC4-599E-8C6A-D2CD2F87F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9678" y="5417289"/>
            <a:ext cx="814122" cy="65598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110C0-BBF4-DA2D-3A61-59FDE8E77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130" y="343776"/>
            <a:ext cx="5486400" cy="76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Who am I</a:t>
            </a:r>
          </a:p>
        </p:txBody>
      </p:sp>
      <p:pic>
        <p:nvPicPr>
          <p:cNvPr id="7" name="Content Placeholder 6" descr="A group of people holding a flag&#10;&#10;Description automatically generated">
            <a:extLst>
              <a:ext uri="{FF2B5EF4-FFF2-40B4-BE49-F238E27FC236}">
                <a16:creationId xmlns:a16="http://schemas.microsoft.com/office/drawing/2014/main" id="{8AF685A4-95B5-7985-45BB-1638C3E0A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130" y="1720017"/>
            <a:ext cx="4551947" cy="341796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53A3E6-EEC1-D76E-0C04-79CA0A2A6732}"/>
              </a:ext>
            </a:extLst>
          </p:cNvPr>
          <p:cNvSpPr txBox="1"/>
          <p:nvPr/>
        </p:nvSpPr>
        <p:spPr>
          <a:xfrm>
            <a:off x="5253790" y="1491094"/>
            <a:ext cx="6100010" cy="4132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90538" lvl="3" indent="-400050">
              <a:lnSpc>
                <a:spcPct val="12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Based in Buenos Aires. At the institute of Clinical Effectiveness and Health Policy (IECS)</a:t>
            </a:r>
          </a:p>
          <a:p>
            <a:pPr marL="490538" lvl="3" indent="-400050">
              <a:lnSpc>
                <a:spcPct val="12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Clinician and researcher.</a:t>
            </a:r>
          </a:p>
          <a:p>
            <a:pPr marL="490538" lvl="3" indent="-400050">
              <a:lnSpc>
                <a:spcPct val="12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Director of the Quality and Patient Safety Department at IECS</a:t>
            </a:r>
          </a:p>
          <a:p>
            <a:pPr marL="490538" lvl="3" indent="-400050">
              <a:lnSpc>
                <a:spcPct val="12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Interested in Health Systems improvement with focus of evidence implementation, patient Safety, equity for all, waste reduction and value in health.</a:t>
            </a:r>
          </a:p>
          <a:p>
            <a:pPr marL="490538" lvl="3" indent="-400050">
              <a:lnSpc>
                <a:spcPct val="12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Co-Pi in regional networks to improve population health –</a:t>
            </a:r>
            <a:r>
              <a:rPr lang="en-US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QuEST</a:t>
            </a: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and knowledge on methods to transform the delivery of health care –The Global Health Network-</a:t>
            </a:r>
          </a:p>
          <a:p>
            <a:pPr marL="490538" lvl="3" indent="-400050">
              <a:lnSpc>
                <a:spcPct val="12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Currently part of the board and President of the International Society for Quality in Health Care – </a:t>
            </a:r>
            <a:r>
              <a:rPr lang="en-US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ISQua</a:t>
            </a: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37783-3C83-D109-E91E-E84D39A3C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996EC20-8BEF-3E6C-51FB-A1D401D71D29}"/>
              </a:ext>
            </a:extLst>
          </p:cNvPr>
          <p:cNvSpPr txBox="1">
            <a:spLocks/>
          </p:cNvSpPr>
          <p:nvPr/>
        </p:nvSpPr>
        <p:spPr>
          <a:xfrm>
            <a:off x="10238792" y="6404756"/>
            <a:ext cx="1422400" cy="2434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9296D8-3EDB-7B46-B00C-4F1286ED9220}" type="slidenum">
              <a:rPr lang="en-US" sz="800"/>
              <a:pPr/>
              <a:t>2</a:t>
            </a:fld>
            <a:endParaRPr lang="en-US" sz="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749779-72E1-7160-B805-E654F44E6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13" name="Freeform 11">
            <a:extLst>
              <a:ext uri="{FF2B5EF4-FFF2-40B4-BE49-F238E27FC236}">
                <a16:creationId xmlns:a16="http://schemas.microsoft.com/office/drawing/2014/main" id="{A0515927-1327-430D-FDEF-CE5642B6E75D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D86519-65CA-EDD1-CA35-85853F4DB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41E00B39-47A2-4F23-B1A8-85946B460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Patient Safety in Less Resourced Settings: Why Care?</a:t>
            </a:r>
          </a:p>
        </p:txBody>
      </p:sp>
    </p:spTree>
    <p:extLst>
      <p:ext uri="{BB962C8B-B14F-4D97-AF65-F5344CB8AC3E}">
        <p14:creationId xmlns:p14="http://schemas.microsoft.com/office/powerpoint/2010/main" val="364428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79CE-B0DB-E7C4-0567-2589BB2AE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373" y="2402269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I am here?</a:t>
            </a:r>
            <a:b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make the case about patient safety in less resourced settings </a:t>
            </a:r>
            <a:b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(what may also include areas of HIC and regions of the world in conflict)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ECC09F-D3DE-BE77-061D-19D8B1C6E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60095-6136-E50B-B2F2-4AFB4A06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E51A82-447F-15CD-DDE7-04ED33C55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6" name="Footer Placeholder 14">
            <a:extLst>
              <a:ext uri="{FF2B5EF4-FFF2-40B4-BE49-F238E27FC236}">
                <a16:creationId xmlns:a16="http://schemas.microsoft.com/office/drawing/2014/main" id="{04DEABE1-6BA0-CA8B-AB75-7B5A56A05F36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Patient Safety in Less Resourced Settings: Why Care?</a:t>
            </a:r>
            <a:endParaRPr lang="en-US" dirty="0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022E747E-C012-C3C2-6F21-8ABE790EEB5D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65CF9C-4745-78FD-26C8-478D34A57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50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943FD-B29E-F813-F739-C7BC97F32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154" y="2228649"/>
            <a:ext cx="10515600" cy="1325563"/>
          </a:xfrm>
        </p:spPr>
        <p:txBody>
          <a:bodyPr/>
          <a:lstStyle/>
          <a:p>
            <a:pPr algn="ctr"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problem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9EA88E-12FD-254A-CC61-C2EFCE7BE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54A1-D888-8BE5-5B5B-16C3AEAA2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E4174D-F00B-3232-3158-8A33189F2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Patient Safety in Less Resourced Settings: Why Care?</a:t>
            </a: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F8E3DD7A-72AC-DA52-CFD9-D42531E1F8F1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4F2CB7-5704-8F4D-2E46-5E25BA566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27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 txBox="1"/>
          <p:nvPr/>
        </p:nvSpPr>
        <p:spPr>
          <a:xfrm>
            <a:off x="1290466" y="815168"/>
            <a:ext cx="10003818" cy="712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60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lnSpc>
                <a:spcPct val="102083"/>
              </a:lnSpc>
              <a:buNone/>
              <a:defRPr sz="3359" b="1">
                <a:solidFill>
                  <a:srgbClr val="226A98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>
              <a:lnSpc>
                <a:spcPct val="90000"/>
              </a:lnSpc>
              <a:spcBef>
                <a:spcPct val="0"/>
              </a:spcBef>
              <a:defRPr/>
            </a:pPr>
            <a:r>
              <a:rPr lang="en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Poppins"/>
              </a:rPr>
              <a:t>Global Health Commission of the Lancet on High Quality Health Systems (2018)</a:t>
            </a:r>
          </a:p>
        </p:txBody>
      </p:sp>
      <p:sp>
        <p:nvSpPr>
          <p:cNvPr id="139" name="Google Shape;139;p4"/>
          <p:cNvSpPr txBox="1"/>
          <p:nvPr/>
        </p:nvSpPr>
        <p:spPr>
          <a:xfrm>
            <a:off x="5621376" y="2014166"/>
            <a:ext cx="5050482" cy="761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6" rIns="68569" bIns="34276" anchor="t" anchorCtr="0">
            <a:spAutoFit/>
          </a:bodyPr>
          <a:lstStyle/>
          <a:p>
            <a:r>
              <a:rPr lang="en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Poppins"/>
              </a:rPr>
              <a:t>Of the 8.6 million deaths from diseases treated in low and medium income countries, </a:t>
            </a:r>
            <a:r>
              <a:rPr lang="en" sz="1500" b="1" dirty="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Poppins"/>
              </a:rPr>
              <a:t>5 million (60%) are produced through low quality care and health services.</a:t>
            </a:r>
          </a:p>
        </p:txBody>
      </p:sp>
      <p:pic>
        <p:nvPicPr>
          <p:cNvPr id="4" name="Google Shape;131;p4">
            <a:extLst>
              <a:ext uri="{FF2B5EF4-FFF2-40B4-BE49-F238E27FC236}">
                <a16:creationId xmlns:a16="http://schemas.microsoft.com/office/drawing/2014/main" id="{03FD5738-F371-C35F-DE26-D223029768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5322" y="2014166"/>
            <a:ext cx="2453137" cy="33620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Chart 8">
            <a:extLst>
              <a:ext uri="{FF2B5EF4-FFF2-40B4-BE49-F238E27FC236}">
                <a16:creationId xmlns:a16="http://schemas.microsoft.com/office/drawing/2014/main" id="{180E8F7A-6F3F-3829-9296-D2101A2A2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300365"/>
              </p:ext>
            </p:extLst>
          </p:nvPr>
        </p:nvGraphicFramePr>
        <p:xfrm>
          <a:off x="6904848" y="3274298"/>
          <a:ext cx="3053602" cy="2726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85EA14-0C4B-0351-DCDF-43C4CCB20A4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971927" y="6468589"/>
            <a:ext cx="1422400" cy="243417"/>
          </a:xfrm>
        </p:spPr>
        <p:txBody>
          <a:bodyPr/>
          <a:lstStyle/>
          <a:p>
            <a:fld id="{00000000-1234-1234-1234-12341234123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2C301C-E382-699C-7BC5-58C329AD1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2624" y="5345688"/>
            <a:ext cx="2118531" cy="550818"/>
          </a:xfrm>
          <a:prstGeom prst="rect">
            <a:avLst/>
          </a:prstGeom>
        </p:spPr>
      </p:pic>
      <p:sp>
        <p:nvSpPr>
          <p:cNvPr id="8" name="Freeform 11">
            <a:extLst>
              <a:ext uri="{FF2B5EF4-FFF2-40B4-BE49-F238E27FC236}">
                <a16:creationId xmlns:a16="http://schemas.microsoft.com/office/drawing/2014/main" id="{3C26555B-7CEB-88F8-CB09-FA3FEA61ECE0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029A2BF-F036-1839-E81E-ECE13AFD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08459" y="6416812"/>
            <a:ext cx="1930400" cy="243417"/>
          </a:xfrm>
        </p:spPr>
        <p:txBody>
          <a:bodyPr/>
          <a:lstStyle/>
          <a:p>
            <a:r>
              <a:rPr lang="en-US"/>
              <a:t>Patient Safety in Less Resourced Settings: Why Care?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CD6A3E-C2C9-96CF-8B5F-11D6B652BD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130FC0-C1A7-FCDE-C571-39B0B33F78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F760078-7E9E-0989-3D0D-561F7A3680A1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Patient Safety in Less Resourced Settings: Why Care?</a:t>
            </a:r>
          </a:p>
        </p:txBody>
      </p:sp>
    </p:spTree>
    <p:extLst>
      <p:ext uri="{BB962C8B-B14F-4D97-AF65-F5344CB8AC3E}">
        <p14:creationId xmlns:p14="http://schemas.microsoft.com/office/powerpoint/2010/main" val="423732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1">
            <a:extLst>
              <a:ext uri="{FF2B5EF4-FFF2-40B4-BE49-F238E27FC236}">
                <a16:creationId xmlns:a16="http://schemas.microsoft.com/office/drawing/2014/main" id="{08822CA0-20D1-7F46-8EE7-E6E799932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217" y="463673"/>
            <a:ext cx="5360135" cy="542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3">
            <a:extLst>
              <a:ext uri="{FF2B5EF4-FFF2-40B4-BE49-F238E27FC236}">
                <a16:creationId xmlns:a16="http://schemas.microsoft.com/office/drawing/2014/main" id="{5032458C-8D36-FC44-8B78-CD48D4C28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76" y="453362"/>
            <a:ext cx="3474313" cy="523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840EE6-BFBC-194B-97E7-23A7D1606C0C}"/>
              </a:ext>
            </a:extLst>
          </p:cNvPr>
          <p:cNvSpPr txBox="1"/>
          <p:nvPr/>
        </p:nvSpPr>
        <p:spPr>
          <a:xfrm>
            <a:off x="5515542" y="1662172"/>
            <a:ext cx="4491487" cy="12766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293248" indent="-293248">
              <a:buFont typeface="Arial" panose="020B0604020202020204" pitchFamily="34" charset="0"/>
              <a:buChar char="•"/>
              <a:defRPr/>
            </a:pP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5.7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8.4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million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deaths</a:t>
            </a:r>
            <a:endParaRPr lang="es-ES_tradnl" sz="1539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93248" indent="-293248">
              <a:buFont typeface="Arial" panose="020B0604020202020204" pitchFamily="34" charset="0"/>
              <a:buChar char="•"/>
              <a:defRPr/>
            </a:pP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15%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deaths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 LMIC</a:t>
            </a:r>
          </a:p>
          <a:p>
            <a:pPr marL="293248" indent="-293248">
              <a:buFont typeface="Arial" panose="020B0604020202020204" pitchFamily="34" charset="0"/>
              <a:buChar char="•"/>
              <a:defRPr/>
            </a:pP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US$ 1.4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1.6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trillion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lost</a:t>
            </a:r>
            <a:endParaRPr lang="es-ES_tradnl" sz="1539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93248" indent="-293248">
              <a:buFont typeface="Arial" panose="020B0604020202020204" pitchFamily="34" charset="0"/>
              <a:buChar char="•"/>
              <a:defRPr/>
            </a:pP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OECD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indicators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are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valid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improvement</a:t>
            </a:r>
            <a:endParaRPr lang="es-ES_tradnl" sz="1539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93248" indent="-293248">
              <a:buFont typeface="Arial" panose="020B0604020202020204" pitchFamily="34" charset="0"/>
              <a:buChar char="•"/>
              <a:defRPr/>
            </a:pP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more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indicators</a:t>
            </a:r>
            <a:r>
              <a:rPr lang="es-ES_tradnl" sz="1539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are </a:t>
            </a:r>
            <a:r>
              <a:rPr lang="es-ES_tradnl" sz="1539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needed</a:t>
            </a:r>
            <a:endParaRPr lang="es-ES_tradnl" sz="1539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FCAC9262-52C8-0D93-EF9D-08D1AE522A9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A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76B3A54-21EF-8142-AF75-529BB39E75DE}" type="slidenum">
              <a:rPr lang="en-US" sz="1200" smtClean="0">
                <a:solidFill>
                  <a:schemeClr val="tx1">
                    <a:tint val="82000"/>
                  </a:schemeClr>
                </a:solidFill>
              </a:rPr>
              <a:pPr algn="r"/>
              <a:t>6</a:t>
            </a:fld>
            <a:endParaRPr lang="en-US" sz="1200" dirty="0">
              <a:solidFill>
                <a:schemeClr val="tx1">
                  <a:tint val="82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FA0B4-B398-E15D-26C3-143FCF7AE555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A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tint val="82000"/>
                  </a:schemeClr>
                </a:solidFill>
              </a:rPr>
              <a:t>The Global State of Patient Safety</a:t>
            </a:r>
            <a:endParaRPr lang="es" sz="1200" dirty="0">
              <a:solidFill>
                <a:schemeClr val="tx1">
                  <a:tint val="82000"/>
                </a:schemeClr>
              </a:solidFill>
            </a:endParaRPr>
          </a:p>
        </p:txBody>
      </p:sp>
      <p:sp>
        <p:nvSpPr>
          <p:cNvPr id="2" name="Freeform 11">
            <a:extLst>
              <a:ext uri="{FF2B5EF4-FFF2-40B4-BE49-F238E27FC236}">
                <a16:creationId xmlns:a16="http://schemas.microsoft.com/office/drawing/2014/main" id="{F047DA43-E15A-8E53-E8D8-7591B6331391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188E52-EE3B-351A-6FC5-260569591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29BF3A-F380-967B-E2FA-DD671D17A8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" y="5981128"/>
            <a:ext cx="12188952" cy="886968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89C6AF39-30E0-6D53-90EA-8E4AFF97C273}"/>
              </a:ext>
            </a:extLst>
          </p:cNvPr>
          <p:cNvSpPr txBox="1">
            <a:spLocks/>
          </p:cNvSpPr>
          <p:nvPr/>
        </p:nvSpPr>
        <p:spPr>
          <a:xfrm>
            <a:off x="3911279" y="6356349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</a:rPr>
              <a:t>Patient Safety in Less Resourced Settings: Why Care?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13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1087"/>
    </mc:Choice>
    <mc:Fallback xmlns="">
      <p:transition advTm="51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EC59F-E777-23BE-3CE2-BC747BD1B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8774E7-47B2-F3EA-D3ED-F3F4201AF2B0}"/>
              </a:ext>
            </a:extLst>
          </p:cNvPr>
          <p:cNvSpPr txBox="1"/>
          <p:nvPr/>
        </p:nvSpPr>
        <p:spPr>
          <a:xfrm>
            <a:off x="689388" y="1572880"/>
            <a:ext cx="958971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Around 1 in every 10 patients is harmed in health care and more than 3 million deaths occur annually due to unsafe care. </a:t>
            </a:r>
            <a:r>
              <a:rPr lang="en-US" sz="1600" b="1" dirty="0">
                <a:solidFill>
                  <a:srgbClr val="2E3335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low-to-middle income countries, as many as 4 in 100 people die from unsafe care.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3335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Above 50% of harm (1 in every 20 patients) is preventable</a:t>
            </a:r>
            <a:r>
              <a:rPr lang="en-US" sz="1600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 half of this harm is attributed to medications.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Some estimates suggest that as many as 4 in 10 patients are harmed in primary and ambulatory settings, while up to 80% (23.6–85%) of this harm can be avoided (4).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Common adverse events that may result in avoidable patient harm are </a:t>
            </a:r>
            <a:r>
              <a:rPr lang="en-US" sz="1600" dirty="0">
                <a:solidFill>
                  <a:srgbClr val="2E3335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medication errors, unsafe surgical procedures, health care-associated infections</a:t>
            </a:r>
            <a:r>
              <a:rPr lang="en-US" sz="1600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diagnostic errors, patient falls, pressure ulcers, patient misidentification, unsafe blood transfusion and venous thromboembolism</a:t>
            </a:r>
            <a:r>
              <a:rPr lang="en-US" sz="1600" b="1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3335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Patient harm potentially </a:t>
            </a:r>
            <a:r>
              <a:rPr lang="en-US" sz="1600" b="1" dirty="0">
                <a:solidFill>
                  <a:srgbClr val="2E3335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reduces global economic growth by 0.7% a year</a:t>
            </a:r>
            <a:r>
              <a:rPr lang="en-US" sz="1600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On a global scale, the indirect cost of harm amounts to trillions of US dollars each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E3335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Investment in reducing patient harm can lead to significant financial saving</a:t>
            </a:r>
            <a:r>
              <a:rPr lang="en-US" sz="1600" dirty="0">
                <a:solidFill>
                  <a:srgbClr val="2E3335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</a:t>
            </a:r>
            <a:r>
              <a:rPr lang="en-US" sz="1600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and more importantly better patient outcomes.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333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 example of a good return on investment is </a:t>
            </a:r>
            <a:r>
              <a:rPr lang="en-US" sz="1600" b="1" dirty="0">
                <a:solidFill>
                  <a:srgbClr val="2E3335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patient engagement, which, if done well, can reduce the burden of harm by up to 15%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817F86-AD3A-D706-F2BA-3E2C2DE8D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EC2E-EA4C-6D41-AD15-8341547AB1E4}" type="slidenum">
              <a:rPr lang="en-US" smtClean="0"/>
              <a:t>7</a:t>
            </a:fld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525549-1B7A-03EB-FC30-171BA51A7CEF}"/>
              </a:ext>
            </a:extLst>
          </p:cNvPr>
          <p:cNvSpPr txBox="1">
            <a:spLocks/>
          </p:cNvSpPr>
          <p:nvPr/>
        </p:nvSpPr>
        <p:spPr>
          <a:xfrm>
            <a:off x="338136" y="398369"/>
            <a:ext cx="8921612" cy="474888"/>
          </a:xfrm>
          <a:prstGeom prst="rect">
            <a:avLst/>
          </a:prstGeom>
          <a:noFill/>
        </p:spPr>
        <p:txBody>
          <a:bodyPr vert="horz" lIns="36000" tIns="45720" rIns="3600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lvl="1" indent="0">
              <a:spcBef>
                <a:spcPct val="0"/>
              </a:spcBef>
              <a:buNone/>
              <a:defRPr/>
            </a:pPr>
            <a:r>
              <a:rPr lang="es-E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More </a:t>
            </a:r>
            <a:r>
              <a:rPr lang="es-E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information</a:t>
            </a:r>
            <a:r>
              <a:rPr lang="es-E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from</a:t>
            </a:r>
            <a:r>
              <a:rPr lang="es-E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WHO</a:t>
            </a:r>
            <a:r>
              <a:rPr lang="es-A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AR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</a:t>
            </a:r>
            <a:r>
              <a:rPr lang="es-A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AR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patient</a:t>
            </a:r>
            <a:r>
              <a:rPr lang="es-A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safety in </a:t>
            </a:r>
            <a:r>
              <a:rPr lang="es-AR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Less</a:t>
            </a:r>
            <a:r>
              <a:rPr lang="es-A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AR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Resourced</a:t>
            </a:r>
            <a:r>
              <a:rPr lang="es-A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AR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Settings</a:t>
            </a:r>
            <a:endParaRPr lang="es-AR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74625" lvl="1" indent="0">
              <a:buNone/>
            </a:pPr>
            <a:endParaRPr lang="es-AR" sz="3200" dirty="0">
              <a:latin typeface="Bahnschrift Condensed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5C15A7-AC60-5E62-3109-B590C4096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5D68319-AE5D-F1CD-2CE7-5F653269C3AD}"/>
              </a:ext>
            </a:extLst>
          </p:cNvPr>
          <p:cNvSpPr txBox="1">
            <a:spLocks/>
          </p:cNvSpPr>
          <p:nvPr/>
        </p:nvSpPr>
        <p:spPr>
          <a:xfrm>
            <a:off x="3911279" y="6356349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</a:rPr>
              <a:t>Patient Safety in Less Resourced Settings: Why Care?</a:t>
            </a: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B6C952AE-91B4-1482-1927-AA07EBEFE131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A15789-B4A5-09DE-0509-20570CBDE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5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78B53-1467-99F7-7B70-72026ECB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0143"/>
            <a:ext cx="10515600" cy="1325563"/>
          </a:xfrm>
        </p:spPr>
        <p:txBody>
          <a:bodyPr/>
          <a:lstStyle/>
          <a:p>
            <a:pPr algn="ctr"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reasons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9A4CA3-4D90-0201-68AA-AFD045697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A37BB-3F35-A50F-907D-72BB25CBE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98103-8323-E608-CAB9-67C69B31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8</a:t>
            </a:fld>
            <a:endParaRPr lang="en-US"/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315F5701-4736-1E1A-0949-A79F81657F28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5BCCDC-8F97-EF92-46AE-CFD4FADD8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0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239A7-9E77-42AE-A39E-D5362554E7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8941" y="1084048"/>
            <a:ext cx="4973326" cy="3901683"/>
          </a:xfrm>
        </p:spPr>
        <p:txBody>
          <a:bodyPr>
            <a:noAutofit/>
          </a:bodyPr>
          <a:lstStyle/>
          <a:p>
            <a:pPr marL="174625" lvl="1" algn="l" rtl="0">
              <a:lnSpc>
                <a:spcPct val="90000"/>
              </a:lnSpc>
              <a:spcBef>
                <a:spcPct val="0"/>
              </a:spcBef>
              <a:defRPr/>
            </a:pPr>
            <a:r>
              <a:rPr lang="en-AU" sz="36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Just three numbers – 		60:30:10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F22AE-8FC9-2F45-967A-319B282F4FEA}"/>
              </a:ext>
            </a:extLst>
          </p:cNvPr>
          <p:cNvSpPr txBox="1"/>
          <p:nvPr/>
        </p:nvSpPr>
        <p:spPr>
          <a:xfrm>
            <a:off x="415296" y="5266121"/>
            <a:ext cx="65646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[</a:t>
            </a: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Braithwaite, J., Glasziou, P. &amp; Westbrook, J. The three numbers you need to know about healthcare: the 60-30-10 Challenge. </a:t>
            </a:r>
            <a:r>
              <a:rPr kumimoji="0" lang="en-AU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BMC Med</a:t>
            </a: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18</a:t>
            </a:r>
            <a:r>
              <a:rPr kumimoji="0" lang="en-A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 </a:t>
            </a: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102 (2020). https://doi.org/10.1186/s12916-020-01563-4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FB17-BABC-15C8-EDD2-DD81ED026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DBA5CA1-2BAE-2A6E-25F6-73753145D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EC2E-EA4C-6D41-AD15-8341547AB1E4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4" descr="ISQua logo ...">
            <a:extLst>
              <a:ext uri="{FF2B5EF4-FFF2-40B4-BE49-F238E27FC236}">
                <a16:creationId xmlns:a16="http://schemas.microsoft.com/office/drawing/2014/main" id="{0CEA2C7F-E7DC-2A8B-30FB-CE567F683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3" y="46600"/>
            <a:ext cx="1622486" cy="85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2F85CA-62DD-D55D-B655-BEF77F7C4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86907"/>
            <a:ext cx="12188952" cy="8869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83F7BD-1E12-4677-ACA8-F119084B7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911" y="61912"/>
            <a:ext cx="6429375" cy="647700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0F1AF72-DCCC-719B-B125-E84074F41BD9}"/>
              </a:ext>
            </a:extLst>
          </p:cNvPr>
          <p:cNvSpPr txBox="1">
            <a:spLocks/>
          </p:cNvSpPr>
          <p:nvPr/>
        </p:nvSpPr>
        <p:spPr>
          <a:xfrm>
            <a:off x="4038600" y="649654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Patient Safety in Less Resourced Settings: Why Care?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D714D4-DBC6-9285-8B2B-3F9DE2504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5358" y="145166"/>
            <a:ext cx="814122" cy="6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9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991B3-16F8-4012-9BAD-CFD649512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C3EEF0-D5D0-0B4C-465C-2428BE5F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EC2E-EA4C-6D41-AD15-8341547AB1E4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A92F88-CD56-4803-CF22-BC36D3348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166" y="1620253"/>
            <a:ext cx="2340634" cy="32913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E9BE88-932C-C97B-B075-C63EF1366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049" y="136525"/>
            <a:ext cx="6605917" cy="5828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BAFD87-4D8D-46E1-1E03-CFC1DB31B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804F74C-896E-BA94-8F9A-61BC93D00E5D}"/>
              </a:ext>
            </a:extLst>
          </p:cNvPr>
          <p:cNvSpPr txBox="1">
            <a:spLocks/>
          </p:cNvSpPr>
          <p:nvPr/>
        </p:nvSpPr>
        <p:spPr>
          <a:xfrm>
            <a:off x="4038600" y="635059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Patient Safety in Less Resourced Settings: Why Care?</a:t>
            </a: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DAD5C730-8B53-4240-FA50-C266EC534C24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D6D73C-2042-48A9-5478-4FAC4F4ED1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10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0BA4F-C710-A421-98D7-5DF38CB2C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968" y="2450676"/>
            <a:ext cx="4439855" cy="1325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solutions (some of them)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68202-5A5D-5B78-63C2-F64E71569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24522-53F4-F58E-092F-163C7AE8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7055A-C813-CD01-6753-6B77A3053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A0873C-F5AA-B1A4-D428-D89B36F20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  <p:sp>
        <p:nvSpPr>
          <p:cNvPr id="7" name="Freeform 11">
            <a:extLst>
              <a:ext uri="{FF2B5EF4-FFF2-40B4-BE49-F238E27FC236}">
                <a16:creationId xmlns:a16="http://schemas.microsoft.com/office/drawing/2014/main" id="{BBAC0D5B-295B-22FD-D011-98622FC8CDA9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925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Footer Placeholder 3">
            <a:extLst>
              <a:ext uri="{FF2B5EF4-FFF2-40B4-BE49-F238E27FC236}">
                <a16:creationId xmlns:a16="http://schemas.microsoft.com/office/drawing/2014/main" id="{3A333695-5703-DE43-A856-9C3F1BD336DF}"/>
              </a:ext>
            </a:extLst>
          </p:cNvPr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2667001" y="4281229"/>
            <a:ext cx="1526977" cy="19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241087">
              <a:spcBef>
                <a:spcPts val="2215"/>
              </a:spcBef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468780" indent="-234390" defTabSz="241087">
              <a:spcBef>
                <a:spcPts val="2215"/>
              </a:spcBef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703170" indent="-234390" defTabSz="241087">
              <a:spcBef>
                <a:spcPts val="2215"/>
              </a:spcBef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937561" indent="-234390" defTabSz="241087">
              <a:spcBef>
                <a:spcPts val="2215"/>
              </a:spcBef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1171951" indent="-234390" defTabSz="241087">
              <a:spcBef>
                <a:spcPts val="2215"/>
              </a:spcBef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1413038" indent="-234390" defTabSz="241087" eaLnBrk="0" fontAlgn="base" hangingPunct="0">
              <a:spcBef>
                <a:spcPts val="2215"/>
              </a:spcBef>
              <a:spcAft>
                <a:spcPct val="0"/>
              </a:spcAft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1654125" indent="-234390" defTabSz="241087" eaLnBrk="0" fontAlgn="base" hangingPunct="0">
              <a:spcBef>
                <a:spcPts val="2215"/>
              </a:spcBef>
              <a:spcAft>
                <a:spcPct val="0"/>
              </a:spcAft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1895211" indent="-234390" defTabSz="241087" eaLnBrk="0" fontAlgn="base" hangingPunct="0">
              <a:spcBef>
                <a:spcPts val="2215"/>
              </a:spcBef>
              <a:spcAft>
                <a:spcPct val="0"/>
              </a:spcAft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2136299" indent="-234390" defTabSz="241087" eaLnBrk="0" fontAlgn="base" hangingPunct="0">
              <a:spcBef>
                <a:spcPts val="2215"/>
              </a:spcBef>
              <a:spcAft>
                <a:spcPct val="0"/>
              </a:spcAft>
              <a:buSzPct val="145000"/>
              <a:buChar char="•"/>
              <a:defRPr sz="1688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s-ES" altLang="en-US" sz="633">
                <a:solidFill>
                  <a:srgbClr val="FFFFFF"/>
                </a:solidFill>
              </a:rPr>
              <a:t>Patient Safety in Less Resourced Settings: Why Care?</a:t>
            </a:r>
            <a:endParaRPr lang="en-US" altLang="en-US" sz="633">
              <a:solidFill>
                <a:srgbClr val="FFFFFF"/>
              </a:solidFill>
            </a:endParaRPr>
          </a:p>
        </p:txBody>
      </p:sp>
      <p:pic>
        <p:nvPicPr>
          <p:cNvPr id="41989" name="Picture 2">
            <a:extLst>
              <a:ext uri="{FF2B5EF4-FFF2-40B4-BE49-F238E27FC236}">
                <a16:creationId xmlns:a16="http://schemas.microsoft.com/office/drawing/2014/main" id="{2E2F96E2-8ED9-7F4C-8E27-C2FAD7F4E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955404" y="-874108"/>
            <a:ext cx="1560463" cy="3141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3">
            <a:extLst>
              <a:ext uri="{FF2B5EF4-FFF2-40B4-BE49-F238E27FC236}">
                <a16:creationId xmlns:a16="http://schemas.microsoft.com/office/drawing/2014/main" id="{16E22C26-8578-0745-8C99-DC90A2335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72" y="2334126"/>
            <a:ext cx="1160816" cy="166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68F682-E8C8-7E50-E815-3F1A9BB17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9288" y="1120274"/>
            <a:ext cx="9776040" cy="4872503"/>
          </a:xfrm>
          <a:prstGeom prst="rect">
            <a:avLst/>
          </a:prstGeom>
        </p:spPr>
      </p:pic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64AAA989-4F3E-8FF4-71E8-5FC40C9CC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The Global State of Patient Safety</a:t>
            </a:r>
            <a:endParaRPr lang="e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A3B19-9253-AEF0-9333-BB4710C4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EC2E-EA4C-6D41-AD15-8341547AB1E4}" type="slidenum">
              <a:rPr lang="en-US" smtClean="0"/>
              <a:t>12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648C470-D547-D8AF-DBA9-1765D467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288" y="151069"/>
            <a:ext cx="6033247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new paradigm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C0268F-69C4-17C0-B9D1-45D87AD032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12FAEFB-5113-7B16-4348-51069E202E33}"/>
              </a:ext>
            </a:extLst>
          </p:cNvPr>
          <p:cNvSpPr txBox="1">
            <a:spLocks/>
          </p:cNvSpPr>
          <p:nvPr/>
        </p:nvSpPr>
        <p:spPr>
          <a:xfrm>
            <a:off x="4038600" y="641451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Patient Safety in Less Resourced Settings: Why Care?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817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B2253-4782-B38D-A44A-6B68E2A3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96" y="284472"/>
            <a:ext cx="10515600" cy="1325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Examples from our setting: Implementation 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F3174-E357-A005-DF76-C4C239C87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08016-FA6A-3686-E3C2-BCE0F7A08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17A23-C6F2-A32C-DAB9-684CA6582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13</a:t>
            </a:fld>
            <a:endParaRPr lang="en-US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A6633C2C-4FC2-521C-BBCE-1FE59ECF9C56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BAA356-C2E0-CBC4-4F19-C952A47DF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9A7427-2B97-2448-0530-E5AA69734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63" y="2065090"/>
            <a:ext cx="3519617" cy="22452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81EB89-4521-7CAD-9D11-386615564B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315" y="1986494"/>
            <a:ext cx="4470400" cy="22775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D10D67-AD1E-F477-FB4C-6D66B7D895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2606" y="4323209"/>
            <a:ext cx="3486948" cy="15423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7C2A34-0201-6652-1DCB-2B53BC0ADB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7861" y="4255893"/>
            <a:ext cx="3823759" cy="16096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478BED-FB41-74F8-13A9-A877C5724B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9499" y="2098970"/>
            <a:ext cx="3951478" cy="172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322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F91BF-70E3-C795-D9C9-3EF5CD409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23" y="118570"/>
            <a:ext cx="9570893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From advocacy to legislation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4FE6D4-B89A-BB85-82E2-97B17FB96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788FE-DCB0-5AE8-6A29-FD4A8A9AD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Patient Safety in Less Resourced Settings: Why Care?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0978E-640B-DB48-48DA-B841878C3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14</a:t>
            </a:fld>
            <a:endParaRPr lang="en-US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F0F00598-F99D-2107-936A-C7977075F34D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B6A4AE-067B-E90B-4308-06B7096D9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7CAFCB1-B815-398F-E51D-26A9A4DB5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81" y="1995571"/>
            <a:ext cx="2886099" cy="28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 memoria de Nicolás. El 17 de septiembre de 2018, Día Internacional de la Seguridad del Paciente, en la Plazoleta René Favaloro, Villa Gesell">
            <a:extLst>
              <a:ext uri="{FF2B5EF4-FFF2-40B4-BE49-F238E27FC236}">
                <a16:creationId xmlns:a16="http://schemas.microsoft.com/office/drawing/2014/main" id="{0F113340-5E97-3520-4BE1-F6AB29558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53" y="1444133"/>
            <a:ext cx="4318000" cy="43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02C534-C86A-EF6F-3B1A-570C4597D3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6437" y="1444133"/>
            <a:ext cx="2897363" cy="413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24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C21F2-69B0-9317-8E31-942F7B3B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ISQua</a:t>
            </a: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Patient Safety Task Force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C776F-A4E3-6445-257F-8E51E7504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Patient Safety in Less Resourced Settings: Why Care?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E7BD9-8CAB-BCA8-13A2-495DDD174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15</a:t>
            </a:fld>
            <a:endParaRPr lang="en-US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962822C-C68C-3FD1-FD45-E2DFAEDEE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060" y="1655191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Since March 2023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ISQua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has established a Patient Safety Task force to ”boost” its efforts in patient safety.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During the first phase of collaboration, we have partnered with the Patient Safety Flagship from WHO as well with academics like Jeffrey Braithwaite, Charles Vincent and Wendy Nicklin, joined by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ISQua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board members and representatives.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It’s main goal is to support members in scaling up the implementation of the WHO Global Patient Safety Action Plan 2021-2030 (GPSAP) in their respective countries.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After approval of the TOR by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ISQua´s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board are already deploying activities related to advocacy, members participation in shaping a workplan and have a stronger voice in health systems.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This group is also open to joint efforts with other stakeholders to increase the interest and willingness to accelerate the provision of safe care (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i.e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United for Safety)</a:t>
            </a: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0C722E4E-36B8-DE42-4C6C-0FCB4969B523}"/>
              </a:ext>
            </a:extLst>
          </p:cNvPr>
          <p:cNvSpPr/>
          <p:nvPr/>
        </p:nvSpPr>
        <p:spPr>
          <a:xfrm>
            <a:off x="9549114" y="145994"/>
            <a:ext cx="1459982" cy="635359"/>
          </a:xfrm>
          <a:custGeom>
            <a:avLst/>
            <a:gdLst/>
            <a:ahLst/>
            <a:cxnLst/>
            <a:rect l="l" t="t" r="r" b="b"/>
            <a:pathLst>
              <a:path w="2269274" h="1192862">
                <a:moveTo>
                  <a:pt x="0" y="0"/>
                </a:moveTo>
                <a:lnTo>
                  <a:pt x="2269274" y="0"/>
                </a:lnTo>
                <a:lnTo>
                  <a:pt x="2269274" y="1192862"/>
                </a:lnTo>
                <a:lnTo>
                  <a:pt x="0" y="11928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B8D805-959D-85E2-CC8F-8BC337DCC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6855" y="125371"/>
            <a:ext cx="814122" cy="655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590739-C4E3-2683-7E39-3DC6E2C1C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D55E3D24-E36C-4A43-CCE6-B0FB84242C37}"/>
              </a:ext>
            </a:extLst>
          </p:cNvPr>
          <p:cNvSpPr txBox="1">
            <a:spLocks/>
          </p:cNvSpPr>
          <p:nvPr/>
        </p:nvSpPr>
        <p:spPr>
          <a:xfrm>
            <a:off x="3797460" y="641451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Patient Safety in Less Resourced Settings: Why Care?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097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14586-5C5C-EE2C-D728-A0F73258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way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02C4D-66A3-B5CD-85DF-83F54C9F7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1265"/>
            <a:ext cx="5840392" cy="3420504"/>
          </a:xfrm>
        </p:spPr>
        <p:txBody>
          <a:bodyPr/>
          <a:lstStyle/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Measurement</a:t>
            </a:r>
          </a:p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Governance</a:t>
            </a:r>
          </a:p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Implementation Science</a:t>
            </a:r>
          </a:p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Advocacy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Ignite demand</a:t>
            </a:r>
          </a:p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Persistence</a:t>
            </a:r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218E37-7C4C-CF5B-FF68-E93C96935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5971032"/>
            <a:ext cx="12188952" cy="886968"/>
          </a:xfrm>
          <a:prstGeom prst="rect">
            <a:avLst/>
          </a:prstGeom>
        </p:spPr>
      </p:pic>
      <p:pic>
        <p:nvPicPr>
          <p:cNvPr id="5" name="Picture 2" descr="No mires arriba (2021) - Filmaffinity">
            <a:extLst>
              <a:ext uri="{FF2B5EF4-FFF2-40B4-BE49-F238E27FC236}">
                <a16:creationId xmlns:a16="http://schemas.microsoft.com/office/drawing/2014/main" id="{46C95E52-6497-316E-C81A-3042EC307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829" y="472692"/>
            <a:ext cx="3493513" cy="507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75DBBF-3D4E-386B-68E9-9982FBF0E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Patient Safety in Less Resourced Settings: Why Care?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783D3-519B-B1FC-0E39-EDB5FFE6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9740-3FE0-4FF4-BA4D-2D53029215E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31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8C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extBox 5"/>
          <p:cNvSpPr txBox="1"/>
          <p:nvPr/>
        </p:nvSpPr>
        <p:spPr>
          <a:xfrm>
            <a:off x="3071447" y="3631521"/>
            <a:ext cx="6793594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5400">
                <a:solidFill>
                  <a:srgbClr val="3C5D9B"/>
                </a:solidFill>
                <a:latin typeface="Rubik Medium"/>
                <a:ea typeface="Rubik Medium"/>
                <a:cs typeface="Rubik Medium"/>
                <a:sym typeface="Rubik Medium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kern="0" dirty="0">
                <a:latin typeface="Lato"/>
                <a:ea typeface="Lato"/>
                <a:cs typeface="Lato"/>
              </a:rPr>
              <a:t>Thank You</a:t>
            </a:r>
            <a:endParaRPr sz="9600" kern="0" dirty="0">
              <a:latin typeface="Lato"/>
              <a:ea typeface="Lato"/>
              <a:cs typeface="Lato"/>
            </a:endParaRPr>
          </a:p>
        </p:txBody>
      </p:sp>
      <p:sp>
        <p:nvSpPr>
          <p:cNvPr id="533" name="TextBox 6"/>
          <p:cNvSpPr txBox="1"/>
          <p:nvPr/>
        </p:nvSpPr>
        <p:spPr>
          <a:xfrm>
            <a:off x="1529080" y="1996713"/>
            <a:ext cx="987832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ts val="2200"/>
              </a:lnSpc>
              <a:defRPr sz="1700">
                <a:solidFill>
                  <a:srgbClr val="3C5D9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Together, we can create a safer healthcare system with zero preventable harm.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55EDEE-6128-1CA8-5576-32C435A511FB}"/>
              </a:ext>
            </a:extLst>
          </p:cNvPr>
          <p:cNvCxnSpPr>
            <a:cxnSpLocks/>
          </p:cNvCxnSpPr>
          <p:nvPr/>
        </p:nvCxnSpPr>
        <p:spPr>
          <a:xfrm>
            <a:off x="4991431" y="3476410"/>
            <a:ext cx="2574235" cy="0"/>
          </a:xfrm>
          <a:prstGeom prst="line">
            <a:avLst/>
          </a:prstGeom>
          <a:noFill/>
          <a:ln w="34925" cap="flat">
            <a:solidFill>
              <a:srgbClr val="3C5D9B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extBox 5">
            <a:extLst>
              <a:ext uri="{FF2B5EF4-FFF2-40B4-BE49-F238E27FC236}">
                <a16:creationId xmlns:a16="http://schemas.microsoft.com/office/drawing/2014/main" id="{DD08B03A-D1C7-02AC-5254-F8E192E22436}"/>
              </a:ext>
            </a:extLst>
          </p:cNvPr>
          <p:cNvSpPr txBox="1"/>
          <p:nvPr/>
        </p:nvSpPr>
        <p:spPr>
          <a:xfrm>
            <a:off x="2258819" y="855570"/>
            <a:ext cx="767436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5400">
                <a:solidFill>
                  <a:srgbClr val="3C5D9B"/>
                </a:solidFill>
                <a:latin typeface="Rubik Medium"/>
                <a:ea typeface="Rubik Medium"/>
                <a:cs typeface="Rubik Medium"/>
                <a:sym typeface="Rubik Medium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0" dirty="0" err="1">
                <a:latin typeface="Lato"/>
                <a:ea typeface="Lato"/>
                <a:cs typeface="Lato"/>
              </a:rPr>
              <a:t>egarciaelorrio@iecs.org.ar</a:t>
            </a:r>
            <a:endParaRPr sz="4800" kern="0" dirty="0">
              <a:latin typeface="Lato"/>
              <a:ea typeface="Lato"/>
              <a:cs typeface="Lato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A3848C-9D4F-597F-A6E9-2068DB0C577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AR" smtClean="0"/>
              <a:t>17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1200333865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nimal Theme">
  <a:themeElements>
    <a:clrScheme name="Minimal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3459"/>
      </a:accent1>
      <a:accent2>
        <a:srgbClr val="E6E6E6"/>
      </a:accent2>
      <a:accent3>
        <a:srgbClr val="F2F2F2"/>
      </a:accent3>
      <a:accent4>
        <a:srgbClr val="0078CA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Minimal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inimal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Off val="44000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MFTempJP copy[79]  -  Read-Only" id="{381F979D-3B4C-B64B-BFCC-A296BEDD1638}" vid="{F8F0FF7F-EDEC-0941-BD9B-4053F403805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a1c437-2e36-495d-a015-7da437d60db9">
      <Terms xmlns="http://schemas.microsoft.com/office/infopath/2007/PartnerControls"/>
    </lcf76f155ced4ddcb4097134ff3c332f>
    <TaxCatchAll xmlns="62e08942-e6bc-4527-b4a7-b04f30cebafd" xsi:nil="true"/>
  </documentManagement>
</p:properties>
</file>

<file path=customXml/itemProps1.xml><?xml version="1.0" encoding="utf-8"?>
<ds:datastoreItem xmlns:ds="http://schemas.openxmlformats.org/officeDocument/2006/customXml" ds:itemID="{FBF6757C-9526-4D40-AF67-A4736D4359AC}"/>
</file>

<file path=customXml/itemProps2.xml><?xml version="1.0" encoding="utf-8"?>
<ds:datastoreItem xmlns:ds="http://schemas.openxmlformats.org/officeDocument/2006/customXml" ds:itemID="{33F9226D-376F-4E9B-B074-969C3FDC0E20}"/>
</file>

<file path=customXml/itemProps3.xml><?xml version="1.0" encoding="utf-8"?>
<ds:datastoreItem xmlns:ds="http://schemas.openxmlformats.org/officeDocument/2006/customXml" ds:itemID="{0C8F7FF6-5C5D-4CDF-B625-8DC20F292BE7}"/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989</Words>
  <Application>Microsoft Macintosh PowerPoint</Application>
  <PresentationFormat>Widescreen</PresentationFormat>
  <Paragraphs>97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Aptos</vt:lpstr>
      <vt:lpstr>Arial</vt:lpstr>
      <vt:lpstr>Bahnschrift Condensed</vt:lpstr>
      <vt:lpstr>Calibri</vt:lpstr>
      <vt:lpstr>Calibri Light</vt:lpstr>
      <vt:lpstr>Courier New</vt:lpstr>
      <vt:lpstr>Helvetica</vt:lpstr>
      <vt:lpstr>Lato</vt:lpstr>
      <vt:lpstr>Office Theme</vt:lpstr>
      <vt:lpstr>Minimal Theme</vt:lpstr>
      <vt:lpstr>PowerPoint Presentation</vt:lpstr>
      <vt:lpstr>Who am I</vt:lpstr>
      <vt:lpstr>Why I am here? To make the case about patient safety in less resourced settings  (what may also include areas of HIC and regions of the world in conflict)</vt:lpstr>
      <vt:lpstr>The problem</vt:lpstr>
      <vt:lpstr>PowerPoint Presentation</vt:lpstr>
      <vt:lpstr>PowerPoint Presentation</vt:lpstr>
      <vt:lpstr>PowerPoint Presentation</vt:lpstr>
      <vt:lpstr>The reasons</vt:lpstr>
      <vt:lpstr>Just three numbers –   60:30:10</vt:lpstr>
      <vt:lpstr>PowerPoint Presentation</vt:lpstr>
      <vt:lpstr>The solutions (some of them)</vt:lpstr>
      <vt:lpstr>A new paradigm</vt:lpstr>
      <vt:lpstr>Examples from our setting: Implementation Science</vt:lpstr>
      <vt:lpstr>From advocacy to legislation</vt:lpstr>
      <vt:lpstr>ISQua Patient Safety Task Force</vt:lpstr>
      <vt:lpstr>The way forward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Sanaz Massoumi</dc:creator>
  <cp:lastModifiedBy>Ezequiel GE</cp:lastModifiedBy>
  <cp:revision>6</cp:revision>
  <dcterms:created xsi:type="dcterms:W3CDTF">2023-10-24T17:41:41Z</dcterms:created>
  <dcterms:modified xsi:type="dcterms:W3CDTF">2024-08-25T11:41:56Z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0x010100F8EDB0EC32FF0449AD952856DC0D0F03</vt:lpwstr>
  </property>
</Properties>
</file>