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704" r:id="rId4"/>
  </p:sldMasterIdLst>
  <p:notesMasterIdLst>
    <p:notesMasterId r:id="rId11"/>
  </p:notesMasterIdLst>
  <p:sldIdLst>
    <p:sldId id="293" r:id="rId5"/>
    <p:sldId id="863" r:id="rId6"/>
    <p:sldId id="911" r:id="rId7"/>
    <p:sldId id="910" r:id="rId8"/>
    <p:sldId id="909" r:id="rId9"/>
    <p:sldId id="914" r:id="rId10"/>
  </p:sldIdLst>
  <p:sldSz cx="14630400" cy="8229600"/>
  <p:notesSz cx="7010400" cy="92964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Warde, Anne" initials="WA" lastIdx="5" clrIdx="0">
    <p:extLst>
      <p:ext uri="{19B8F6BF-5375-455C-9EA6-DF929625EA0E}">
        <p15:presenceInfo xmlns:p15="http://schemas.microsoft.com/office/powerpoint/2012/main" userId="S::awarde@hs.uci.edu::2396bf0d-a950-4ab5-b4e7-9dfde21e21c9" providerId="AD"/>
      </p:ext>
    </p:extLst>
  </p:cmAuthor>
  <p:cmAuthor id="2" name="Abbott, Geoffrey" initials="AG" lastIdx="1" clrIdx="1">
    <p:extLst>
      <p:ext uri="{19B8F6BF-5375-455C-9EA6-DF929625EA0E}">
        <p15:presenceInfo xmlns:p15="http://schemas.microsoft.com/office/powerpoint/2012/main" userId="S::abbottg@hs.uci.edu::377f4e32-bf7d-4818-9148-e3519551e844" providerId="AD"/>
      </p:ext>
    </p:extLst>
  </p:cmAuthor>
  <p:cmAuthor id="3" name="Rachel Corell" initials="RC" lastIdx="18" clrIdx="2">
    <p:extLst>
      <p:ext uri="{19B8F6BF-5375-455C-9EA6-DF929625EA0E}">
        <p15:presenceInfo xmlns:p15="http://schemas.microsoft.com/office/powerpoint/2012/main" userId="Rachel Corell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ACD20"/>
    <a:srgbClr val="284E86"/>
    <a:srgbClr val="0064A4"/>
    <a:srgbClr val="4E504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8997"/>
    <p:restoredTop sz="96327"/>
  </p:normalViewPr>
  <p:slideViewPr>
    <p:cSldViewPr snapToGrid="0" snapToObjects="1">
      <p:cViewPr>
        <p:scale>
          <a:sx n="79" d="100"/>
          <a:sy n="79" d="100"/>
        </p:scale>
        <p:origin x="1488" y="82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 snapToObjects="1">
      <p:cViewPr varScale="1">
        <p:scale>
          <a:sx n="87" d="100"/>
          <a:sy n="87" d="100"/>
        </p:scale>
        <p:origin x="3840" y="66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presProps" Target="presProps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commentAuthors" Target="commentAuthors.xml"/><Relationship Id="rId2" Type="http://schemas.openxmlformats.org/officeDocument/2006/relationships/customXml" Target="../customXml/item2.xml"/><Relationship Id="rId16" Type="http://schemas.openxmlformats.org/officeDocument/2006/relationships/tableStyles" Target="tableStyle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1.xml"/><Relationship Id="rId15" Type="http://schemas.openxmlformats.org/officeDocument/2006/relationships/theme" Target="theme/theme1.xml"/><Relationship Id="rId10" Type="http://schemas.openxmlformats.org/officeDocument/2006/relationships/slide" Target="slides/slide6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viewProps" Target="view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24BB3A14-33CC-794D-B59F-FB88AE42F499}" type="doc">
      <dgm:prSet loTypeId="urn:microsoft.com/office/officeart/2005/8/layout/radial3" loCatId="relationship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C9461A79-C383-334E-A41F-A9F9500362A0}">
      <dgm:prSet custT="1"/>
      <dgm:spPr>
        <a:solidFill>
          <a:schemeClr val="accent1">
            <a:hueOff val="0"/>
            <a:satOff val="0"/>
            <a:lumOff val="0"/>
          </a:schemeClr>
        </a:solidFill>
        <a:ln>
          <a:noFill/>
        </a:ln>
      </dgm:spPr>
      <dgm:t>
        <a:bodyPr/>
        <a:lstStyle/>
        <a:p>
          <a:r>
            <a:rPr lang="en-US" sz="2300" b="0" i="0" dirty="0">
              <a:solidFill>
                <a:schemeClr val="bg1"/>
              </a:solidFill>
            </a:rPr>
            <a:t>CELC Subcommittees</a:t>
          </a:r>
          <a:endParaRPr lang="en-US" sz="2300" b="0" dirty="0">
            <a:solidFill>
              <a:schemeClr val="bg1"/>
            </a:solidFill>
          </a:endParaRPr>
        </a:p>
      </dgm:t>
    </dgm:pt>
    <dgm:pt modelId="{02FE250F-8919-104C-8DB3-4A681C88E915}" type="parTrans" cxnId="{17C2AF3E-D740-2645-A4CD-37F6DD405D7C}">
      <dgm:prSet/>
      <dgm:spPr/>
      <dgm:t>
        <a:bodyPr/>
        <a:lstStyle/>
        <a:p>
          <a:endParaRPr lang="en-US"/>
        </a:p>
      </dgm:t>
    </dgm:pt>
    <dgm:pt modelId="{5AAD2E5B-DB14-3449-BE97-5AF041AC5BBF}" type="sibTrans" cxnId="{17C2AF3E-D740-2645-A4CD-37F6DD405D7C}">
      <dgm:prSet/>
      <dgm:spPr/>
      <dgm:t>
        <a:bodyPr/>
        <a:lstStyle/>
        <a:p>
          <a:endParaRPr lang="en-US"/>
        </a:p>
      </dgm:t>
    </dgm:pt>
    <dgm:pt modelId="{1B1C64E9-A671-854F-A1FA-0D257DC4949B}">
      <dgm:prSet/>
      <dgm:spPr>
        <a:solidFill>
          <a:srgbClr val="FACD20">
            <a:alpha val="50000"/>
          </a:srgbClr>
        </a:solidFill>
      </dgm:spPr>
      <dgm:t>
        <a:bodyPr/>
        <a:lstStyle/>
        <a:p>
          <a:r>
            <a:rPr lang="en-US" b="0" i="0" dirty="0"/>
            <a:t>Workforce Planning</a:t>
          </a:r>
          <a:endParaRPr lang="en-US" dirty="0"/>
        </a:p>
      </dgm:t>
    </dgm:pt>
    <dgm:pt modelId="{24AB64F8-005D-B94C-8500-ABCA1EA3FDCB}" type="parTrans" cxnId="{B973F94D-C33B-5649-8D97-0BC172F11903}">
      <dgm:prSet/>
      <dgm:spPr/>
      <dgm:t>
        <a:bodyPr/>
        <a:lstStyle/>
        <a:p>
          <a:endParaRPr lang="en-US"/>
        </a:p>
      </dgm:t>
    </dgm:pt>
    <dgm:pt modelId="{E143FAF9-2432-E545-A7D5-85F2CBC3BD7D}" type="sibTrans" cxnId="{B973F94D-C33B-5649-8D97-0BC172F11903}">
      <dgm:prSet/>
      <dgm:spPr/>
      <dgm:t>
        <a:bodyPr/>
        <a:lstStyle/>
        <a:p>
          <a:endParaRPr lang="en-US"/>
        </a:p>
      </dgm:t>
    </dgm:pt>
    <dgm:pt modelId="{7E1A8CA8-0166-3A4A-A6EC-297419F9BC7F}">
      <dgm:prSet/>
      <dgm:spPr>
        <a:solidFill>
          <a:srgbClr val="FACD20">
            <a:alpha val="50000"/>
          </a:srgbClr>
        </a:solidFill>
      </dgm:spPr>
      <dgm:t>
        <a:bodyPr/>
        <a:lstStyle/>
        <a:p>
          <a:r>
            <a:rPr lang="en-US" b="0" i="0" dirty="0"/>
            <a:t>QSEC</a:t>
          </a:r>
          <a:endParaRPr lang="en-US" dirty="0"/>
        </a:p>
      </dgm:t>
    </dgm:pt>
    <dgm:pt modelId="{F63E86E5-B2D7-5847-83AD-2559C4357018}" type="parTrans" cxnId="{9091CA91-DFDD-8244-A9C0-13C5AC2A737B}">
      <dgm:prSet/>
      <dgm:spPr/>
      <dgm:t>
        <a:bodyPr/>
        <a:lstStyle/>
        <a:p>
          <a:endParaRPr lang="en-US"/>
        </a:p>
      </dgm:t>
    </dgm:pt>
    <dgm:pt modelId="{1931D210-1E9D-B44D-A607-DCEA31F1E5E4}" type="sibTrans" cxnId="{9091CA91-DFDD-8244-A9C0-13C5AC2A737B}">
      <dgm:prSet/>
      <dgm:spPr/>
      <dgm:t>
        <a:bodyPr/>
        <a:lstStyle/>
        <a:p>
          <a:endParaRPr lang="en-US"/>
        </a:p>
      </dgm:t>
    </dgm:pt>
    <dgm:pt modelId="{A4BFF98D-F4E0-F349-877A-FD820DC78BFF}">
      <dgm:prSet/>
      <dgm:spPr>
        <a:solidFill>
          <a:srgbClr val="FACD20">
            <a:alpha val="50000"/>
          </a:srgbClr>
        </a:solidFill>
      </dgm:spPr>
      <dgm:t>
        <a:bodyPr/>
        <a:lstStyle/>
        <a:p>
          <a:r>
            <a:rPr lang="en-US" b="0" i="0" dirty="0"/>
            <a:t>Ambulatory Operations</a:t>
          </a:r>
          <a:endParaRPr lang="en-US" dirty="0"/>
        </a:p>
      </dgm:t>
    </dgm:pt>
    <dgm:pt modelId="{8AFB6EA0-AA94-C94F-A033-12CF34B01940}" type="parTrans" cxnId="{AF1DF7AD-E533-9740-9E3F-16AFCDFEFD05}">
      <dgm:prSet/>
      <dgm:spPr/>
      <dgm:t>
        <a:bodyPr/>
        <a:lstStyle/>
        <a:p>
          <a:endParaRPr lang="en-US"/>
        </a:p>
      </dgm:t>
    </dgm:pt>
    <dgm:pt modelId="{A4332CFC-D052-2849-9B64-5BC7EA92EECA}" type="sibTrans" cxnId="{AF1DF7AD-E533-9740-9E3F-16AFCDFEFD05}">
      <dgm:prSet/>
      <dgm:spPr/>
      <dgm:t>
        <a:bodyPr/>
        <a:lstStyle/>
        <a:p>
          <a:endParaRPr lang="en-US"/>
        </a:p>
      </dgm:t>
    </dgm:pt>
    <dgm:pt modelId="{50F553F1-411E-DE41-BA8F-F9FE38B19085}">
      <dgm:prSet/>
      <dgm:spPr>
        <a:solidFill>
          <a:srgbClr val="FACD20">
            <a:alpha val="50000"/>
          </a:srgbClr>
        </a:solidFill>
        <a:ln>
          <a:solidFill>
            <a:schemeClr val="bg1"/>
          </a:solidFill>
        </a:ln>
      </dgm:spPr>
      <dgm:t>
        <a:bodyPr/>
        <a:lstStyle/>
        <a:p>
          <a:r>
            <a:rPr lang="en-US" b="0" i="0" dirty="0"/>
            <a:t>Medical Center Operations</a:t>
          </a:r>
          <a:endParaRPr lang="en-US" dirty="0"/>
        </a:p>
      </dgm:t>
    </dgm:pt>
    <dgm:pt modelId="{C2368265-521A-F44A-9EAB-202BD55E4F7F}" type="parTrans" cxnId="{7B5EAC07-772F-FA42-8460-B370BE0D2511}">
      <dgm:prSet/>
      <dgm:spPr/>
      <dgm:t>
        <a:bodyPr/>
        <a:lstStyle/>
        <a:p>
          <a:endParaRPr lang="en-US"/>
        </a:p>
      </dgm:t>
    </dgm:pt>
    <dgm:pt modelId="{4D8C1896-B7C0-984E-9F9D-6D3FA9F53A68}" type="sibTrans" cxnId="{7B5EAC07-772F-FA42-8460-B370BE0D2511}">
      <dgm:prSet/>
      <dgm:spPr/>
      <dgm:t>
        <a:bodyPr/>
        <a:lstStyle/>
        <a:p>
          <a:endParaRPr lang="en-US"/>
        </a:p>
      </dgm:t>
    </dgm:pt>
    <dgm:pt modelId="{5139C67D-8067-0943-99B1-F51E293CA83C}">
      <dgm:prSet/>
      <dgm:spPr>
        <a:solidFill>
          <a:srgbClr val="FACD20">
            <a:alpha val="50000"/>
          </a:srgbClr>
        </a:solidFill>
      </dgm:spPr>
      <dgm:t>
        <a:bodyPr/>
        <a:lstStyle/>
        <a:p>
          <a:r>
            <a:rPr lang="en-US" b="0" i="0" dirty="0"/>
            <a:t>Strategic Opportunities</a:t>
          </a:r>
          <a:endParaRPr lang="en-US" dirty="0"/>
        </a:p>
      </dgm:t>
    </dgm:pt>
    <dgm:pt modelId="{3F511A5A-34AF-144F-A88D-2B222C8A228B}" type="parTrans" cxnId="{EAF13965-B39F-4948-B6D6-E66216B9F10D}">
      <dgm:prSet/>
      <dgm:spPr/>
      <dgm:t>
        <a:bodyPr/>
        <a:lstStyle/>
        <a:p>
          <a:endParaRPr lang="en-US"/>
        </a:p>
      </dgm:t>
    </dgm:pt>
    <dgm:pt modelId="{3D15BDC1-9586-EC40-B222-3083A452C81C}" type="sibTrans" cxnId="{EAF13965-B39F-4948-B6D6-E66216B9F10D}">
      <dgm:prSet/>
      <dgm:spPr/>
      <dgm:t>
        <a:bodyPr/>
        <a:lstStyle/>
        <a:p>
          <a:endParaRPr lang="en-US"/>
        </a:p>
      </dgm:t>
    </dgm:pt>
    <dgm:pt modelId="{01327AEB-8CEB-5944-8767-CDFD0BD505A5}" type="pres">
      <dgm:prSet presAssocID="{24BB3A14-33CC-794D-B59F-FB88AE42F499}" presName="composite" presStyleCnt="0">
        <dgm:presLayoutVars>
          <dgm:chMax val="1"/>
          <dgm:dir/>
          <dgm:resizeHandles val="exact"/>
        </dgm:presLayoutVars>
      </dgm:prSet>
      <dgm:spPr/>
    </dgm:pt>
    <dgm:pt modelId="{A9D13DED-58A4-C046-B7C6-32C14660461F}" type="pres">
      <dgm:prSet presAssocID="{24BB3A14-33CC-794D-B59F-FB88AE42F499}" presName="radial" presStyleCnt="0">
        <dgm:presLayoutVars>
          <dgm:animLvl val="ctr"/>
        </dgm:presLayoutVars>
      </dgm:prSet>
      <dgm:spPr/>
    </dgm:pt>
    <dgm:pt modelId="{C06648A4-DDE5-7540-8E29-092338CC9D14}" type="pres">
      <dgm:prSet presAssocID="{C9461A79-C383-334E-A41F-A9F9500362A0}" presName="centerShape" presStyleLbl="vennNode1" presStyleIdx="0" presStyleCnt="6" custLinFactNeighborX="-1529" custLinFactNeighborY="2540"/>
      <dgm:spPr/>
    </dgm:pt>
    <dgm:pt modelId="{FAD37A82-8325-7C42-8D21-3441590930F4}" type="pres">
      <dgm:prSet presAssocID="{A4BFF98D-F4E0-F349-877A-FD820DC78BFF}" presName="node" presStyleLbl="vennNode1" presStyleIdx="1" presStyleCnt="6" custRadScaleRad="96309" custRadScaleInc="446">
        <dgm:presLayoutVars>
          <dgm:bulletEnabled val="1"/>
        </dgm:presLayoutVars>
      </dgm:prSet>
      <dgm:spPr/>
    </dgm:pt>
    <dgm:pt modelId="{479482B8-AEA5-CB43-8678-B83380B34FA6}" type="pres">
      <dgm:prSet presAssocID="{1B1C64E9-A671-854F-A1FA-0D257DC4949B}" presName="node" presStyleLbl="vennNode1" presStyleIdx="2" presStyleCnt="6">
        <dgm:presLayoutVars>
          <dgm:bulletEnabled val="1"/>
        </dgm:presLayoutVars>
      </dgm:prSet>
      <dgm:spPr/>
    </dgm:pt>
    <dgm:pt modelId="{064A1C35-BA83-0243-B968-4AC010C1131E}" type="pres">
      <dgm:prSet presAssocID="{7E1A8CA8-0166-3A4A-A6EC-297419F9BC7F}" presName="node" presStyleLbl="vennNode1" presStyleIdx="3" presStyleCnt="6">
        <dgm:presLayoutVars>
          <dgm:bulletEnabled val="1"/>
        </dgm:presLayoutVars>
      </dgm:prSet>
      <dgm:spPr/>
    </dgm:pt>
    <dgm:pt modelId="{DB057478-5EC4-B944-8470-ADE300A30DF2}" type="pres">
      <dgm:prSet presAssocID="{5139C67D-8067-0943-99B1-F51E293CA83C}" presName="node" presStyleLbl="vennNode1" presStyleIdx="4" presStyleCnt="6" custRadScaleRad="105681" custRadScaleInc="5606">
        <dgm:presLayoutVars>
          <dgm:bulletEnabled val="1"/>
        </dgm:presLayoutVars>
      </dgm:prSet>
      <dgm:spPr/>
    </dgm:pt>
    <dgm:pt modelId="{78738232-6A95-EE4E-ADE3-CD9D7AC63D07}" type="pres">
      <dgm:prSet presAssocID="{50F553F1-411E-DE41-BA8F-F9FE38B19085}" presName="node" presStyleLbl="vennNode1" presStyleIdx="5" presStyleCnt="6" custRadScaleRad="104926" custRadScaleInc="-870">
        <dgm:presLayoutVars>
          <dgm:bulletEnabled val="1"/>
        </dgm:presLayoutVars>
      </dgm:prSet>
      <dgm:spPr/>
    </dgm:pt>
  </dgm:ptLst>
  <dgm:cxnLst>
    <dgm:cxn modelId="{7B5EAC07-772F-FA42-8460-B370BE0D2511}" srcId="{C9461A79-C383-334E-A41F-A9F9500362A0}" destId="{50F553F1-411E-DE41-BA8F-F9FE38B19085}" srcOrd="4" destOrd="0" parTransId="{C2368265-521A-F44A-9EAB-202BD55E4F7F}" sibTransId="{4D8C1896-B7C0-984E-9F9D-6D3FA9F53A68}"/>
    <dgm:cxn modelId="{7091CA0A-24BB-2B49-9F25-7C265CA75FBC}" type="presOf" srcId="{1B1C64E9-A671-854F-A1FA-0D257DC4949B}" destId="{479482B8-AEA5-CB43-8678-B83380B34FA6}" srcOrd="0" destOrd="0" presId="urn:microsoft.com/office/officeart/2005/8/layout/radial3"/>
    <dgm:cxn modelId="{17C2AF3E-D740-2645-A4CD-37F6DD405D7C}" srcId="{24BB3A14-33CC-794D-B59F-FB88AE42F499}" destId="{C9461A79-C383-334E-A41F-A9F9500362A0}" srcOrd="0" destOrd="0" parTransId="{02FE250F-8919-104C-8DB3-4A681C88E915}" sibTransId="{5AAD2E5B-DB14-3449-BE97-5AF041AC5BBF}"/>
    <dgm:cxn modelId="{B973F94D-C33B-5649-8D97-0BC172F11903}" srcId="{C9461A79-C383-334E-A41F-A9F9500362A0}" destId="{1B1C64E9-A671-854F-A1FA-0D257DC4949B}" srcOrd="1" destOrd="0" parTransId="{24AB64F8-005D-B94C-8500-ABCA1EA3FDCB}" sibTransId="{E143FAF9-2432-E545-A7D5-85F2CBC3BD7D}"/>
    <dgm:cxn modelId="{36F17B5D-5F33-634A-B24B-C8C8B078CD08}" type="presOf" srcId="{50F553F1-411E-DE41-BA8F-F9FE38B19085}" destId="{78738232-6A95-EE4E-ADE3-CD9D7AC63D07}" srcOrd="0" destOrd="0" presId="urn:microsoft.com/office/officeart/2005/8/layout/radial3"/>
    <dgm:cxn modelId="{EAF13965-B39F-4948-B6D6-E66216B9F10D}" srcId="{C9461A79-C383-334E-A41F-A9F9500362A0}" destId="{5139C67D-8067-0943-99B1-F51E293CA83C}" srcOrd="3" destOrd="0" parTransId="{3F511A5A-34AF-144F-A88D-2B222C8A228B}" sibTransId="{3D15BDC1-9586-EC40-B222-3083A452C81C}"/>
    <dgm:cxn modelId="{2F0EB274-B79D-B947-A7AC-60762CA07591}" type="presOf" srcId="{5139C67D-8067-0943-99B1-F51E293CA83C}" destId="{DB057478-5EC4-B944-8470-ADE300A30DF2}" srcOrd="0" destOrd="0" presId="urn:microsoft.com/office/officeart/2005/8/layout/radial3"/>
    <dgm:cxn modelId="{7DEEF276-4E74-B144-9C14-104A3DFF0652}" type="presOf" srcId="{A4BFF98D-F4E0-F349-877A-FD820DC78BFF}" destId="{FAD37A82-8325-7C42-8D21-3441590930F4}" srcOrd="0" destOrd="0" presId="urn:microsoft.com/office/officeart/2005/8/layout/radial3"/>
    <dgm:cxn modelId="{3221DA8D-27C1-DD4D-BD02-24835AFEE394}" type="presOf" srcId="{7E1A8CA8-0166-3A4A-A6EC-297419F9BC7F}" destId="{064A1C35-BA83-0243-B968-4AC010C1131E}" srcOrd="0" destOrd="0" presId="urn:microsoft.com/office/officeart/2005/8/layout/radial3"/>
    <dgm:cxn modelId="{9091CA91-DFDD-8244-A9C0-13C5AC2A737B}" srcId="{C9461A79-C383-334E-A41F-A9F9500362A0}" destId="{7E1A8CA8-0166-3A4A-A6EC-297419F9BC7F}" srcOrd="2" destOrd="0" parTransId="{F63E86E5-B2D7-5847-83AD-2559C4357018}" sibTransId="{1931D210-1E9D-B44D-A607-DCEA31F1E5E4}"/>
    <dgm:cxn modelId="{AF1DF7AD-E533-9740-9E3F-16AFCDFEFD05}" srcId="{C9461A79-C383-334E-A41F-A9F9500362A0}" destId="{A4BFF98D-F4E0-F349-877A-FD820DC78BFF}" srcOrd="0" destOrd="0" parTransId="{8AFB6EA0-AA94-C94F-A033-12CF34B01940}" sibTransId="{A4332CFC-D052-2849-9B64-5BC7EA92EECA}"/>
    <dgm:cxn modelId="{089862B8-4C20-2E41-B5A9-A35C1B63A6D2}" type="presOf" srcId="{C9461A79-C383-334E-A41F-A9F9500362A0}" destId="{C06648A4-DDE5-7540-8E29-092338CC9D14}" srcOrd="0" destOrd="0" presId="urn:microsoft.com/office/officeart/2005/8/layout/radial3"/>
    <dgm:cxn modelId="{47BDE8BF-0B32-C349-A0AB-278A10F31436}" type="presOf" srcId="{24BB3A14-33CC-794D-B59F-FB88AE42F499}" destId="{01327AEB-8CEB-5944-8767-CDFD0BD505A5}" srcOrd="0" destOrd="0" presId="urn:microsoft.com/office/officeart/2005/8/layout/radial3"/>
    <dgm:cxn modelId="{E0427137-A560-9949-8B89-C1D16B84C17F}" type="presParOf" srcId="{01327AEB-8CEB-5944-8767-CDFD0BD505A5}" destId="{A9D13DED-58A4-C046-B7C6-32C14660461F}" srcOrd="0" destOrd="0" presId="urn:microsoft.com/office/officeart/2005/8/layout/radial3"/>
    <dgm:cxn modelId="{2943871D-1E2E-8B41-AA9D-B64EBC13503F}" type="presParOf" srcId="{A9D13DED-58A4-C046-B7C6-32C14660461F}" destId="{C06648A4-DDE5-7540-8E29-092338CC9D14}" srcOrd="0" destOrd="0" presId="urn:microsoft.com/office/officeart/2005/8/layout/radial3"/>
    <dgm:cxn modelId="{A74E2E22-954C-E445-97B4-F9C5F30A1773}" type="presParOf" srcId="{A9D13DED-58A4-C046-B7C6-32C14660461F}" destId="{FAD37A82-8325-7C42-8D21-3441590930F4}" srcOrd="1" destOrd="0" presId="urn:microsoft.com/office/officeart/2005/8/layout/radial3"/>
    <dgm:cxn modelId="{63BCB0A7-BCAC-FD43-8156-24E3C7C88F57}" type="presParOf" srcId="{A9D13DED-58A4-C046-B7C6-32C14660461F}" destId="{479482B8-AEA5-CB43-8678-B83380B34FA6}" srcOrd="2" destOrd="0" presId="urn:microsoft.com/office/officeart/2005/8/layout/radial3"/>
    <dgm:cxn modelId="{6A99374E-DF2A-144A-BA7F-4CFFA9707E8F}" type="presParOf" srcId="{A9D13DED-58A4-C046-B7C6-32C14660461F}" destId="{064A1C35-BA83-0243-B968-4AC010C1131E}" srcOrd="3" destOrd="0" presId="urn:microsoft.com/office/officeart/2005/8/layout/radial3"/>
    <dgm:cxn modelId="{27D7F569-F56A-8846-B87D-5F69D98356F7}" type="presParOf" srcId="{A9D13DED-58A4-C046-B7C6-32C14660461F}" destId="{DB057478-5EC4-B944-8470-ADE300A30DF2}" srcOrd="4" destOrd="0" presId="urn:microsoft.com/office/officeart/2005/8/layout/radial3"/>
    <dgm:cxn modelId="{BC59DAE4-089D-1348-A1A3-4809A50EDBD7}" type="presParOf" srcId="{A9D13DED-58A4-C046-B7C6-32C14660461F}" destId="{78738232-6A95-EE4E-ADE3-CD9D7AC63D07}" srcOrd="5" destOrd="0" presId="urn:microsoft.com/office/officeart/2005/8/layout/radial3"/>
  </dgm:cxnLst>
  <dgm:bg/>
  <dgm:whole/>
  <dgm:extLst>
    <a:ext uri="http://schemas.microsoft.com/office/drawing/2008/diagram">
      <dsp:dataModelExt xmlns:dsp="http://schemas.microsoft.com/office/drawing/2008/diagram" relId="rId9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06648A4-DDE5-7540-8E29-092338CC9D14}">
      <dsp:nvSpPr>
        <dsp:cNvPr id="0" name=""/>
        <dsp:cNvSpPr/>
      </dsp:nvSpPr>
      <dsp:spPr>
        <a:xfrm>
          <a:off x="2102383" y="1269355"/>
          <a:ext cx="2733099" cy="2733099"/>
        </a:xfrm>
        <a:prstGeom prst="ellipse">
          <a:avLst/>
        </a:prstGeom>
        <a:solidFill>
          <a:schemeClr val="accent1">
            <a:hueOff val="0"/>
            <a:satOff val="0"/>
            <a:lumOff val="0"/>
          </a:schemeClr>
        </a:solid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29210" tIns="29210" rIns="29210" bIns="29210" numCol="1" spcCol="1270" anchor="ctr" anchorCtr="0">
          <a:noAutofit/>
        </a:bodyPr>
        <a:lstStyle/>
        <a:p>
          <a:pPr marL="0" lvl="0" indent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300" b="0" i="0" kern="1200" dirty="0">
              <a:solidFill>
                <a:schemeClr val="bg1"/>
              </a:solidFill>
            </a:rPr>
            <a:t>CELC Subcommittees</a:t>
          </a:r>
          <a:endParaRPr lang="en-US" sz="2300" b="0" kern="1200" dirty="0">
            <a:solidFill>
              <a:schemeClr val="bg1"/>
            </a:solidFill>
          </a:endParaRPr>
        </a:p>
      </dsp:txBody>
      <dsp:txXfrm>
        <a:off x="2502636" y="1669608"/>
        <a:ext cx="1932593" cy="1932593"/>
      </dsp:txXfrm>
    </dsp:sp>
    <dsp:sp modelId="{FAD37A82-8325-7C42-8D21-3441590930F4}">
      <dsp:nvSpPr>
        <dsp:cNvPr id="0" name=""/>
        <dsp:cNvSpPr/>
      </dsp:nvSpPr>
      <dsp:spPr>
        <a:xfrm>
          <a:off x="2849625" y="149974"/>
          <a:ext cx="1366549" cy="1366549"/>
        </a:xfrm>
        <a:prstGeom prst="ellipse">
          <a:avLst/>
        </a:prstGeom>
        <a:solidFill>
          <a:srgbClr val="FACD20">
            <a:alpha val="50000"/>
          </a:srgb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200" b="0" i="0" kern="1200" dirty="0"/>
            <a:t>Ambulatory Operations</a:t>
          </a:r>
          <a:endParaRPr lang="en-US" sz="1200" kern="1200" dirty="0"/>
        </a:p>
      </dsp:txBody>
      <dsp:txXfrm>
        <a:off x="3049751" y="350100"/>
        <a:ext cx="966297" cy="966297"/>
      </dsp:txXfrm>
    </dsp:sp>
    <dsp:sp modelId="{479482B8-AEA5-CB43-8678-B83380B34FA6}">
      <dsp:nvSpPr>
        <dsp:cNvPr id="0" name=""/>
        <dsp:cNvSpPr/>
      </dsp:nvSpPr>
      <dsp:spPr>
        <a:xfrm>
          <a:off x="4530994" y="1312880"/>
          <a:ext cx="1366549" cy="1366549"/>
        </a:xfrm>
        <a:prstGeom prst="ellipse">
          <a:avLst/>
        </a:prstGeom>
        <a:solidFill>
          <a:srgbClr val="FACD20">
            <a:alpha val="50000"/>
          </a:srgb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200" b="0" i="0" kern="1200" dirty="0"/>
            <a:t>Workforce Planning</a:t>
          </a:r>
          <a:endParaRPr lang="en-US" sz="1200" kern="1200" dirty="0"/>
        </a:p>
      </dsp:txBody>
      <dsp:txXfrm>
        <a:off x="4731120" y="1513006"/>
        <a:ext cx="966297" cy="966297"/>
      </dsp:txXfrm>
    </dsp:sp>
    <dsp:sp modelId="{064A1C35-BA83-0243-B968-4AC010C1131E}">
      <dsp:nvSpPr>
        <dsp:cNvPr id="0" name=""/>
        <dsp:cNvSpPr/>
      </dsp:nvSpPr>
      <dsp:spPr>
        <a:xfrm>
          <a:off x="3885102" y="3300729"/>
          <a:ext cx="1366549" cy="1366549"/>
        </a:xfrm>
        <a:prstGeom prst="ellipse">
          <a:avLst/>
        </a:prstGeom>
        <a:solidFill>
          <a:srgbClr val="FACD20">
            <a:alpha val="50000"/>
          </a:srgb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200" b="0" i="0" kern="1200" dirty="0"/>
            <a:t>QSEC</a:t>
          </a:r>
          <a:endParaRPr lang="en-US" sz="1200" kern="1200" dirty="0"/>
        </a:p>
      </dsp:txBody>
      <dsp:txXfrm>
        <a:off x="4085228" y="3500855"/>
        <a:ext cx="966297" cy="966297"/>
      </dsp:txXfrm>
    </dsp:sp>
    <dsp:sp modelId="{DB057478-5EC4-B944-8470-ADE300A30DF2}">
      <dsp:nvSpPr>
        <dsp:cNvPr id="0" name=""/>
        <dsp:cNvSpPr/>
      </dsp:nvSpPr>
      <dsp:spPr>
        <a:xfrm>
          <a:off x="1631322" y="3300935"/>
          <a:ext cx="1366549" cy="1366549"/>
        </a:xfrm>
        <a:prstGeom prst="ellipse">
          <a:avLst/>
        </a:prstGeom>
        <a:solidFill>
          <a:srgbClr val="FACD20">
            <a:alpha val="50000"/>
          </a:srgb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200" b="0" i="0" kern="1200" dirty="0"/>
            <a:t>Strategic Opportunities</a:t>
          </a:r>
          <a:endParaRPr lang="en-US" sz="1200" kern="1200" dirty="0"/>
        </a:p>
      </dsp:txBody>
      <dsp:txXfrm>
        <a:off x="1831448" y="3501061"/>
        <a:ext cx="966297" cy="966297"/>
      </dsp:txXfrm>
    </dsp:sp>
    <dsp:sp modelId="{78738232-6A95-EE4E-ADE3-CD9D7AC63D07}">
      <dsp:nvSpPr>
        <dsp:cNvPr id="0" name=""/>
        <dsp:cNvSpPr/>
      </dsp:nvSpPr>
      <dsp:spPr>
        <a:xfrm>
          <a:off x="1059569" y="1305247"/>
          <a:ext cx="1366549" cy="1366549"/>
        </a:xfrm>
        <a:prstGeom prst="ellipse">
          <a:avLst/>
        </a:prstGeom>
        <a:solidFill>
          <a:srgbClr val="FACD20">
            <a:alpha val="50000"/>
          </a:srgbClr>
        </a:solidFill>
        <a:ln w="12700" cap="flat" cmpd="sng" algn="ctr">
          <a:solidFill>
            <a:schemeClr val="bg1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200" b="0" i="0" kern="1200" dirty="0"/>
            <a:t>Medical Center Operations</a:t>
          </a:r>
          <a:endParaRPr lang="en-US" sz="1200" kern="1200" dirty="0"/>
        </a:p>
      </dsp:txBody>
      <dsp:txXfrm>
        <a:off x="1259695" y="1505373"/>
        <a:ext cx="966297" cy="966297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radial3">
  <dgm:title val=""/>
  <dgm:desc val=""/>
  <dgm:catLst>
    <dgm:cat type="relationship" pri="31000"/>
    <dgm:cat type="cycle" pri="1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  <dgm:cxn modelId="6" srcId="1" destId="14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composite">
    <dgm:varLst>
      <dgm:chMax val="1"/>
      <dgm:dir/>
      <dgm:resizeHandles val="exact"/>
    </dgm:varLst>
    <dgm:alg type="composite">
      <dgm:param type="ar" val="1"/>
    </dgm:alg>
    <dgm:shape xmlns:r="http://schemas.openxmlformats.org/officeDocument/2006/relationships" r:blip="">
      <dgm:adjLst/>
    </dgm:shape>
    <dgm:presOf/>
    <dgm:constrLst/>
    <dgm:ruleLst/>
    <dgm:layoutNode name="radial">
      <dgm:varLst>
        <dgm:animLvl val="ctr"/>
      </dgm:varLst>
      <dgm:choose name="Name0">
        <dgm:if name="Name1" func="var" arg="dir" op="equ" val="norm">
          <dgm:choose name="Name2">
            <dgm:if name="Name3" axis="ch ch" ptType="node node" st="1 1" cnt="1 0" func="cnt" op="lte" val="1">
              <dgm:alg type="cycle">
                <dgm:param type="stAng" val="90"/>
                <dgm:param type="spanAng" val="360"/>
                <dgm:param type="ctrShpMap" val="fNode"/>
              </dgm:alg>
            </dgm:if>
            <dgm:else name="Name4">
              <dgm:alg type="cycle">
                <dgm:param type="stAng" val="0"/>
                <dgm:param type="spanAng" val="360"/>
                <dgm:param type="ctrShpMap" val="fNode"/>
              </dgm:alg>
            </dgm:else>
          </dgm:choose>
        </dgm:if>
        <dgm:else name="Name5">
          <dgm:alg type="cycle">
            <dgm:param type="stAng" val="0"/>
            <dgm:param type="spanAng" val="-360"/>
            <dgm:param type="ctrShpMap" val="fNode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w" for="ch" forName="centerShape" refType="w"/>
        <dgm:constr type="h" for="ch" forName="centerShape" refType="h"/>
        <dgm:constr type="w" for="ch" forName="node" refType="w" fact="0.5"/>
        <dgm:constr type="h" for="ch" forName="node" refType="h" fact="0.5"/>
        <dgm:constr type="sp" refType="w" refFor="ch" refForName="node" fact="-0.2"/>
        <dgm:constr type="sibSp" refType="w" refFor="ch" refForName="node" fact="-0.2"/>
        <dgm:constr type="primFontSz" for="ch" forName="centerShape" val="65"/>
        <dgm:constr type="primFontSz" for="des" forName="node" val="65"/>
        <dgm:constr type="primFontSz" for="ch" forName="node" refType="primFontSz" refFor="ch" refForName="centerShape" op="lte"/>
      </dgm:constrLst>
      <dgm:ruleLst/>
      <dgm:forEach name="Name6" axis="ch" ptType="node" cnt="1">
        <dgm:layoutNode name="centerShape" styleLbl="vennNode1">
          <dgm:alg type="tx"/>
          <dgm:shape xmlns:r="http://schemas.openxmlformats.org/officeDocument/2006/relationships" type="ellipse" r:blip="">
            <dgm:adjLst/>
          </dgm:shape>
          <dgm:presOf axis="self"/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</dgm:constrLst>
          <dgm:ruleLst>
            <dgm:rule type="primFontSz" val="5" fact="NaN" max="NaN"/>
          </dgm:ruleLst>
        </dgm:layoutNode>
        <dgm:forEach name="Name7" axis="ch" ptType="node">
          <dgm:layoutNode name="node" styleLbl="vennNode1">
            <dgm:varLst>
              <dgm:bulletEnabled val="1"/>
            </dgm:varLst>
            <dgm:alg type="tx"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presOf axis="desOrSelf" ptType="node"/>
            <dgm:constrLst>
              <dgm:constr type="tMarg" refType="primFontSz" fact="0.1"/>
              <dgm:constr type="bMarg" refType="primFontSz" fact="0.1"/>
              <dgm:constr type="lMarg" refType="primFontSz" fact="0.1"/>
              <dgm:constr type="rMarg" refType="primFontSz" fact="0.1"/>
            </dgm:constrLst>
            <dgm:ruleLst>
              <dgm:rule type="primFontSz" val="5" fact="NaN" max="NaN"/>
            </dgm:ruleLst>
          </dgm:layoutNode>
        </dgm:forEach>
      </dgm:forEach>
    </dgm:layoutNod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7840" cy="466435"/>
          </a:xfrm>
          <a:prstGeom prst="rect">
            <a:avLst/>
          </a:prstGeom>
        </p:spPr>
        <p:txBody>
          <a:bodyPr vert="horz" lIns="108850" tIns="54425" rIns="108850" bIns="54425" rtlCol="0"/>
          <a:lstStyle>
            <a:lvl1pPr algn="l">
              <a:defRPr sz="14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0938" y="0"/>
            <a:ext cx="3037840" cy="466435"/>
          </a:xfrm>
          <a:prstGeom prst="rect">
            <a:avLst/>
          </a:prstGeom>
        </p:spPr>
        <p:txBody>
          <a:bodyPr vert="horz" lIns="108850" tIns="54425" rIns="108850" bIns="54425" rtlCol="0"/>
          <a:lstStyle>
            <a:lvl1pPr algn="r">
              <a:defRPr sz="1400"/>
            </a:lvl1pPr>
          </a:lstStyle>
          <a:p>
            <a:fld id="{59E632AC-B4F9-4ABE-B05A-B73467B8D25F}" type="datetimeFigureOut">
              <a:rPr lang="en-US" smtClean="0"/>
              <a:t>8/23/24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715963" y="1162050"/>
            <a:ext cx="5578475" cy="3138488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108850" tIns="54425" rIns="108850" bIns="54425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1040" y="4473892"/>
            <a:ext cx="5608320" cy="3660458"/>
          </a:xfrm>
          <a:prstGeom prst="rect">
            <a:avLst/>
          </a:prstGeom>
        </p:spPr>
        <p:txBody>
          <a:bodyPr vert="horz" lIns="108850" tIns="54425" rIns="108850" bIns="54425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29967"/>
            <a:ext cx="3037840" cy="466434"/>
          </a:xfrm>
          <a:prstGeom prst="rect">
            <a:avLst/>
          </a:prstGeom>
        </p:spPr>
        <p:txBody>
          <a:bodyPr vert="horz" lIns="108850" tIns="54425" rIns="108850" bIns="54425" rtlCol="0" anchor="b"/>
          <a:lstStyle>
            <a:lvl1pPr algn="l">
              <a:defRPr sz="14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0938" y="8829967"/>
            <a:ext cx="3037840" cy="466434"/>
          </a:xfrm>
          <a:prstGeom prst="rect">
            <a:avLst/>
          </a:prstGeom>
        </p:spPr>
        <p:txBody>
          <a:bodyPr vert="horz" lIns="108850" tIns="54425" rIns="108850" bIns="54425" rtlCol="0" anchor="b"/>
          <a:lstStyle>
            <a:lvl1pPr algn="r">
              <a:defRPr sz="1400"/>
            </a:lvl1pPr>
          </a:lstStyle>
          <a:p>
            <a:fld id="{0FB9B966-AC7C-4F58-87AC-ABCFE83FA6C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9876355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g50dfc25985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74650" y="703263"/>
            <a:ext cx="6261100" cy="3522662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g50dfc25985_0_0:notes"/>
          <p:cNvSpPr txBox="1">
            <a:spLocks noGrp="1"/>
          </p:cNvSpPr>
          <p:nvPr>
            <p:ph type="body" idx="1"/>
          </p:nvPr>
        </p:nvSpPr>
        <p:spPr>
          <a:xfrm>
            <a:off x="701040" y="4461789"/>
            <a:ext cx="5608320" cy="4226957"/>
          </a:xfrm>
          <a:prstGeom prst="rect">
            <a:avLst/>
          </a:prstGeom>
        </p:spPr>
        <p:txBody>
          <a:bodyPr spcFirstLastPara="1" wrap="square" lIns="109469" tIns="109469" rIns="109469" bIns="109469" anchor="t" anchorCtr="0">
            <a:noAutofit/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103783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Google Shape;74;g50558aec52_0_316:notes"/>
          <p:cNvSpPr>
            <a:spLocks noGrp="1" noRot="1" noChangeAspect="1"/>
          </p:cNvSpPr>
          <p:nvPr>
            <p:ph type="sldImg" idx="2"/>
          </p:nvPr>
        </p:nvSpPr>
        <p:spPr>
          <a:xfrm>
            <a:off x="406400" y="696913"/>
            <a:ext cx="6197600" cy="34861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5" name="Google Shape;75;g50558aec52_0_316:notes"/>
          <p:cNvSpPr txBox="1">
            <a:spLocks noGrp="1"/>
          </p:cNvSpPr>
          <p:nvPr>
            <p:ph type="body" idx="1"/>
          </p:nvPr>
        </p:nvSpPr>
        <p:spPr>
          <a:xfrm>
            <a:off x="701040" y="4415790"/>
            <a:ext cx="5608320" cy="4183380"/>
          </a:xfrm>
          <a:prstGeom prst="rect">
            <a:avLst/>
          </a:prstGeom>
        </p:spPr>
        <p:txBody>
          <a:bodyPr spcFirstLastPara="1" wrap="square" lIns="108832" tIns="108832" rIns="108832" bIns="108832" anchor="t" anchorCtr="0">
            <a:noAutofit/>
          </a:bodyPr>
          <a:lstStyle/>
          <a:p>
            <a:pPr marL="544251" indent="-355275" defTabSz="1088502">
              <a:buClr>
                <a:srgbClr val="000000"/>
              </a:buClr>
              <a:buSzPts val="1100"/>
              <a:buFont typeface="Arial"/>
              <a:buChar char="●"/>
              <a:defRPr/>
            </a:pPr>
            <a:r>
              <a:rPr lang="en-US" b="0" i="0" dirty="0">
                <a:solidFill>
                  <a:srgbClr val="333333"/>
                </a:solidFill>
                <a:effectLst/>
                <a:latin typeface="Arial" panose="020B0604020202020204" pitchFamily="34" charset="0"/>
              </a:rPr>
              <a:t>More than $340 million of all UCI research funding in fiscal 2020-21 was for biomedical and health sciences clinical work across campus.</a:t>
            </a:r>
            <a:endParaRPr lang="en-US" b="0" i="0">
              <a:solidFill>
                <a:srgbClr val="333333"/>
              </a:solidFill>
              <a:effectLst/>
              <a:latin typeface="Arial" panose="020B0604020202020204" pitchFamily="34" charset="0"/>
            </a:endParaRPr>
          </a:p>
          <a:p>
            <a:pPr marL="188976" defTabSz="1088502">
              <a:buClr>
                <a:srgbClr val="000000"/>
              </a:buClr>
              <a:buSzPts val="1100"/>
              <a:defRPr/>
            </a:pPr>
            <a:endParaRPr lang="en-US" b="0" i="0">
              <a:solidFill>
                <a:srgbClr val="333333"/>
              </a:solidFill>
              <a:effectLst/>
              <a:latin typeface="Arial" panose="020B0604020202020204" pitchFamily="34" charset="0"/>
            </a:endParaRPr>
          </a:p>
          <a:p>
            <a:pPr algn="l"/>
            <a:r>
              <a:rPr lang="en-US" b="0" i="0" dirty="0">
                <a:solidFill>
                  <a:srgbClr val="333333"/>
                </a:solidFill>
                <a:effectLst/>
                <a:latin typeface="Arial" panose="020B0604020202020204" pitchFamily="34" charset="0"/>
              </a:rPr>
              <a:t>One thriving site of this is UCI’s Chao Family Comprehensive Cancer Center – Orange County’s only National Cancer Institute-designated comprehensive cancer center. Its researchers brought in $55 million for basic, translational and clinical studies in fiscal 2020-21, 24 percent more than last year.</a:t>
            </a:r>
          </a:p>
          <a:p>
            <a:pPr marL="188976"/>
            <a:endParaRPr lang="en-US" b="0" i="0">
              <a:solidFill>
                <a:srgbClr val="333333"/>
              </a:solidFill>
              <a:effectLst/>
              <a:latin typeface="Arial" panose="020B0604020202020204" pitchFamily="34" charset="0"/>
            </a:endParaRPr>
          </a:p>
          <a:p>
            <a:pPr algn="l"/>
            <a:r>
              <a:rPr lang="en-US" b="0" i="0" dirty="0">
                <a:solidFill>
                  <a:srgbClr val="333333"/>
                </a:solidFill>
                <a:effectLst/>
                <a:latin typeface="Arial" panose="020B0604020202020204" pitchFamily="34" charset="0"/>
              </a:rPr>
              <a:t>Also continuing to increase was total financial backing for clinical trials in all health science areas to advance new treatments for life-altering diseases. In 2020-21, UCI received $94 million in grant and corporate funding from all sources for clinical trials, a 34 percent jump over the previous year. Within this amount, industry support topped $81 million for the first time.</a:t>
            </a:r>
          </a:p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5718310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Google Shape;74;g50558aec52_0_316:notes"/>
          <p:cNvSpPr>
            <a:spLocks noGrp="1" noRot="1" noChangeAspect="1"/>
          </p:cNvSpPr>
          <p:nvPr>
            <p:ph type="sldImg" idx="2"/>
          </p:nvPr>
        </p:nvSpPr>
        <p:spPr>
          <a:xfrm>
            <a:off x="406400" y="696913"/>
            <a:ext cx="6197600" cy="34861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5" name="Google Shape;75;g50558aec52_0_316:notes"/>
          <p:cNvSpPr txBox="1">
            <a:spLocks noGrp="1"/>
          </p:cNvSpPr>
          <p:nvPr>
            <p:ph type="body" idx="1"/>
          </p:nvPr>
        </p:nvSpPr>
        <p:spPr>
          <a:xfrm>
            <a:off x="701040" y="4415790"/>
            <a:ext cx="5608320" cy="4183380"/>
          </a:xfrm>
          <a:prstGeom prst="rect">
            <a:avLst/>
          </a:prstGeom>
        </p:spPr>
        <p:txBody>
          <a:bodyPr spcFirstLastPara="1" wrap="square" lIns="108832" tIns="108832" rIns="108832" bIns="108832" anchor="t" anchorCtr="0">
            <a:noAutofit/>
          </a:bodyPr>
          <a:lstStyle/>
          <a:p>
            <a:pPr marL="544251" indent="-355275" defTabSz="1088502">
              <a:buClr>
                <a:srgbClr val="000000"/>
              </a:buClr>
              <a:buSzPts val="1100"/>
              <a:buFont typeface="Arial"/>
              <a:buChar char="●"/>
              <a:defRPr/>
            </a:pPr>
            <a:r>
              <a:rPr lang="en-US" b="0" i="0" dirty="0">
                <a:solidFill>
                  <a:srgbClr val="333333"/>
                </a:solidFill>
                <a:effectLst/>
                <a:latin typeface="Arial" panose="020B0604020202020204" pitchFamily="34" charset="0"/>
              </a:rPr>
              <a:t>More than $340 million of all UCI research funding in fiscal 2020-21 was for biomedical and health sciences clinical work across campus.</a:t>
            </a:r>
            <a:endParaRPr lang="en-US" b="0" i="0">
              <a:solidFill>
                <a:srgbClr val="333333"/>
              </a:solidFill>
              <a:effectLst/>
              <a:latin typeface="Arial" panose="020B0604020202020204" pitchFamily="34" charset="0"/>
            </a:endParaRPr>
          </a:p>
          <a:p>
            <a:pPr marL="188976" defTabSz="1088502">
              <a:buClr>
                <a:srgbClr val="000000"/>
              </a:buClr>
              <a:buSzPts val="1100"/>
              <a:defRPr/>
            </a:pPr>
            <a:endParaRPr lang="en-US" b="0" i="0">
              <a:solidFill>
                <a:srgbClr val="333333"/>
              </a:solidFill>
              <a:effectLst/>
              <a:latin typeface="Arial" panose="020B0604020202020204" pitchFamily="34" charset="0"/>
            </a:endParaRPr>
          </a:p>
          <a:p>
            <a:pPr algn="l"/>
            <a:r>
              <a:rPr lang="en-US" b="0" i="0" dirty="0">
                <a:solidFill>
                  <a:srgbClr val="333333"/>
                </a:solidFill>
                <a:effectLst/>
                <a:latin typeface="Arial" panose="020B0604020202020204" pitchFamily="34" charset="0"/>
              </a:rPr>
              <a:t>One thriving site of this is UCI’s Chao Family Comprehensive Cancer Center – Orange County’s only National Cancer Institute-designated comprehensive cancer center. Its researchers brought in $55 million for basic, translational and clinical studies in fiscal 2020-21, 24 percent more than last year.</a:t>
            </a:r>
          </a:p>
          <a:p>
            <a:pPr marL="188976"/>
            <a:endParaRPr lang="en-US" b="0" i="0">
              <a:solidFill>
                <a:srgbClr val="333333"/>
              </a:solidFill>
              <a:effectLst/>
              <a:latin typeface="Arial" panose="020B0604020202020204" pitchFamily="34" charset="0"/>
            </a:endParaRPr>
          </a:p>
          <a:p>
            <a:pPr algn="l"/>
            <a:r>
              <a:rPr lang="en-US" b="0" i="0" dirty="0">
                <a:solidFill>
                  <a:srgbClr val="333333"/>
                </a:solidFill>
                <a:effectLst/>
                <a:latin typeface="Arial" panose="020B0604020202020204" pitchFamily="34" charset="0"/>
              </a:rPr>
              <a:t>Also continuing to increase was total financial backing for clinical trials in all health science areas to advance new treatments for life-altering diseases. In 2020-21, UCI received $94 million in grant and corporate funding from all sources for clinical trials, a 34 percent jump over the previous year. Within this amount, industry support topped $81 million for the first time.</a:t>
            </a:r>
          </a:p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1148728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Google Shape;74;g50558aec52_0_316:notes"/>
          <p:cNvSpPr>
            <a:spLocks noGrp="1" noRot="1" noChangeAspect="1"/>
          </p:cNvSpPr>
          <p:nvPr>
            <p:ph type="sldImg" idx="2"/>
          </p:nvPr>
        </p:nvSpPr>
        <p:spPr>
          <a:xfrm>
            <a:off x="406400" y="696913"/>
            <a:ext cx="6197600" cy="34861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5" name="Google Shape;75;g50558aec52_0_316:notes"/>
          <p:cNvSpPr txBox="1">
            <a:spLocks noGrp="1"/>
          </p:cNvSpPr>
          <p:nvPr>
            <p:ph type="body" idx="1"/>
          </p:nvPr>
        </p:nvSpPr>
        <p:spPr>
          <a:xfrm>
            <a:off x="701040" y="4415790"/>
            <a:ext cx="5608320" cy="4183380"/>
          </a:xfrm>
          <a:prstGeom prst="rect">
            <a:avLst/>
          </a:prstGeom>
        </p:spPr>
        <p:txBody>
          <a:bodyPr spcFirstLastPara="1" wrap="square" lIns="108832" tIns="108832" rIns="108832" bIns="108832" anchor="t" anchorCtr="0">
            <a:noAutofit/>
          </a:bodyPr>
          <a:lstStyle/>
          <a:p>
            <a:pPr marL="544251" indent="-355275" defTabSz="1088502">
              <a:buClr>
                <a:srgbClr val="000000"/>
              </a:buClr>
              <a:buSzPts val="1100"/>
              <a:buFont typeface="Arial"/>
              <a:buChar char="●"/>
              <a:defRPr/>
            </a:pPr>
            <a:r>
              <a:rPr lang="en-US" b="0" i="0" dirty="0">
                <a:solidFill>
                  <a:srgbClr val="333333"/>
                </a:solidFill>
                <a:effectLst/>
                <a:latin typeface="Arial" panose="020B0604020202020204" pitchFamily="34" charset="0"/>
              </a:rPr>
              <a:t>More than $340 million of all UCI research funding in fiscal 2020-21 was for biomedical and health sciences clinical work across campus.</a:t>
            </a:r>
            <a:endParaRPr lang="en-US" b="0" i="0">
              <a:solidFill>
                <a:srgbClr val="333333"/>
              </a:solidFill>
              <a:effectLst/>
              <a:latin typeface="Arial" panose="020B0604020202020204" pitchFamily="34" charset="0"/>
            </a:endParaRPr>
          </a:p>
          <a:p>
            <a:pPr marL="188976" defTabSz="1088502">
              <a:buClr>
                <a:srgbClr val="000000"/>
              </a:buClr>
              <a:buSzPts val="1100"/>
              <a:defRPr/>
            </a:pPr>
            <a:endParaRPr lang="en-US" b="0" i="0">
              <a:solidFill>
                <a:srgbClr val="333333"/>
              </a:solidFill>
              <a:effectLst/>
              <a:latin typeface="Arial" panose="020B0604020202020204" pitchFamily="34" charset="0"/>
            </a:endParaRPr>
          </a:p>
          <a:p>
            <a:pPr algn="l"/>
            <a:r>
              <a:rPr lang="en-US" b="0" i="0" dirty="0">
                <a:solidFill>
                  <a:srgbClr val="333333"/>
                </a:solidFill>
                <a:effectLst/>
                <a:latin typeface="Arial" panose="020B0604020202020204" pitchFamily="34" charset="0"/>
              </a:rPr>
              <a:t>One thriving site of this is UCI’s Chao Family Comprehensive Cancer Center – Orange County’s only National Cancer Institute-designated comprehensive cancer center. Its researchers brought in $55 million for basic, translational and clinical studies in fiscal 2020-21, 24 percent more than last year.</a:t>
            </a:r>
          </a:p>
          <a:p>
            <a:pPr marL="188976"/>
            <a:endParaRPr lang="en-US" b="0" i="0">
              <a:solidFill>
                <a:srgbClr val="333333"/>
              </a:solidFill>
              <a:effectLst/>
              <a:latin typeface="Arial" panose="020B0604020202020204" pitchFamily="34" charset="0"/>
            </a:endParaRPr>
          </a:p>
          <a:p>
            <a:pPr algn="l"/>
            <a:r>
              <a:rPr lang="en-US" b="0" i="0" dirty="0">
                <a:solidFill>
                  <a:srgbClr val="333333"/>
                </a:solidFill>
                <a:effectLst/>
                <a:latin typeface="Arial" panose="020B0604020202020204" pitchFamily="34" charset="0"/>
              </a:rPr>
              <a:t>Also continuing to increase was total financial backing for clinical trials in all health science areas to advance new treatments for life-altering diseases. In 2020-21, UCI received $94 million in grant and corporate funding from all sources for clinical trials, a 34 percent jump over the previous year. Within this amount, industry support topped $81 million for the first time.</a:t>
            </a:r>
          </a:p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0347424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Google Shape;74;g50558aec52_0_316:notes"/>
          <p:cNvSpPr>
            <a:spLocks noGrp="1" noRot="1" noChangeAspect="1"/>
          </p:cNvSpPr>
          <p:nvPr>
            <p:ph type="sldImg" idx="2"/>
          </p:nvPr>
        </p:nvSpPr>
        <p:spPr>
          <a:xfrm>
            <a:off x="406400" y="696913"/>
            <a:ext cx="6197600" cy="34861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5" name="Google Shape;75;g50558aec52_0_316:notes"/>
          <p:cNvSpPr txBox="1">
            <a:spLocks noGrp="1"/>
          </p:cNvSpPr>
          <p:nvPr>
            <p:ph type="body" idx="1"/>
          </p:nvPr>
        </p:nvSpPr>
        <p:spPr>
          <a:xfrm>
            <a:off x="701040" y="4415790"/>
            <a:ext cx="5608320" cy="4183380"/>
          </a:xfrm>
          <a:prstGeom prst="rect">
            <a:avLst/>
          </a:prstGeom>
        </p:spPr>
        <p:txBody>
          <a:bodyPr spcFirstLastPara="1" wrap="square" lIns="108832" tIns="108832" rIns="108832" bIns="108832" anchor="t" anchorCtr="0">
            <a:noAutofit/>
          </a:bodyPr>
          <a:lstStyle/>
          <a:p>
            <a:pPr marL="544251" indent="-355275" defTabSz="1088502">
              <a:buClr>
                <a:srgbClr val="000000"/>
              </a:buClr>
              <a:buSzPts val="1100"/>
              <a:buFont typeface="Arial"/>
              <a:buChar char="●"/>
              <a:defRPr/>
            </a:pPr>
            <a:r>
              <a:rPr lang="en-US" b="0" i="0" dirty="0">
                <a:solidFill>
                  <a:srgbClr val="333333"/>
                </a:solidFill>
                <a:effectLst/>
                <a:latin typeface="Arial" panose="020B0604020202020204" pitchFamily="34" charset="0"/>
              </a:rPr>
              <a:t>More than $340 million of all UCI research funding in fiscal 2020-21 was for biomedical and health sciences clinical work across campus.</a:t>
            </a:r>
            <a:endParaRPr lang="en-US" b="0" i="0">
              <a:solidFill>
                <a:srgbClr val="333333"/>
              </a:solidFill>
              <a:effectLst/>
              <a:latin typeface="Arial" panose="020B0604020202020204" pitchFamily="34" charset="0"/>
            </a:endParaRPr>
          </a:p>
          <a:p>
            <a:pPr marL="188976" defTabSz="1088502">
              <a:buClr>
                <a:srgbClr val="000000"/>
              </a:buClr>
              <a:buSzPts val="1100"/>
              <a:defRPr/>
            </a:pPr>
            <a:endParaRPr lang="en-US" b="0" i="0">
              <a:solidFill>
                <a:srgbClr val="333333"/>
              </a:solidFill>
              <a:effectLst/>
              <a:latin typeface="Arial" panose="020B0604020202020204" pitchFamily="34" charset="0"/>
            </a:endParaRPr>
          </a:p>
          <a:p>
            <a:pPr algn="l"/>
            <a:r>
              <a:rPr lang="en-US" b="0" i="0" dirty="0">
                <a:solidFill>
                  <a:srgbClr val="333333"/>
                </a:solidFill>
                <a:effectLst/>
                <a:latin typeface="Arial" panose="020B0604020202020204" pitchFamily="34" charset="0"/>
              </a:rPr>
              <a:t>One thriving site of this is UCI’s Chao Family Comprehensive Cancer Center – Orange County’s only National Cancer Institute-designated comprehensive cancer center. Its researchers brought in $55 million for basic, translational and clinical studies in fiscal 2020-21, 24 percent more than last year.</a:t>
            </a:r>
          </a:p>
          <a:p>
            <a:pPr marL="188976"/>
            <a:endParaRPr lang="en-US" b="0" i="0">
              <a:solidFill>
                <a:srgbClr val="333333"/>
              </a:solidFill>
              <a:effectLst/>
              <a:latin typeface="Arial" panose="020B0604020202020204" pitchFamily="34" charset="0"/>
            </a:endParaRPr>
          </a:p>
          <a:p>
            <a:pPr algn="l"/>
            <a:r>
              <a:rPr lang="en-US" b="0" i="0" dirty="0">
                <a:solidFill>
                  <a:srgbClr val="333333"/>
                </a:solidFill>
                <a:effectLst/>
                <a:latin typeface="Arial" panose="020B0604020202020204" pitchFamily="34" charset="0"/>
              </a:rPr>
              <a:t>Also continuing to increase was total financial backing for clinical trials in all health science areas to advance new treatments for life-altering diseases. In 2020-21, UCI received $94 million in grant and corporate funding from all sources for clinical trials, a 34 percent jump over the previous year. Within this amount, industry support topped $81 million for the first time.</a:t>
            </a:r>
          </a:p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6610918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Google Shape;74;g50558aec52_0_316:notes"/>
          <p:cNvSpPr>
            <a:spLocks noGrp="1" noRot="1" noChangeAspect="1"/>
          </p:cNvSpPr>
          <p:nvPr>
            <p:ph type="sldImg" idx="2"/>
          </p:nvPr>
        </p:nvSpPr>
        <p:spPr>
          <a:xfrm>
            <a:off x="406400" y="696913"/>
            <a:ext cx="6197600" cy="34861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5" name="Google Shape;75;g50558aec52_0_316:notes"/>
          <p:cNvSpPr txBox="1">
            <a:spLocks noGrp="1"/>
          </p:cNvSpPr>
          <p:nvPr>
            <p:ph type="body" idx="1"/>
          </p:nvPr>
        </p:nvSpPr>
        <p:spPr>
          <a:xfrm>
            <a:off x="701040" y="4415790"/>
            <a:ext cx="5608320" cy="4183380"/>
          </a:xfrm>
          <a:prstGeom prst="rect">
            <a:avLst/>
          </a:prstGeom>
        </p:spPr>
        <p:txBody>
          <a:bodyPr spcFirstLastPara="1" wrap="square" lIns="108832" tIns="108832" rIns="108832" bIns="108832" anchor="t" anchorCtr="0">
            <a:noAutofit/>
          </a:bodyPr>
          <a:lstStyle/>
          <a:p>
            <a:pPr marL="544251" indent="-355275" defTabSz="1088502">
              <a:buClr>
                <a:srgbClr val="000000"/>
              </a:buClr>
              <a:buSzPts val="1100"/>
              <a:buFont typeface="Arial"/>
              <a:buChar char="●"/>
              <a:defRPr/>
            </a:pPr>
            <a:r>
              <a:rPr lang="en-US" b="0" i="0" dirty="0">
                <a:solidFill>
                  <a:srgbClr val="333333"/>
                </a:solidFill>
                <a:effectLst/>
                <a:latin typeface="Arial" panose="020B0604020202020204" pitchFamily="34" charset="0"/>
              </a:rPr>
              <a:t>More than $340 million of all UCI research funding in fiscal 2020-21 was for biomedical and health sciences clinical work across campus.</a:t>
            </a:r>
            <a:endParaRPr lang="en-US" b="0" i="0">
              <a:solidFill>
                <a:srgbClr val="333333"/>
              </a:solidFill>
              <a:effectLst/>
              <a:latin typeface="Arial" panose="020B0604020202020204" pitchFamily="34" charset="0"/>
            </a:endParaRPr>
          </a:p>
          <a:p>
            <a:pPr marL="188976" defTabSz="1088502">
              <a:buClr>
                <a:srgbClr val="000000"/>
              </a:buClr>
              <a:buSzPts val="1100"/>
              <a:defRPr/>
            </a:pPr>
            <a:endParaRPr lang="en-US" b="0" i="0">
              <a:solidFill>
                <a:srgbClr val="333333"/>
              </a:solidFill>
              <a:effectLst/>
              <a:latin typeface="Arial" panose="020B0604020202020204" pitchFamily="34" charset="0"/>
            </a:endParaRPr>
          </a:p>
          <a:p>
            <a:pPr algn="l"/>
            <a:r>
              <a:rPr lang="en-US" b="0" i="0" dirty="0">
                <a:solidFill>
                  <a:srgbClr val="333333"/>
                </a:solidFill>
                <a:effectLst/>
                <a:latin typeface="Arial" panose="020B0604020202020204" pitchFamily="34" charset="0"/>
              </a:rPr>
              <a:t>One thriving site of this is UCI’s Chao Family Comprehensive Cancer Center – Orange County’s only National Cancer Institute-designated comprehensive cancer center. Its researchers brought in $55 million for basic, translational and clinical studies in fiscal 2020-21, 24 percent more than last year.</a:t>
            </a:r>
          </a:p>
          <a:p>
            <a:pPr marL="188976"/>
            <a:endParaRPr lang="en-US" b="0" i="0">
              <a:solidFill>
                <a:srgbClr val="333333"/>
              </a:solidFill>
              <a:effectLst/>
              <a:latin typeface="Arial" panose="020B0604020202020204" pitchFamily="34" charset="0"/>
            </a:endParaRPr>
          </a:p>
          <a:p>
            <a:pPr algn="l"/>
            <a:r>
              <a:rPr lang="en-US" b="0" i="0" dirty="0">
                <a:solidFill>
                  <a:srgbClr val="333333"/>
                </a:solidFill>
                <a:effectLst/>
                <a:latin typeface="Arial" panose="020B0604020202020204" pitchFamily="34" charset="0"/>
              </a:rPr>
              <a:t>Also continuing to increase was total financial backing for clinical trials in all health science areas to advance new treatments for life-altering diseases. In 2020-21, UCI received $94 million in grant and corporate funding from all sources for clinical trials, a 34 percent jump over the previous year. Within this amount, industry support topped $81 million for the first time.</a:t>
            </a:r>
          </a:p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9350063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828800" y="1346836"/>
            <a:ext cx="10972800" cy="2865120"/>
          </a:xfrm>
        </p:spPr>
        <p:txBody>
          <a:bodyPr anchor="b"/>
          <a:lstStyle>
            <a:lvl1pPr algn="ctr">
              <a:defRPr sz="7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800" y="4322446"/>
            <a:ext cx="10972800" cy="1986914"/>
          </a:xfrm>
        </p:spPr>
        <p:txBody>
          <a:bodyPr/>
          <a:lstStyle>
            <a:lvl1pPr marL="0" indent="0" algn="ctr">
              <a:buNone/>
              <a:defRPr sz="2880"/>
            </a:lvl1pPr>
            <a:lvl2pPr marL="548640" indent="0" algn="ctr">
              <a:buNone/>
              <a:defRPr sz="2400"/>
            </a:lvl2pPr>
            <a:lvl3pPr marL="1097280" indent="0" algn="ctr">
              <a:buNone/>
              <a:defRPr sz="2160"/>
            </a:lvl3pPr>
            <a:lvl4pPr marL="1645920" indent="0" algn="ctr">
              <a:buNone/>
              <a:defRPr sz="1920"/>
            </a:lvl4pPr>
            <a:lvl5pPr marL="2194560" indent="0" algn="ctr">
              <a:buNone/>
              <a:defRPr sz="1920"/>
            </a:lvl5pPr>
            <a:lvl6pPr marL="2743200" indent="0" algn="ctr">
              <a:buNone/>
              <a:defRPr sz="1920"/>
            </a:lvl6pPr>
            <a:lvl7pPr marL="3291840" indent="0" algn="ctr">
              <a:buNone/>
              <a:defRPr sz="1920"/>
            </a:lvl7pPr>
            <a:lvl8pPr marL="3840480" indent="0" algn="ctr">
              <a:buNone/>
              <a:defRPr sz="1920"/>
            </a:lvl8pPr>
            <a:lvl9pPr marL="4389120" indent="0" algn="ctr">
              <a:buNone/>
              <a:defRPr sz="192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198F11-4201-2F44-8529-B54C720A0E98}" type="datetimeFigureOut">
              <a:rPr lang="en-US" smtClean="0"/>
              <a:t>8/23/24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8603A3-C018-6944-8962-F07A55FE5EC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007601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198F11-4201-2F44-8529-B54C720A0E98}" type="datetimeFigureOut">
              <a:rPr lang="en-US" smtClean="0"/>
              <a:t>8/23/24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8603A3-C018-6944-8962-F07A55FE5EC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7920861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98220" y="2051686"/>
            <a:ext cx="12618720" cy="3423284"/>
          </a:xfrm>
        </p:spPr>
        <p:txBody>
          <a:bodyPr anchor="b"/>
          <a:lstStyle>
            <a:lvl1pPr>
              <a:defRPr sz="7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98220" y="5507356"/>
            <a:ext cx="12618720" cy="1800224"/>
          </a:xfrm>
        </p:spPr>
        <p:txBody>
          <a:bodyPr/>
          <a:lstStyle>
            <a:lvl1pPr marL="0" indent="0">
              <a:buNone/>
              <a:defRPr sz="2880">
                <a:solidFill>
                  <a:schemeClr val="tx1">
                    <a:tint val="75000"/>
                  </a:schemeClr>
                </a:solidFill>
              </a:defRPr>
            </a:lvl1pPr>
            <a:lvl2pPr marL="54864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2pPr>
            <a:lvl3pPr marL="1097280" indent="0">
              <a:buNone/>
              <a:defRPr sz="2160">
                <a:solidFill>
                  <a:schemeClr val="tx1">
                    <a:tint val="75000"/>
                  </a:schemeClr>
                </a:solidFill>
              </a:defRPr>
            </a:lvl3pPr>
            <a:lvl4pPr marL="1645920" indent="0">
              <a:buNone/>
              <a:defRPr sz="1920">
                <a:solidFill>
                  <a:schemeClr val="tx1">
                    <a:tint val="75000"/>
                  </a:schemeClr>
                </a:solidFill>
              </a:defRPr>
            </a:lvl4pPr>
            <a:lvl5pPr marL="2194560" indent="0">
              <a:buNone/>
              <a:defRPr sz="1920">
                <a:solidFill>
                  <a:schemeClr val="tx1">
                    <a:tint val="75000"/>
                  </a:schemeClr>
                </a:solidFill>
              </a:defRPr>
            </a:lvl5pPr>
            <a:lvl6pPr marL="2743200" indent="0">
              <a:buNone/>
              <a:defRPr sz="1920">
                <a:solidFill>
                  <a:schemeClr val="tx1">
                    <a:tint val="75000"/>
                  </a:schemeClr>
                </a:solidFill>
              </a:defRPr>
            </a:lvl6pPr>
            <a:lvl7pPr marL="3291840" indent="0">
              <a:buNone/>
              <a:defRPr sz="1920">
                <a:solidFill>
                  <a:schemeClr val="tx1">
                    <a:tint val="75000"/>
                  </a:schemeClr>
                </a:solidFill>
              </a:defRPr>
            </a:lvl7pPr>
            <a:lvl8pPr marL="3840480" indent="0">
              <a:buNone/>
              <a:defRPr sz="1920">
                <a:solidFill>
                  <a:schemeClr val="tx1">
                    <a:tint val="75000"/>
                  </a:schemeClr>
                </a:solidFill>
              </a:defRPr>
            </a:lvl8pPr>
            <a:lvl9pPr marL="4389120" indent="0">
              <a:buNone/>
              <a:defRPr sz="192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198F11-4201-2F44-8529-B54C720A0E98}" type="datetimeFigureOut">
              <a:rPr lang="en-US" smtClean="0"/>
              <a:t>8/23/24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8603A3-C018-6944-8962-F07A55FE5EC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1942899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05840" y="2190750"/>
            <a:ext cx="6217920" cy="5221606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406640" y="2190750"/>
            <a:ext cx="6217920" cy="5221606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198F11-4201-2F44-8529-B54C720A0E98}" type="datetimeFigureOut">
              <a:rPr lang="en-US" smtClean="0"/>
              <a:t>8/23/24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8603A3-C018-6944-8962-F07A55FE5EC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4045877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07746" y="438150"/>
            <a:ext cx="12618720" cy="1590676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07746" y="2017396"/>
            <a:ext cx="6189344" cy="988694"/>
          </a:xfrm>
        </p:spPr>
        <p:txBody>
          <a:bodyPr anchor="b"/>
          <a:lstStyle>
            <a:lvl1pPr marL="0" indent="0">
              <a:buNone/>
              <a:defRPr sz="2880" b="1"/>
            </a:lvl1pPr>
            <a:lvl2pPr marL="548640" indent="0">
              <a:buNone/>
              <a:defRPr sz="2400" b="1"/>
            </a:lvl2pPr>
            <a:lvl3pPr marL="1097280" indent="0">
              <a:buNone/>
              <a:defRPr sz="2160" b="1"/>
            </a:lvl3pPr>
            <a:lvl4pPr marL="1645920" indent="0">
              <a:buNone/>
              <a:defRPr sz="1920" b="1"/>
            </a:lvl4pPr>
            <a:lvl5pPr marL="2194560" indent="0">
              <a:buNone/>
              <a:defRPr sz="1920" b="1"/>
            </a:lvl5pPr>
            <a:lvl6pPr marL="2743200" indent="0">
              <a:buNone/>
              <a:defRPr sz="1920" b="1"/>
            </a:lvl6pPr>
            <a:lvl7pPr marL="3291840" indent="0">
              <a:buNone/>
              <a:defRPr sz="1920" b="1"/>
            </a:lvl7pPr>
            <a:lvl8pPr marL="3840480" indent="0">
              <a:buNone/>
              <a:defRPr sz="1920" b="1"/>
            </a:lvl8pPr>
            <a:lvl9pPr marL="4389120" indent="0">
              <a:buNone/>
              <a:defRPr sz="192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07746" y="3006090"/>
            <a:ext cx="6189344" cy="4421506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406640" y="2017396"/>
            <a:ext cx="6219826" cy="988694"/>
          </a:xfrm>
        </p:spPr>
        <p:txBody>
          <a:bodyPr anchor="b"/>
          <a:lstStyle>
            <a:lvl1pPr marL="0" indent="0">
              <a:buNone/>
              <a:defRPr sz="2880" b="1"/>
            </a:lvl1pPr>
            <a:lvl2pPr marL="548640" indent="0">
              <a:buNone/>
              <a:defRPr sz="2400" b="1"/>
            </a:lvl2pPr>
            <a:lvl3pPr marL="1097280" indent="0">
              <a:buNone/>
              <a:defRPr sz="2160" b="1"/>
            </a:lvl3pPr>
            <a:lvl4pPr marL="1645920" indent="0">
              <a:buNone/>
              <a:defRPr sz="1920" b="1"/>
            </a:lvl4pPr>
            <a:lvl5pPr marL="2194560" indent="0">
              <a:buNone/>
              <a:defRPr sz="1920" b="1"/>
            </a:lvl5pPr>
            <a:lvl6pPr marL="2743200" indent="0">
              <a:buNone/>
              <a:defRPr sz="1920" b="1"/>
            </a:lvl6pPr>
            <a:lvl7pPr marL="3291840" indent="0">
              <a:buNone/>
              <a:defRPr sz="1920" b="1"/>
            </a:lvl7pPr>
            <a:lvl8pPr marL="3840480" indent="0">
              <a:buNone/>
              <a:defRPr sz="1920" b="1"/>
            </a:lvl8pPr>
            <a:lvl9pPr marL="4389120" indent="0">
              <a:buNone/>
              <a:defRPr sz="192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406640" y="3006090"/>
            <a:ext cx="6219826" cy="4421506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198F11-4201-2F44-8529-B54C720A0E98}" type="datetimeFigureOut">
              <a:rPr lang="en-US" smtClean="0"/>
              <a:t>8/23/24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8603A3-C018-6944-8962-F07A55FE5EC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3430610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198F11-4201-2F44-8529-B54C720A0E98}" type="datetimeFigureOut">
              <a:rPr lang="en-US" smtClean="0"/>
              <a:t>8/23/24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8603A3-C018-6944-8962-F07A55FE5EC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790090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198F11-4201-2F44-8529-B54C720A0E98}" type="datetimeFigureOut">
              <a:rPr lang="en-US" smtClean="0"/>
              <a:t>8/23/24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8603A3-C018-6944-8962-F07A55FE5EC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5727067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07746" y="548640"/>
            <a:ext cx="4718684" cy="1920240"/>
          </a:xfrm>
        </p:spPr>
        <p:txBody>
          <a:bodyPr anchor="b"/>
          <a:lstStyle>
            <a:lvl1pPr>
              <a:defRPr sz="384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19826" y="1184911"/>
            <a:ext cx="7406640" cy="5848350"/>
          </a:xfrm>
        </p:spPr>
        <p:txBody>
          <a:bodyPr/>
          <a:lstStyle>
            <a:lvl1pPr>
              <a:defRPr sz="3840"/>
            </a:lvl1pPr>
            <a:lvl2pPr>
              <a:defRPr sz="3360"/>
            </a:lvl2pPr>
            <a:lvl3pPr>
              <a:defRPr sz="2880"/>
            </a:lvl3pPr>
            <a:lvl4pPr>
              <a:defRPr sz="2400"/>
            </a:lvl4pPr>
            <a:lvl5pPr>
              <a:defRPr sz="2400"/>
            </a:lvl5pPr>
            <a:lvl6pPr>
              <a:defRPr sz="2400"/>
            </a:lvl6pPr>
            <a:lvl7pPr>
              <a:defRPr sz="2400"/>
            </a:lvl7pPr>
            <a:lvl8pPr>
              <a:defRPr sz="2400"/>
            </a:lvl8pPr>
            <a:lvl9pPr>
              <a:defRPr sz="2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07746" y="2468880"/>
            <a:ext cx="4718684" cy="4573906"/>
          </a:xfrm>
        </p:spPr>
        <p:txBody>
          <a:bodyPr/>
          <a:lstStyle>
            <a:lvl1pPr marL="0" indent="0">
              <a:buNone/>
              <a:defRPr sz="1920"/>
            </a:lvl1pPr>
            <a:lvl2pPr marL="548640" indent="0">
              <a:buNone/>
              <a:defRPr sz="1680"/>
            </a:lvl2pPr>
            <a:lvl3pPr marL="1097280" indent="0">
              <a:buNone/>
              <a:defRPr sz="1440"/>
            </a:lvl3pPr>
            <a:lvl4pPr marL="1645920" indent="0">
              <a:buNone/>
              <a:defRPr sz="1200"/>
            </a:lvl4pPr>
            <a:lvl5pPr marL="2194560" indent="0">
              <a:buNone/>
              <a:defRPr sz="1200"/>
            </a:lvl5pPr>
            <a:lvl6pPr marL="2743200" indent="0">
              <a:buNone/>
              <a:defRPr sz="1200"/>
            </a:lvl6pPr>
            <a:lvl7pPr marL="3291840" indent="0">
              <a:buNone/>
              <a:defRPr sz="1200"/>
            </a:lvl7pPr>
            <a:lvl8pPr marL="3840480" indent="0">
              <a:buNone/>
              <a:defRPr sz="1200"/>
            </a:lvl8pPr>
            <a:lvl9pPr marL="4389120" indent="0">
              <a:buNone/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198F11-4201-2F44-8529-B54C720A0E98}" type="datetimeFigureOut">
              <a:rPr lang="en-US" smtClean="0"/>
              <a:t>8/23/24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8603A3-C018-6944-8962-F07A55FE5EC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0089666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07746" y="548640"/>
            <a:ext cx="4718684" cy="1920240"/>
          </a:xfrm>
        </p:spPr>
        <p:txBody>
          <a:bodyPr anchor="b"/>
          <a:lstStyle>
            <a:lvl1pPr>
              <a:defRPr sz="384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219826" y="1184911"/>
            <a:ext cx="7406640" cy="5848350"/>
          </a:xfrm>
        </p:spPr>
        <p:txBody>
          <a:bodyPr anchor="t"/>
          <a:lstStyle>
            <a:lvl1pPr marL="0" indent="0">
              <a:buNone/>
              <a:defRPr sz="3840"/>
            </a:lvl1pPr>
            <a:lvl2pPr marL="548640" indent="0">
              <a:buNone/>
              <a:defRPr sz="3360"/>
            </a:lvl2pPr>
            <a:lvl3pPr marL="1097280" indent="0">
              <a:buNone/>
              <a:defRPr sz="2880"/>
            </a:lvl3pPr>
            <a:lvl4pPr marL="1645920" indent="0">
              <a:buNone/>
              <a:defRPr sz="2400"/>
            </a:lvl4pPr>
            <a:lvl5pPr marL="2194560" indent="0">
              <a:buNone/>
              <a:defRPr sz="2400"/>
            </a:lvl5pPr>
            <a:lvl6pPr marL="2743200" indent="0">
              <a:buNone/>
              <a:defRPr sz="2400"/>
            </a:lvl6pPr>
            <a:lvl7pPr marL="3291840" indent="0">
              <a:buNone/>
              <a:defRPr sz="2400"/>
            </a:lvl7pPr>
            <a:lvl8pPr marL="3840480" indent="0">
              <a:buNone/>
              <a:defRPr sz="2400"/>
            </a:lvl8pPr>
            <a:lvl9pPr marL="4389120" indent="0">
              <a:buNone/>
              <a:defRPr sz="24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07746" y="2468880"/>
            <a:ext cx="4718684" cy="4573906"/>
          </a:xfrm>
        </p:spPr>
        <p:txBody>
          <a:bodyPr/>
          <a:lstStyle>
            <a:lvl1pPr marL="0" indent="0">
              <a:buNone/>
              <a:defRPr sz="1920"/>
            </a:lvl1pPr>
            <a:lvl2pPr marL="548640" indent="0">
              <a:buNone/>
              <a:defRPr sz="1680"/>
            </a:lvl2pPr>
            <a:lvl3pPr marL="1097280" indent="0">
              <a:buNone/>
              <a:defRPr sz="1440"/>
            </a:lvl3pPr>
            <a:lvl4pPr marL="1645920" indent="0">
              <a:buNone/>
              <a:defRPr sz="1200"/>
            </a:lvl4pPr>
            <a:lvl5pPr marL="2194560" indent="0">
              <a:buNone/>
              <a:defRPr sz="1200"/>
            </a:lvl5pPr>
            <a:lvl6pPr marL="2743200" indent="0">
              <a:buNone/>
              <a:defRPr sz="1200"/>
            </a:lvl6pPr>
            <a:lvl7pPr marL="3291840" indent="0">
              <a:buNone/>
              <a:defRPr sz="1200"/>
            </a:lvl7pPr>
            <a:lvl8pPr marL="3840480" indent="0">
              <a:buNone/>
              <a:defRPr sz="1200"/>
            </a:lvl8pPr>
            <a:lvl9pPr marL="4389120" indent="0">
              <a:buNone/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198F11-4201-2F44-8529-B54C720A0E98}" type="datetimeFigureOut">
              <a:rPr lang="en-US" smtClean="0"/>
              <a:t>8/23/24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8603A3-C018-6944-8962-F07A55FE5EC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8987261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198F11-4201-2F44-8529-B54C720A0E98}" type="datetimeFigureOut">
              <a:rPr lang="en-US" smtClean="0"/>
              <a:t>8/23/24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8603A3-C018-6944-8962-F07A55FE5EC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2601404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0469880" y="438150"/>
            <a:ext cx="3154680" cy="6974206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005840" y="438150"/>
            <a:ext cx="9281160" cy="6974206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198F11-4201-2F44-8529-B54C720A0E98}" type="datetimeFigureOut">
              <a:rPr lang="en-US" smtClean="0"/>
              <a:t>8/23/24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8603A3-C018-6944-8962-F07A55FE5EC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4343744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 and body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>
            <a:spLocks noGrp="1"/>
          </p:cNvSpPr>
          <p:nvPr>
            <p:ph type="title"/>
          </p:nvPr>
        </p:nvSpPr>
        <p:spPr>
          <a:xfrm>
            <a:off x="498720" y="712040"/>
            <a:ext cx="13632960" cy="916320"/>
          </a:xfrm>
          <a:prstGeom prst="rect">
            <a:avLst/>
          </a:prstGeom>
        </p:spPr>
        <p:txBody>
          <a:bodyPr spcFirstLastPara="1" wrap="square" lIns="91425" tIns="91425" rIns="91425" bIns="91425" anchor="t" anchorCtr="0"/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8" name="Google Shape;18;p4"/>
          <p:cNvSpPr txBox="1">
            <a:spLocks noGrp="1"/>
          </p:cNvSpPr>
          <p:nvPr>
            <p:ph type="body" idx="1"/>
          </p:nvPr>
        </p:nvSpPr>
        <p:spPr>
          <a:xfrm>
            <a:off x="498720" y="1843960"/>
            <a:ext cx="13632960" cy="5466240"/>
          </a:xfrm>
          <a:prstGeom prst="rect">
            <a:avLst/>
          </a:prstGeom>
        </p:spPr>
        <p:txBody>
          <a:bodyPr spcFirstLastPara="1" wrap="square" lIns="91425" tIns="91425" rIns="91425" bIns="91425" anchor="t" anchorCtr="0"/>
          <a:lstStyle>
            <a:lvl1pPr marL="731520" lvl="0" indent="-54864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1463040" lvl="1" indent="-508000">
              <a:spcBef>
                <a:spcPts val="2560"/>
              </a:spcBef>
              <a:spcAft>
                <a:spcPts val="0"/>
              </a:spcAft>
              <a:buSzPts val="1400"/>
              <a:buChar char="○"/>
              <a:defRPr/>
            </a:lvl2pPr>
            <a:lvl3pPr marL="2194560" lvl="2" indent="-508000">
              <a:spcBef>
                <a:spcPts val="2560"/>
              </a:spcBef>
              <a:spcAft>
                <a:spcPts val="0"/>
              </a:spcAft>
              <a:buSzPts val="1400"/>
              <a:buChar char="■"/>
              <a:defRPr/>
            </a:lvl3pPr>
            <a:lvl4pPr marL="2926080" lvl="3" indent="-508000">
              <a:spcBef>
                <a:spcPts val="2560"/>
              </a:spcBef>
              <a:spcAft>
                <a:spcPts val="0"/>
              </a:spcAft>
              <a:buSzPts val="1400"/>
              <a:buChar char="●"/>
              <a:defRPr/>
            </a:lvl4pPr>
            <a:lvl5pPr marL="3657600" lvl="4" indent="-508000">
              <a:spcBef>
                <a:spcPts val="2560"/>
              </a:spcBef>
              <a:spcAft>
                <a:spcPts val="0"/>
              </a:spcAft>
              <a:buSzPts val="1400"/>
              <a:buChar char="○"/>
              <a:defRPr/>
            </a:lvl5pPr>
            <a:lvl6pPr marL="4389120" lvl="5" indent="-508000">
              <a:spcBef>
                <a:spcPts val="2560"/>
              </a:spcBef>
              <a:spcAft>
                <a:spcPts val="0"/>
              </a:spcAft>
              <a:buSzPts val="1400"/>
              <a:buChar char="■"/>
              <a:defRPr/>
            </a:lvl6pPr>
            <a:lvl7pPr marL="5120640" lvl="6" indent="-508000">
              <a:spcBef>
                <a:spcPts val="2560"/>
              </a:spcBef>
              <a:spcAft>
                <a:spcPts val="0"/>
              </a:spcAft>
              <a:buSzPts val="1400"/>
              <a:buChar char="●"/>
              <a:defRPr/>
            </a:lvl7pPr>
            <a:lvl8pPr marL="5852160" lvl="7" indent="-508000">
              <a:spcBef>
                <a:spcPts val="2560"/>
              </a:spcBef>
              <a:spcAft>
                <a:spcPts val="0"/>
              </a:spcAft>
              <a:buSzPts val="1400"/>
              <a:buChar char="○"/>
              <a:defRPr/>
            </a:lvl8pPr>
            <a:lvl9pPr marL="6583680" lvl="8" indent="-508000">
              <a:spcBef>
                <a:spcPts val="2560"/>
              </a:spcBef>
              <a:spcAft>
                <a:spcPts val="256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96702791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05840" y="438150"/>
            <a:ext cx="12618720" cy="159067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05840" y="2190750"/>
            <a:ext cx="12618720" cy="522160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05840" y="7627621"/>
            <a:ext cx="3291840" cy="43815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40" b="0" i="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</a:defRPr>
            </a:lvl1pPr>
          </a:lstStyle>
          <a:p>
            <a:fld id="{AB198F11-4201-2F44-8529-B54C720A0E98}" type="datetimeFigureOut">
              <a:rPr lang="en-US" smtClean="0"/>
              <a:pPr/>
              <a:t>8/23/24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846320" y="7627621"/>
            <a:ext cx="4937760" cy="43815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440" b="0" i="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332720" y="7627621"/>
            <a:ext cx="3291840" cy="43815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440" b="0" i="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</a:defRPr>
            </a:lvl1pPr>
          </a:lstStyle>
          <a:p>
            <a:fld id="{D18603A3-C018-6944-8962-F07A55FE5ECA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5525413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706" r:id="rId2"/>
    <p:sldLayoutId id="2147483705" r:id="rId3"/>
    <p:sldLayoutId id="2147483664" r:id="rId4"/>
    <p:sldLayoutId id="2147483665" r:id="rId5"/>
    <p:sldLayoutId id="2147483666" r:id="rId6"/>
    <p:sldLayoutId id="2147483690" r:id="rId7"/>
    <p:sldLayoutId id="2147483668" r:id="rId8"/>
    <p:sldLayoutId id="2147483669" r:id="rId9"/>
    <p:sldLayoutId id="2147483670" r:id="rId10"/>
    <p:sldLayoutId id="2147483671" r:id="rId11"/>
    <p:sldLayoutId id="2147483672" r:id="rId12"/>
  </p:sldLayoutIdLst>
  <p:txStyles>
    <p:titleStyle>
      <a:lvl1pPr algn="l" defTabSz="1097280" rtl="0" eaLnBrk="1" latinLnBrk="0" hangingPunct="1">
        <a:lnSpc>
          <a:spcPct val="90000"/>
        </a:lnSpc>
        <a:spcBef>
          <a:spcPct val="0"/>
        </a:spcBef>
        <a:buNone/>
        <a:defRPr sz="5280" b="1" i="0" kern="1200">
          <a:solidFill>
            <a:schemeClr val="accent1"/>
          </a:solidFill>
          <a:latin typeface="Arial" panose="020B0604020202020204" pitchFamily="34" charset="0"/>
          <a:ea typeface="+mj-ea"/>
          <a:cs typeface="+mj-cs"/>
        </a:defRPr>
      </a:lvl1pPr>
    </p:titleStyle>
    <p:bodyStyle>
      <a:lvl1pPr marL="457200" indent="-457200" algn="l" defTabSz="1097280" rtl="0" eaLnBrk="1" latinLnBrk="0" hangingPunct="1">
        <a:lnSpc>
          <a:spcPct val="90000"/>
        </a:lnSpc>
        <a:spcBef>
          <a:spcPts val="1200"/>
        </a:spcBef>
        <a:buClr>
          <a:schemeClr val="accent1"/>
        </a:buClr>
        <a:buFont typeface="Arial" panose="020B0604020202020204" pitchFamily="34" charset="0"/>
        <a:buChar char="•"/>
        <a:defRPr sz="3360" b="0" i="0" kern="1200">
          <a:solidFill>
            <a:srgbClr val="4E504F"/>
          </a:solidFill>
          <a:latin typeface="Arial" panose="020B0604020202020204" pitchFamily="34" charset="0"/>
          <a:ea typeface="+mn-ea"/>
          <a:cs typeface="+mn-cs"/>
        </a:defRPr>
      </a:lvl1pPr>
      <a:lvl2pPr marL="1005840" indent="-457200" algn="l" defTabSz="1097280" rtl="0" eaLnBrk="1" latinLnBrk="0" hangingPunct="1">
        <a:lnSpc>
          <a:spcPct val="90000"/>
        </a:lnSpc>
        <a:spcBef>
          <a:spcPts val="600"/>
        </a:spcBef>
        <a:buClr>
          <a:schemeClr val="accent1"/>
        </a:buClr>
        <a:buFont typeface="Arial" panose="020B0604020202020204" pitchFamily="34" charset="0"/>
        <a:buChar char="•"/>
        <a:defRPr sz="2880" b="0" i="0" kern="1200">
          <a:solidFill>
            <a:srgbClr val="4E504F"/>
          </a:solidFill>
          <a:latin typeface="Arial" panose="020B0604020202020204" pitchFamily="34" charset="0"/>
          <a:ea typeface="+mn-ea"/>
          <a:cs typeface="+mn-cs"/>
        </a:defRPr>
      </a:lvl2pPr>
      <a:lvl3pPr marL="1440180" indent="-342900" algn="l" defTabSz="1097280" rtl="0" eaLnBrk="1" latinLnBrk="0" hangingPunct="1">
        <a:lnSpc>
          <a:spcPct val="90000"/>
        </a:lnSpc>
        <a:spcBef>
          <a:spcPts val="600"/>
        </a:spcBef>
        <a:buClr>
          <a:schemeClr val="accent1"/>
        </a:buClr>
        <a:buFont typeface="Arial" panose="020B0604020202020204" pitchFamily="34" charset="0"/>
        <a:buChar char="•"/>
        <a:defRPr sz="2400" b="0" i="0" kern="1200">
          <a:solidFill>
            <a:srgbClr val="4E504F"/>
          </a:solidFill>
          <a:latin typeface="Arial" panose="020B0604020202020204" pitchFamily="34" charset="0"/>
          <a:ea typeface="+mn-ea"/>
          <a:cs typeface="+mn-cs"/>
        </a:defRPr>
      </a:lvl3pPr>
      <a:lvl4pPr marL="1988820" indent="-342900" algn="l" defTabSz="1097280" rtl="0" eaLnBrk="1" latinLnBrk="0" hangingPunct="1">
        <a:lnSpc>
          <a:spcPct val="90000"/>
        </a:lnSpc>
        <a:spcBef>
          <a:spcPts val="600"/>
        </a:spcBef>
        <a:buClr>
          <a:schemeClr val="accent1"/>
        </a:buClr>
        <a:buFont typeface="Arial" panose="020B0604020202020204" pitchFamily="34" charset="0"/>
        <a:buChar char="•"/>
        <a:defRPr sz="2160" b="0" i="0" kern="1200">
          <a:solidFill>
            <a:srgbClr val="4E504F"/>
          </a:solidFill>
          <a:latin typeface="Arial" panose="020B0604020202020204" pitchFamily="34" charset="0"/>
          <a:ea typeface="+mn-ea"/>
          <a:cs typeface="+mn-cs"/>
        </a:defRPr>
      </a:lvl4pPr>
      <a:lvl5pPr marL="2537460" indent="-342900" algn="l" defTabSz="1097280" rtl="0" eaLnBrk="1" latinLnBrk="0" hangingPunct="1">
        <a:lnSpc>
          <a:spcPct val="90000"/>
        </a:lnSpc>
        <a:spcBef>
          <a:spcPts val="600"/>
        </a:spcBef>
        <a:buClr>
          <a:schemeClr val="accent1"/>
        </a:buClr>
        <a:buFont typeface="Arial" panose="020B0604020202020204" pitchFamily="34" charset="0"/>
        <a:buChar char="•"/>
        <a:defRPr sz="2160" b="0" i="0" kern="1200">
          <a:solidFill>
            <a:srgbClr val="4E504F"/>
          </a:solidFill>
          <a:latin typeface="Arial" panose="020B0604020202020204" pitchFamily="34" charset="0"/>
          <a:ea typeface="+mn-ea"/>
          <a:cs typeface="+mn-cs"/>
        </a:defRPr>
      </a:lvl5pPr>
      <a:lvl6pPr marL="3017520" indent="-274320" algn="l" defTabSz="1097280" rtl="0" eaLnBrk="1" latinLnBrk="0" hangingPunct="1">
        <a:lnSpc>
          <a:spcPct val="90000"/>
        </a:lnSpc>
        <a:spcBef>
          <a:spcPts val="600"/>
        </a:spcBef>
        <a:buFont typeface="Arial" panose="020B0604020202020204" pitchFamily="34" charset="0"/>
        <a:buChar char="•"/>
        <a:defRPr sz="2160" kern="1200">
          <a:solidFill>
            <a:schemeClr val="tx1"/>
          </a:solidFill>
          <a:latin typeface="+mn-lt"/>
          <a:ea typeface="+mn-ea"/>
          <a:cs typeface="+mn-cs"/>
        </a:defRPr>
      </a:lvl6pPr>
      <a:lvl7pPr marL="3566160" indent="-274320" algn="l" defTabSz="1097280" rtl="0" eaLnBrk="1" latinLnBrk="0" hangingPunct="1">
        <a:lnSpc>
          <a:spcPct val="90000"/>
        </a:lnSpc>
        <a:spcBef>
          <a:spcPts val="600"/>
        </a:spcBef>
        <a:buFont typeface="Arial" panose="020B0604020202020204" pitchFamily="34" charset="0"/>
        <a:buChar char="•"/>
        <a:defRPr sz="2160" kern="1200">
          <a:solidFill>
            <a:schemeClr val="tx1"/>
          </a:solidFill>
          <a:latin typeface="+mn-lt"/>
          <a:ea typeface="+mn-ea"/>
          <a:cs typeface="+mn-cs"/>
        </a:defRPr>
      </a:lvl7pPr>
      <a:lvl8pPr marL="4114800" indent="-274320" algn="l" defTabSz="1097280" rtl="0" eaLnBrk="1" latinLnBrk="0" hangingPunct="1">
        <a:lnSpc>
          <a:spcPct val="90000"/>
        </a:lnSpc>
        <a:spcBef>
          <a:spcPts val="600"/>
        </a:spcBef>
        <a:buFont typeface="Arial" panose="020B0604020202020204" pitchFamily="34" charset="0"/>
        <a:buChar char="•"/>
        <a:defRPr sz="2160" kern="1200">
          <a:solidFill>
            <a:schemeClr val="tx1"/>
          </a:solidFill>
          <a:latin typeface="+mn-lt"/>
          <a:ea typeface="+mn-ea"/>
          <a:cs typeface="+mn-cs"/>
        </a:defRPr>
      </a:lvl8pPr>
      <a:lvl9pPr marL="4663440" indent="-274320" algn="l" defTabSz="1097280" rtl="0" eaLnBrk="1" latinLnBrk="0" hangingPunct="1">
        <a:lnSpc>
          <a:spcPct val="90000"/>
        </a:lnSpc>
        <a:spcBef>
          <a:spcPts val="600"/>
        </a:spcBef>
        <a:buFont typeface="Arial" panose="020B0604020202020204" pitchFamily="34" charset="0"/>
        <a:buChar char="•"/>
        <a:defRPr sz="216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097280" rtl="0" eaLnBrk="1" latinLnBrk="0" hangingPunct="1">
        <a:defRPr sz="2160" kern="1200">
          <a:solidFill>
            <a:schemeClr val="tx1"/>
          </a:solidFill>
          <a:latin typeface="+mn-lt"/>
          <a:ea typeface="+mn-ea"/>
          <a:cs typeface="+mn-cs"/>
        </a:defRPr>
      </a:lvl1pPr>
      <a:lvl2pPr marL="548640" algn="l" defTabSz="1097280" rtl="0" eaLnBrk="1" latinLnBrk="0" hangingPunct="1">
        <a:defRPr sz="2160" kern="1200">
          <a:solidFill>
            <a:schemeClr val="tx1"/>
          </a:solidFill>
          <a:latin typeface="+mn-lt"/>
          <a:ea typeface="+mn-ea"/>
          <a:cs typeface="+mn-cs"/>
        </a:defRPr>
      </a:lvl2pPr>
      <a:lvl3pPr marL="1097280" algn="l" defTabSz="1097280" rtl="0" eaLnBrk="1" latinLnBrk="0" hangingPunct="1">
        <a:defRPr sz="2160" kern="1200">
          <a:solidFill>
            <a:schemeClr val="tx1"/>
          </a:solidFill>
          <a:latin typeface="+mn-lt"/>
          <a:ea typeface="+mn-ea"/>
          <a:cs typeface="+mn-cs"/>
        </a:defRPr>
      </a:lvl3pPr>
      <a:lvl4pPr marL="1645920" algn="l" defTabSz="1097280" rtl="0" eaLnBrk="1" latinLnBrk="0" hangingPunct="1">
        <a:defRPr sz="2160" kern="1200">
          <a:solidFill>
            <a:schemeClr val="tx1"/>
          </a:solidFill>
          <a:latin typeface="+mn-lt"/>
          <a:ea typeface="+mn-ea"/>
          <a:cs typeface="+mn-cs"/>
        </a:defRPr>
      </a:lvl4pPr>
      <a:lvl5pPr marL="2194560" algn="l" defTabSz="1097280" rtl="0" eaLnBrk="1" latinLnBrk="0" hangingPunct="1">
        <a:defRPr sz="2160" kern="1200">
          <a:solidFill>
            <a:schemeClr val="tx1"/>
          </a:solidFill>
          <a:latin typeface="+mn-lt"/>
          <a:ea typeface="+mn-ea"/>
          <a:cs typeface="+mn-cs"/>
        </a:defRPr>
      </a:lvl5pPr>
      <a:lvl6pPr marL="2743200" algn="l" defTabSz="1097280" rtl="0" eaLnBrk="1" latinLnBrk="0" hangingPunct="1">
        <a:defRPr sz="2160" kern="1200">
          <a:solidFill>
            <a:schemeClr val="tx1"/>
          </a:solidFill>
          <a:latin typeface="+mn-lt"/>
          <a:ea typeface="+mn-ea"/>
          <a:cs typeface="+mn-cs"/>
        </a:defRPr>
      </a:lvl6pPr>
      <a:lvl7pPr marL="3291840" algn="l" defTabSz="1097280" rtl="0" eaLnBrk="1" latinLnBrk="0" hangingPunct="1">
        <a:defRPr sz="2160" kern="1200">
          <a:solidFill>
            <a:schemeClr val="tx1"/>
          </a:solidFill>
          <a:latin typeface="+mn-lt"/>
          <a:ea typeface="+mn-ea"/>
          <a:cs typeface="+mn-cs"/>
        </a:defRPr>
      </a:lvl7pPr>
      <a:lvl8pPr marL="3840480" algn="l" defTabSz="1097280" rtl="0" eaLnBrk="1" latinLnBrk="0" hangingPunct="1">
        <a:defRPr sz="2160" kern="1200">
          <a:solidFill>
            <a:schemeClr val="tx1"/>
          </a:solidFill>
          <a:latin typeface="+mn-lt"/>
          <a:ea typeface="+mn-ea"/>
          <a:cs typeface="+mn-cs"/>
        </a:defRPr>
      </a:lvl8pPr>
      <a:lvl9pPr marL="4389120" algn="l" defTabSz="1097280" rtl="0" eaLnBrk="1" latinLnBrk="0" hangingPunct="1">
        <a:defRPr sz="216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5.png"/><Relationship Id="rId5" Type="http://schemas.openxmlformats.org/officeDocument/2006/relationships/image" Target="../media/image2.png"/><Relationship Id="rId4" Type="http://schemas.openxmlformats.org/officeDocument/2006/relationships/image" Target="../media/image4.sv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diagramColors" Target="../diagrams/colors1.xml"/><Relationship Id="rId3" Type="http://schemas.openxmlformats.org/officeDocument/2006/relationships/image" Target="../media/image2.png"/><Relationship Id="rId7" Type="http://schemas.openxmlformats.org/officeDocument/2006/relationships/diagramQuickStyle" Target="../diagrams/quickStyle1.xm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2.xml"/><Relationship Id="rId6" Type="http://schemas.openxmlformats.org/officeDocument/2006/relationships/diagramLayout" Target="../diagrams/layout1.xml"/><Relationship Id="rId5" Type="http://schemas.openxmlformats.org/officeDocument/2006/relationships/diagramData" Target="../diagrams/data1.xml"/><Relationship Id="rId4" Type="http://schemas.openxmlformats.org/officeDocument/2006/relationships/image" Target="../media/image5.png"/><Relationship Id="rId9" Type="http://schemas.microsoft.com/office/2007/relationships/diagramDrawing" Target="../diagrams/drawing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5.png"/><Relationship Id="rId4" Type="http://schemas.openxmlformats.org/officeDocument/2006/relationships/image" Target="../media/image2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openxmlformats.org/officeDocument/2006/relationships/image" Target="../media/image7.jp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2.png"/><Relationship Id="rId5" Type="http://schemas.openxmlformats.org/officeDocument/2006/relationships/image" Target="../media/image9.jpeg"/><Relationship Id="rId4" Type="http://schemas.openxmlformats.org/officeDocument/2006/relationships/image" Target="../media/image8.jpg"/><Relationship Id="rId9" Type="http://schemas.openxmlformats.org/officeDocument/2006/relationships/image" Target="../media/image11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5.png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A9F8A378-4C5E-4D40-B4BA-4E65CB7B1AD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7725103" y="-1126065"/>
            <a:ext cx="26184790" cy="11207678"/>
          </a:xfrm>
          <a:prstGeom prst="rect">
            <a:avLst/>
          </a:prstGeom>
        </p:spPr>
      </p:pic>
      <p:sp>
        <p:nvSpPr>
          <p:cNvPr id="61" name="Google Shape;61;p13"/>
          <p:cNvSpPr txBox="1"/>
          <p:nvPr/>
        </p:nvSpPr>
        <p:spPr>
          <a:xfrm>
            <a:off x="914400" y="5783995"/>
            <a:ext cx="15439600" cy="13905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46280" tIns="146280" rIns="146280" bIns="146280" anchor="t" anchorCtr="0">
            <a:noAutofit/>
          </a:bodyPr>
          <a:lstStyle/>
          <a:p>
            <a:pPr defTabSz="1463040">
              <a:buClr>
                <a:srgbClr val="000000"/>
              </a:buClr>
              <a:defRPr/>
            </a:pPr>
            <a:r>
              <a:rPr lang="en-US" sz="3600" dirty="0">
                <a:solidFill>
                  <a:schemeClr val="bg1"/>
                </a:solidFill>
                <a:latin typeface="Roboto Slab Light"/>
                <a:ea typeface="Roboto Slab Light"/>
                <a:cs typeface="Roboto Slab Light"/>
                <a:sym typeface="Roboto Slab Light"/>
              </a:rPr>
              <a:t>How Culture Drives Safety</a:t>
            </a:r>
          </a:p>
          <a:p>
            <a:pPr defTabSz="1463040">
              <a:buClr>
                <a:srgbClr val="000000"/>
              </a:buClr>
              <a:defRPr/>
            </a:pPr>
            <a:endParaRPr lang="en" sz="3800" dirty="0">
              <a:solidFill>
                <a:srgbClr val="6AA2B8"/>
              </a:solidFill>
              <a:latin typeface="Roboto Slab Light"/>
              <a:ea typeface="Roboto Slab Light"/>
              <a:cs typeface="Roboto Slab Light"/>
              <a:sym typeface="Roboto Slab Light"/>
            </a:endParaRPr>
          </a:p>
          <a:p>
            <a:pPr defTabSz="1463040">
              <a:buClr>
                <a:srgbClr val="000000"/>
              </a:buClr>
              <a:defRPr/>
            </a:pPr>
            <a:r>
              <a:rPr lang="en" sz="3400" dirty="0">
                <a:solidFill>
                  <a:srgbClr val="6AA2B8"/>
                </a:solidFill>
                <a:latin typeface="Roboto Slab Light"/>
                <a:ea typeface="Roboto Slab Light"/>
                <a:cs typeface="Roboto Slab Light"/>
                <a:sym typeface="Roboto Slab Light"/>
              </a:rPr>
              <a:t>September 7, 2024</a:t>
            </a:r>
            <a:endParaRPr sz="3400" kern="0" dirty="0">
              <a:solidFill>
                <a:srgbClr val="6AA2B8"/>
              </a:solidFill>
              <a:latin typeface="Roboto Slab Light"/>
              <a:ea typeface="Roboto Slab Light"/>
              <a:cs typeface="Roboto Slab Light"/>
              <a:sym typeface="Roboto Slab Light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8102" y="1569679"/>
            <a:ext cx="7442200" cy="506191"/>
          </a:xfrm>
          <a:prstGeom prst="rect">
            <a:avLst/>
          </a:prstGeom>
        </p:spPr>
      </p:pic>
      <p:sp>
        <p:nvSpPr>
          <p:cNvPr id="5" name="Google Shape;60;p13"/>
          <p:cNvSpPr txBox="1"/>
          <p:nvPr/>
        </p:nvSpPr>
        <p:spPr>
          <a:xfrm>
            <a:off x="878102" y="4907308"/>
            <a:ext cx="13745004" cy="102580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46280" tIns="146280" rIns="146280" bIns="146280" anchor="t" anchorCtr="0">
            <a:noAutofit/>
          </a:bodyPr>
          <a:lstStyle/>
          <a:p>
            <a:pPr lvl="0"/>
            <a:r>
              <a:rPr lang="en-US" sz="3400" b="1" dirty="0">
                <a:solidFill>
                  <a:srgbClr val="FFFFFF"/>
                </a:solidFill>
                <a:latin typeface="Roboto Slab Light"/>
                <a:ea typeface="Roboto Slab Light"/>
                <a:cs typeface="Roboto Slab Light"/>
                <a:sym typeface="Roboto Slab Light"/>
              </a:rPr>
              <a:t>11th Annual World Patient Safety, Science &amp; Technology Summit</a:t>
            </a:r>
          </a:p>
        </p:txBody>
      </p:sp>
      <p:cxnSp>
        <p:nvCxnSpPr>
          <p:cNvPr id="6" name="Google Shape;69;p14">
            <a:extLst>
              <a:ext uri="{FF2B5EF4-FFF2-40B4-BE49-F238E27FC236}">
                <a16:creationId xmlns:a16="http://schemas.microsoft.com/office/drawing/2014/main" id="{1E4D94FE-7649-B445-968E-586C33F2A0A6}"/>
              </a:ext>
            </a:extLst>
          </p:cNvPr>
          <p:cNvCxnSpPr>
            <a:cxnSpLocks/>
          </p:cNvCxnSpPr>
          <p:nvPr/>
        </p:nvCxnSpPr>
        <p:spPr>
          <a:xfrm flipH="1">
            <a:off x="878102" y="5783995"/>
            <a:ext cx="13752298" cy="0"/>
          </a:xfrm>
          <a:prstGeom prst="straightConnector1">
            <a:avLst/>
          </a:prstGeom>
          <a:noFill/>
          <a:ln w="28575" cap="flat" cmpd="sng">
            <a:solidFill>
              <a:srgbClr val="F1C232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10" name="Google Shape;60;p13">
            <a:extLst>
              <a:ext uri="{FF2B5EF4-FFF2-40B4-BE49-F238E27FC236}">
                <a16:creationId xmlns:a16="http://schemas.microsoft.com/office/drawing/2014/main" id="{7E2C087F-C928-ED92-9367-1B50070AE819}"/>
              </a:ext>
            </a:extLst>
          </p:cNvPr>
          <p:cNvSpPr txBox="1"/>
          <p:nvPr/>
        </p:nvSpPr>
        <p:spPr>
          <a:xfrm>
            <a:off x="878102" y="2391602"/>
            <a:ext cx="6908800" cy="102580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46280" tIns="146280" rIns="146280" bIns="146280" anchor="t" anchorCtr="0">
            <a:noAutofit/>
          </a:bodyPr>
          <a:lstStyle/>
          <a:p>
            <a:pPr lvl="0"/>
            <a:r>
              <a:rPr lang="en-US" sz="4000" b="1" dirty="0">
                <a:solidFill>
                  <a:srgbClr val="FFFFFF"/>
                </a:solidFill>
                <a:ea typeface="Roboto Slab Light"/>
                <a:cs typeface="Roboto Slab Light"/>
                <a:sym typeface="Roboto Slab Light"/>
              </a:rPr>
              <a:t>Michael J. Stamos, MD | </a:t>
            </a:r>
            <a:r>
              <a:rPr lang="en-US" sz="4000" dirty="0">
                <a:solidFill>
                  <a:srgbClr val="FFFFFF"/>
                </a:solidFill>
                <a:ea typeface="Roboto Slab Light"/>
                <a:cs typeface="Roboto Slab Light"/>
                <a:sym typeface="Roboto Slab Light"/>
              </a:rPr>
              <a:t>Dean</a:t>
            </a:r>
          </a:p>
        </p:txBody>
      </p:sp>
    </p:spTree>
    <p:extLst>
      <p:ext uri="{BB962C8B-B14F-4D97-AF65-F5344CB8AC3E}">
        <p14:creationId xmlns:p14="http://schemas.microsoft.com/office/powerpoint/2010/main" val="72908578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5">
            <a:extLst>
              <a:ext uri="{FF2B5EF4-FFF2-40B4-BE49-F238E27FC236}">
                <a16:creationId xmlns:a16="http://schemas.microsoft.com/office/drawing/2014/main" id="{D0A88200-BE86-495A-9EEF-9053BFE1DB00}"/>
              </a:ext>
            </a:extLst>
          </p:cNvPr>
          <p:cNvSpPr>
            <a:spLocks noChangeArrowheads="1"/>
          </p:cNvSpPr>
          <p:nvPr/>
        </p:nvSpPr>
        <p:spPr bwMode="auto">
          <a:xfrm>
            <a:off x="1" y="70296"/>
            <a:ext cx="295530" cy="5909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146304" tIns="73152" rIns="146304" bIns="73152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 sz="2880"/>
          </a:p>
        </p:txBody>
      </p:sp>
      <p:sp>
        <p:nvSpPr>
          <p:cNvPr id="10" name="Google Shape;114;g11537703c48_0_0">
            <a:extLst>
              <a:ext uri="{FF2B5EF4-FFF2-40B4-BE49-F238E27FC236}">
                <a16:creationId xmlns:a16="http://schemas.microsoft.com/office/drawing/2014/main" id="{86F17BA3-8DD9-4F6D-93CD-E732A8FEA591}"/>
              </a:ext>
            </a:extLst>
          </p:cNvPr>
          <p:cNvSpPr/>
          <p:nvPr/>
        </p:nvSpPr>
        <p:spPr>
          <a:xfrm>
            <a:off x="0" y="1"/>
            <a:ext cx="14630400" cy="138600"/>
          </a:xfrm>
          <a:prstGeom prst="rect">
            <a:avLst/>
          </a:prstGeom>
          <a:solidFill>
            <a:srgbClr val="284E86"/>
          </a:solidFill>
          <a:ln w="12700" cap="flat" cmpd="sng">
            <a:noFill/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7E1E3AE4-D384-121D-1DDC-D016D79AD7C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83750" y="438150"/>
            <a:ext cx="13340809" cy="1590676"/>
          </a:xfrm>
        </p:spPr>
        <p:txBody>
          <a:bodyPr>
            <a:normAutofit/>
          </a:bodyPr>
          <a:lstStyle/>
          <a:p>
            <a:r>
              <a:rPr lang="en-US" sz="5000" b="1" dirty="0">
                <a:solidFill>
                  <a:srgbClr val="0064A4"/>
                </a:solidFill>
                <a:latin typeface="+mn-lt"/>
                <a:ea typeface="Roboto Slab Light"/>
                <a:cs typeface="Roboto Slab Light"/>
                <a:sym typeface="Roboto Slab Light"/>
              </a:rPr>
              <a:t>Clinical Integration</a:t>
            </a:r>
            <a:endParaRPr lang="en-US" sz="5000" b="1" dirty="0">
              <a:latin typeface="+mn-lt"/>
            </a:endParaRPr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57694A0C-5B0A-5D2B-323D-5CE35A48546E}"/>
              </a:ext>
            </a:extLst>
          </p:cNvPr>
          <p:cNvSpPr txBox="1">
            <a:spLocks/>
          </p:cNvSpPr>
          <p:nvPr/>
        </p:nvSpPr>
        <p:spPr>
          <a:xfrm>
            <a:off x="350641" y="1856277"/>
            <a:ext cx="11400635" cy="1040644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t" anchorCtr="0">
            <a:noAutofit/>
          </a:bodyPr>
          <a:lstStyle>
            <a:lvl1pPr marL="731520" lvl="0" indent="-548640" algn="l" defTabSz="1097280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Arial" panose="020B0604020202020204" pitchFamily="34" charset="0"/>
              <a:buChar char="●"/>
              <a:defRPr sz="3360" b="0" i="0" kern="1200">
                <a:solidFill>
                  <a:srgbClr val="4E504F"/>
                </a:solidFill>
                <a:latin typeface="Arial" panose="020B0604020202020204" pitchFamily="34" charset="0"/>
                <a:ea typeface="+mn-ea"/>
                <a:cs typeface="+mn-cs"/>
              </a:defRPr>
            </a:lvl1pPr>
            <a:lvl2pPr marL="1463040" lvl="1" indent="-508000" algn="l" defTabSz="1097280" rtl="0" eaLnBrk="1" latinLnBrk="0" hangingPunct="1">
              <a:lnSpc>
                <a:spcPct val="90000"/>
              </a:lnSpc>
              <a:spcBef>
                <a:spcPts val="256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Arial" panose="020B0604020202020204" pitchFamily="34" charset="0"/>
              <a:buChar char="○"/>
              <a:defRPr sz="2880" b="0" i="0" kern="1200">
                <a:solidFill>
                  <a:srgbClr val="4E504F"/>
                </a:solidFill>
                <a:latin typeface="Arial" panose="020B0604020202020204" pitchFamily="34" charset="0"/>
                <a:ea typeface="+mn-ea"/>
                <a:cs typeface="+mn-cs"/>
              </a:defRPr>
            </a:lvl2pPr>
            <a:lvl3pPr marL="2194560" lvl="2" indent="-508000" algn="l" defTabSz="1097280" rtl="0" eaLnBrk="1" latinLnBrk="0" hangingPunct="1">
              <a:lnSpc>
                <a:spcPct val="90000"/>
              </a:lnSpc>
              <a:spcBef>
                <a:spcPts val="256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Arial" panose="020B0604020202020204" pitchFamily="34" charset="0"/>
              <a:buChar char="■"/>
              <a:defRPr sz="2400" b="0" i="0" kern="1200">
                <a:solidFill>
                  <a:srgbClr val="4E504F"/>
                </a:solidFill>
                <a:latin typeface="Arial" panose="020B0604020202020204" pitchFamily="34" charset="0"/>
                <a:ea typeface="+mn-ea"/>
                <a:cs typeface="+mn-cs"/>
              </a:defRPr>
            </a:lvl3pPr>
            <a:lvl4pPr marL="2926080" lvl="3" indent="-508000" algn="l" defTabSz="1097280" rtl="0" eaLnBrk="1" latinLnBrk="0" hangingPunct="1">
              <a:lnSpc>
                <a:spcPct val="90000"/>
              </a:lnSpc>
              <a:spcBef>
                <a:spcPts val="256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Arial" panose="020B0604020202020204" pitchFamily="34" charset="0"/>
              <a:buChar char="●"/>
              <a:defRPr sz="2160" b="0" i="0" kern="1200">
                <a:solidFill>
                  <a:srgbClr val="4E504F"/>
                </a:solidFill>
                <a:latin typeface="Arial" panose="020B0604020202020204" pitchFamily="34" charset="0"/>
                <a:ea typeface="+mn-ea"/>
                <a:cs typeface="+mn-cs"/>
              </a:defRPr>
            </a:lvl4pPr>
            <a:lvl5pPr marL="3657600" lvl="4" indent="-508000" algn="l" defTabSz="1097280" rtl="0" eaLnBrk="1" latinLnBrk="0" hangingPunct="1">
              <a:lnSpc>
                <a:spcPct val="90000"/>
              </a:lnSpc>
              <a:spcBef>
                <a:spcPts val="256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Arial" panose="020B0604020202020204" pitchFamily="34" charset="0"/>
              <a:buChar char="○"/>
              <a:defRPr sz="2160" b="0" i="0" kern="1200">
                <a:solidFill>
                  <a:srgbClr val="4E504F"/>
                </a:solidFill>
                <a:latin typeface="Arial" panose="020B0604020202020204" pitchFamily="34" charset="0"/>
                <a:ea typeface="+mn-ea"/>
                <a:cs typeface="+mn-cs"/>
              </a:defRPr>
            </a:lvl5pPr>
            <a:lvl6pPr marL="4389120" lvl="5" indent="-508000" algn="l" defTabSz="1097280" rtl="0" eaLnBrk="1" latinLnBrk="0" hangingPunct="1">
              <a:lnSpc>
                <a:spcPct val="90000"/>
              </a:lnSpc>
              <a:spcBef>
                <a:spcPts val="2560"/>
              </a:spcBef>
              <a:spcAft>
                <a:spcPts val="0"/>
              </a:spcAft>
              <a:buSzPts val="1400"/>
              <a:buFont typeface="Arial" panose="020B0604020202020204" pitchFamily="34" charset="0"/>
              <a:buChar char="■"/>
              <a:defRPr sz="216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5120640" lvl="6" indent="-508000" algn="l" defTabSz="1097280" rtl="0" eaLnBrk="1" latinLnBrk="0" hangingPunct="1">
              <a:lnSpc>
                <a:spcPct val="90000"/>
              </a:lnSpc>
              <a:spcBef>
                <a:spcPts val="2560"/>
              </a:spcBef>
              <a:spcAft>
                <a:spcPts val="0"/>
              </a:spcAft>
              <a:buSzPts val="1400"/>
              <a:buFont typeface="Arial" panose="020B0604020202020204" pitchFamily="34" charset="0"/>
              <a:buChar char="●"/>
              <a:defRPr sz="216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5852160" lvl="7" indent="-508000" algn="l" defTabSz="1097280" rtl="0" eaLnBrk="1" latinLnBrk="0" hangingPunct="1">
              <a:lnSpc>
                <a:spcPct val="90000"/>
              </a:lnSpc>
              <a:spcBef>
                <a:spcPts val="2560"/>
              </a:spcBef>
              <a:spcAft>
                <a:spcPts val="0"/>
              </a:spcAft>
              <a:buSzPts val="1400"/>
              <a:buFont typeface="Arial" panose="020B0604020202020204" pitchFamily="34" charset="0"/>
              <a:buChar char="○"/>
              <a:defRPr sz="216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6583680" lvl="8" indent="-508000" algn="l" defTabSz="1097280" rtl="0" eaLnBrk="1" latinLnBrk="0" hangingPunct="1">
              <a:lnSpc>
                <a:spcPct val="90000"/>
              </a:lnSpc>
              <a:spcBef>
                <a:spcPts val="2560"/>
              </a:spcBef>
              <a:spcAft>
                <a:spcPts val="2560"/>
              </a:spcAft>
              <a:buSzPts val="1400"/>
              <a:buFont typeface="Arial" panose="020B0604020202020204" pitchFamily="34" charset="0"/>
              <a:buChar char="■"/>
              <a:defRPr sz="216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0" indent="-457200">
              <a:buSzPct val="80000"/>
              <a:buFont typeface="Arial" panose="020B0604020202020204" pitchFamily="34" charset="0"/>
              <a:buChar char="•"/>
            </a:pPr>
            <a:r>
              <a:rPr lang="en-US" sz="3200" b="1" dirty="0">
                <a:solidFill>
                  <a:srgbClr val="212121"/>
                </a:solidFill>
                <a:highlight>
                  <a:srgbClr val="FFFFFF"/>
                </a:highlight>
                <a:latin typeface="+mn-lt"/>
              </a:rPr>
              <a:t>Clinical Integration </a:t>
            </a:r>
            <a:r>
              <a:rPr lang="en-US" sz="3200" dirty="0">
                <a:solidFill>
                  <a:srgbClr val="212121"/>
                </a:solidFill>
                <a:highlight>
                  <a:srgbClr val="FFFFFF"/>
                </a:highlight>
                <a:latin typeface="+mn-lt"/>
              </a:rPr>
              <a:t>brings UCI School of Medicine faculty and Health System together under one structure (The Enterprise)</a:t>
            </a:r>
            <a:br>
              <a:rPr lang="en-US" sz="3200" dirty="0">
                <a:solidFill>
                  <a:srgbClr val="212121"/>
                </a:solidFill>
                <a:highlight>
                  <a:srgbClr val="FFFFFF"/>
                </a:highlight>
                <a:latin typeface="+mn-lt"/>
              </a:rPr>
            </a:br>
            <a:endParaRPr lang="en-US" sz="3200" dirty="0">
              <a:solidFill>
                <a:srgbClr val="212121"/>
              </a:solidFill>
              <a:highlight>
                <a:srgbClr val="FFFFFF"/>
              </a:highlight>
              <a:latin typeface="+mn-lt"/>
            </a:endParaRPr>
          </a:p>
          <a:p>
            <a:pPr marL="457200" indent="-457200">
              <a:buSzPct val="80000"/>
              <a:buFont typeface="Arial" panose="020B0604020202020204" pitchFamily="34" charset="0"/>
              <a:buChar char="•"/>
            </a:pPr>
            <a:r>
              <a:rPr lang="en-US" sz="3200" b="1" dirty="0">
                <a:solidFill>
                  <a:srgbClr val="212121"/>
                </a:solidFill>
                <a:highlight>
                  <a:srgbClr val="FFFFFF"/>
                </a:highlight>
                <a:latin typeface="+mn-lt"/>
              </a:rPr>
              <a:t>Dyad Leadership Model </a:t>
            </a:r>
            <a:r>
              <a:rPr lang="en-US" sz="3200" dirty="0">
                <a:solidFill>
                  <a:srgbClr val="212121"/>
                </a:solidFill>
                <a:highlight>
                  <a:srgbClr val="FFFFFF"/>
                </a:highlight>
                <a:latin typeface="+mn-lt"/>
              </a:rPr>
              <a:t>with a board-like structure with equal representation from faculty leadership and our health system reporting up to the dean and UCI Health CEO</a:t>
            </a:r>
            <a:br>
              <a:rPr lang="en-US" sz="3200" dirty="0">
                <a:solidFill>
                  <a:srgbClr val="212121"/>
                </a:solidFill>
                <a:highlight>
                  <a:srgbClr val="FFFFFF"/>
                </a:highlight>
                <a:latin typeface="+mn-lt"/>
              </a:rPr>
            </a:br>
            <a:endParaRPr lang="en-US" sz="3200" dirty="0">
              <a:solidFill>
                <a:srgbClr val="212121"/>
              </a:solidFill>
              <a:highlight>
                <a:srgbClr val="FFFFFF"/>
              </a:highlight>
              <a:latin typeface="+mn-lt"/>
            </a:endParaRPr>
          </a:p>
          <a:p>
            <a:pPr marL="457200" indent="-457200">
              <a:buSzPct val="80000"/>
              <a:buFont typeface="Arial" panose="020B0604020202020204" pitchFamily="34" charset="0"/>
              <a:buChar char="•"/>
            </a:pPr>
            <a:r>
              <a:rPr lang="en-US" sz="3200" b="1" dirty="0">
                <a:solidFill>
                  <a:srgbClr val="212121"/>
                </a:solidFill>
                <a:highlight>
                  <a:srgbClr val="FFFFFF"/>
                </a:highlight>
                <a:latin typeface="+mn-lt"/>
              </a:rPr>
              <a:t>Outcomes</a:t>
            </a:r>
            <a:r>
              <a:rPr lang="en-US" sz="3200" dirty="0">
                <a:solidFill>
                  <a:srgbClr val="212121"/>
                </a:solidFill>
                <a:highlight>
                  <a:srgbClr val="FFFFFF"/>
                </a:highlight>
                <a:latin typeface="+mn-lt"/>
              </a:rPr>
              <a:t>: Alignment and improved culture among physicians and staff, organizational support, and overall success both financially and with better patient care</a:t>
            </a: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2A3CE322-7454-3BE2-33F4-8F420B41CE27}"/>
              </a:ext>
            </a:extLst>
          </p:cNvPr>
          <p:cNvCxnSpPr>
            <a:cxnSpLocks/>
          </p:cNvCxnSpPr>
          <p:nvPr/>
        </p:nvCxnSpPr>
        <p:spPr>
          <a:xfrm>
            <a:off x="350642" y="1449162"/>
            <a:ext cx="13946126" cy="0"/>
          </a:xfrm>
          <a:prstGeom prst="line">
            <a:avLst/>
          </a:prstGeom>
          <a:ln w="25400">
            <a:solidFill>
              <a:srgbClr val="FFD2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AutoShape 2" descr="three circles of Research Centers and Institutes; College of Health Sciences; UCI Health">
            <a:extLst>
              <a:ext uri="{FF2B5EF4-FFF2-40B4-BE49-F238E27FC236}">
                <a16:creationId xmlns:a16="http://schemas.microsoft.com/office/drawing/2014/main" id="{0E39FF20-2BFB-7330-0FB5-0B3EF364B137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7162800" y="39624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21" name="Graphic 20">
            <a:extLst>
              <a:ext uri="{FF2B5EF4-FFF2-40B4-BE49-F238E27FC236}">
                <a16:creationId xmlns:a16="http://schemas.microsoft.com/office/drawing/2014/main" id="{9690A757-D0AF-F9AA-50E7-AEA507AABD0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1596235" y="2179816"/>
            <a:ext cx="2700533" cy="2700533"/>
          </a:xfrm>
          <a:prstGeom prst="rect">
            <a:avLst/>
          </a:prstGeom>
        </p:spPr>
      </p:pic>
      <p:sp>
        <p:nvSpPr>
          <p:cNvPr id="6" name="Google Shape;114;g11537703c48_0_0">
            <a:extLst>
              <a:ext uri="{FF2B5EF4-FFF2-40B4-BE49-F238E27FC236}">
                <a16:creationId xmlns:a16="http://schemas.microsoft.com/office/drawing/2014/main" id="{6E5D7EFA-0B2F-AA95-9FA1-EC7EF2373CC0}"/>
              </a:ext>
            </a:extLst>
          </p:cNvPr>
          <p:cNvSpPr/>
          <p:nvPr/>
        </p:nvSpPr>
        <p:spPr>
          <a:xfrm>
            <a:off x="0" y="7638669"/>
            <a:ext cx="14630400" cy="590931"/>
          </a:xfrm>
          <a:prstGeom prst="rect">
            <a:avLst/>
          </a:prstGeom>
          <a:solidFill>
            <a:srgbClr val="284E86"/>
          </a:solidFill>
          <a:ln w="12700" cap="flat" cmpd="sng">
            <a:noFill/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03DD6EAA-018D-0E31-F4D1-1842851974A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83750" y="7791450"/>
            <a:ext cx="4246278" cy="286911"/>
          </a:xfrm>
          <a:prstGeom prst="rect">
            <a:avLst/>
          </a:prstGeom>
        </p:spPr>
      </p:pic>
      <p:pic>
        <p:nvPicPr>
          <p:cNvPr id="8" name="Picture 7" descr="A white letter on a black background&#10;&#10;Description automatically generated">
            <a:extLst>
              <a:ext uri="{FF2B5EF4-FFF2-40B4-BE49-F238E27FC236}">
                <a16:creationId xmlns:a16="http://schemas.microsoft.com/office/drawing/2014/main" id="{C9727EF6-8A6D-3182-32A5-D10CD3CF6201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2282358" y="7791450"/>
            <a:ext cx="2064292" cy="2848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8863151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5">
            <a:extLst>
              <a:ext uri="{FF2B5EF4-FFF2-40B4-BE49-F238E27FC236}">
                <a16:creationId xmlns:a16="http://schemas.microsoft.com/office/drawing/2014/main" id="{D0A88200-BE86-495A-9EEF-9053BFE1DB00}"/>
              </a:ext>
            </a:extLst>
          </p:cNvPr>
          <p:cNvSpPr>
            <a:spLocks noChangeArrowheads="1"/>
          </p:cNvSpPr>
          <p:nvPr/>
        </p:nvSpPr>
        <p:spPr bwMode="auto">
          <a:xfrm>
            <a:off x="1" y="70296"/>
            <a:ext cx="295530" cy="5909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146304" tIns="73152" rIns="146304" bIns="73152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 sz="2880"/>
          </a:p>
        </p:txBody>
      </p:sp>
      <p:sp>
        <p:nvSpPr>
          <p:cNvPr id="10" name="Google Shape;114;g11537703c48_0_0">
            <a:extLst>
              <a:ext uri="{FF2B5EF4-FFF2-40B4-BE49-F238E27FC236}">
                <a16:creationId xmlns:a16="http://schemas.microsoft.com/office/drawing/2014/main" id="{86F17BA3-8DD9-4F6D-93CD-E732A8FEA591}"/>
              </a:ext>
            </a:extLst>
          </p:cNvPr>
          <p:cNvSpPr/>
          <p:nvPr/>
        </p:nvSpPr>
        <p:spPr>
          <a:xfrm>
            <a:off x="0" y="1"/>
            <a:ext cx="14630400" cy="138600"/>
          </a:xfrm>
          <a:prstGeom prst="rect">
            <a:avLst/>
          </a:prstGeom>
          <a:solidFill>
            <a:srgbClr val="284E86"/>
          </a:solidFill>
          <a:ln w="12700" cap="flat" cmpd="sng">
            <a:noFill/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7E1E3AE4-D384-121D-1DDC-D016D79AD7C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83750" y="438150"/>
            <a:ext cx="13340809" cy="1590676"/>
          </a:xfrm>
        </p:spPr>
        <p:txBody>
          <a:bodyPr>
            <a:normAutofit/>
          </a:bodyPr>
          <a:lstStyle/>
          <a:p>
            <a:r>
              <a:rPr lang="en-US" sz="5000" b="1" dirty="0">
                <a:solidFill>
                  <a:srgbClr val="0064A4"/>
                </a:solidFill>
                <a:latin typeface="+mn-lt"/>
                <a:ea typeface="Roboto Slab Light"/>
                <a:cs typeface="Roboto Slab Light"/>
                <a:sym typeface="Roboto Slab Light"/>
              </a:rPr>
              <a:t>Enterprise Structure</a:t>
            </a:r>
            <a:endParaRPr lang="en-US" sz="5000" b="1" dirty="0">
              <a:latin typeface="+mn-lt"/>
            </a:endParaRP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2A3CE322-7454-3BE2-33F4-8F420B41CE27}"/>
              </a:ext>
            </a:extLst>
          </p:cNvPr>
          <p:cNvCxnSpPr>
            <a:cxnSpLocks/>
          </p:cNvCxnSpPr>
          <p:nvPr/>
        </p:nvCxnSpPr>
        <p:spPr>
          <a:xfrm>
            <a:off x="350642" y="1449162"/>
            <a:ext cx="13946126" cy="0"/>
          </a:xfrm>
          <a:prstGeom prst="line">
            <a:avLst/>
          </a:prstGeom>
          <a:ln w="25400">
            <a:solidFill>
              <a:srgbClr val="FFD2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Google Shape;114;g11537703c48_0_0">
            <a:extLst>
              <a:ext uri="{FF2B5EF4-FFF2-40B4-BE49-F238E27FC236}">
                <a16:creationId xmlns:a16="http://schemas.microsoft.com/office/drawing/2014/main" id="{6E5D7EFA-0B2F-AA95-9FA1-EC7EF2373CC0}"/>
              </a:ext>
            </a:extLst>
          </p:cNvPr>
          <p:cNvSpPr/>
          <p:nvPr/>
        </p:nvSpPr>
        <p:spPr>
          <a:xfrm>
            <a:off x="0" y="7638669"/>
            <a:ext cx="14630400" cy="590931"/>
          </a:xfrm>
          <a:prstGeom prst="rect">
            <a:avLst/>
          </a:prstGeom>
          <a:solidFill>
            <a:srgbClr val="284E86"/>
          </a:solidFill>
          <a:ln w="12700" cap="flat" cmpd="sng">
            <a:noFill/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03DD6EAA-018D-0E31-F4D1-1842851974A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3750" y="7791450"/>
            <a:ext cx="4246278" cy="286911"/>
          </a:xfrm>
          <a:prstGeom prst="rect">
            <a:avLst/>
          </a:prstGeom>
        </p:spPr>
      </p:pic>
      <p:pic>
        <p:nvPicPr>
          <p:cNvPr id="8" name="Picture 7" descr="A white letter on a black background&#10;&#10;Description automatically generated">
            <a:extLst>
              <a:ext uri="{FF2B5EF4-FFF2-40B4-BE49-F238E27FC236}">
                <a16:creationId xmlns:a16="http://schemas.microsoft.com/office/drawing/2014/main" id="{C9727EF6-8A6D-3182-32A5-D10CD3CF620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282358" y="7791450"/>
            <a:ext cx="2064292" cy="284873"/>
          </a:xfrm>
          <a:prstGeom prst="rect">
            <a:avLst/>
          </a:prstGeom>
        </p:spPr>
      </p:pic>
      <p:graphicFrame>
        <p:nvGraphicFramePr>
          <p:cNvPr id="14" name="Diagram 13">
            <a:extLst>
              <a:ext uri="{FF2B5EF4-FFF2-40B4-BE49-F238E27FC236}">
                <a16:creationId xmlns:a16="http://schemas.microsoft.com/office/drawing/2014/main" id="{340D1D00-B3EF-1B3E-1547-34FA06FFF8B7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624535134"/>
              </p:ext>
            </p:extLst>
          </p:nvPr>
        </p:nvGraphicFramePr>
        <p:xfrm>
          <a:off x="7509247" y="2168115"/>
          <a:ext cx="7046607" cy="475160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5" r:lo="rId6" r:qs="rId7" r:cs="rId8"/>
          </a:graphicData>
        </a:graphic>
      </p:graphicFrame>
      <p:sp>
        <p:nvSpPr>
          <p:cNvPr id="9" name="Oval 8">
            <a:extLst>
              <a:ext uri="{FF2B5EF4-FFF2-40B4-BE49-F238E27FC236}">
                <a16:creationId xmlns:a16="http://schemas.microsoft.com/office/drawing/2014/main" id="{0B2E3A07-2A2C-34E0-0589-9CF2648FF561}"/>
              </a:ext>
            </a:extLst>
          </p:cNvPr>
          <p:cNvSpPr/>
          <p:nvPr/>
        </p:nvSpPr>
        <p:spPr>
          <a:xfrm>
            <a:off x="2637770" y="5381291"/>
            <a:ext cx="1603905" cy="160390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73B23810-2AAB-989D-628E-B23E314D95FE}"/>
              </a:ext>
            </a:extLst>
          </p:cNvPr>
          <p:cNvSpPr txBox="1"/>
          <p:nvPr/>
        </p:nvSpPr>
        <p:spPr>
          <a:xfrm>
            <a:off x="2635435" y="5486328"/>
            <a:ext cx="1603905" cy="140038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700" b="0" i="0" dirty="0">
                <a:solidFill>
                  <a:schemeClr val="bg1"/>
                </a:solidFill>
              </a:rPr>
              <a:t>Clinical </a:t>
            </a:r>
            <a:br>
              <a:rPr lang="en-US" sz="1700" b="0" i="0" dirty="0">
                <a:solidFill>
                  <a:schemeClr val="bg1"/>
                </a:solidFill>
              </a:rPr>
            </a:br>
            <a:r>
              <a:rPr lang="en-US" sz="1700" b="0" i="0" dirty="0">
                <a:solidFill>
                  <a:schemeClr val="bg1"/>
                </a:solidFill>
              </a:rPr>
              <a:t>Enterprise Leadership Committee </a:t>
            </a:r>
            <a:br>
              <a:rPr lang="en-US" sz="1700" b="0" i="0" dirty="0">
                <a:solidFill>
                  <a:schemeClr val="bg1"/>
                </a:solidFill>
              </a:rPr>
            </a:br>
            <a:r>
              <a:rPr lang="en-US" sz="1700" b="0" i="0" dirty="0">
                <a:solidFill>
                  <a:schemeClr val="bg1"/>
                </a:solidFill>
              </a:rPr>
              <a:t>(CELC)</a:t>
            </a:r>
            <a:endParaRPr lang="en-US" sz="1700" b="0" dirty="0">
              <a:solidFill>
                <a:schemeClr val="bg1"/>
              </a:solidFill>
            </a:endParaRPr>
          </a:p>
        </p:txBody>
      </p: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A0444024-4D39-0791-C2C0-66A301A3D067}"/>
              </a:ext>
            </a:extLst>
          </p:cNvPr>
          <p:cNvCxnSpPr>
            <a:cxnSpLocks/>
          </p:cNvCxnSpPr>
          <p:nvPr/>
        </p:nvCxnSpPr>
        <p:spPr>
          <a:xfrm flipH="1" flipV="1">
            <a:off x="3439723" y="4903919"/>
            <a:ext cx="2336" cy="490994"/>
          </a:xfrm>
          <a:prstGeom prst="line">
            <a:avLst/>
          </a:prstGeom>
          <a:ln w="444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16B1EFC1-314C-E09A-2E66-D43CB7B59C41}"/>
              </a:ext>
            </a:extLst>
          </p:cNvPr>
          <p:cNvCxnSpPr>
            <a:cxnSpLocks/>
          </p:cNvCxnSpPr>
          <p:nvPr/>
        </p:nvCxnSpPr>
        <p:spPr>
          <a:xfrm>
            <a:off x="1872657" y="4896239"/>
            <a:ext cx="3165905" cy="0"/>
          </a:xfrm>
          <a:prstGeom prst="line">
            <a:avLst/>
          </a:prstGeom>
          <a:ln w="444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60FBC2BA-5186-2FEA-9261-FCD7838792E5}"/>
              </a:ext>
            </a:extLst>
          </p:cNvPr>
          <p:cNvCxnSpPr>
            <a:cxnSpLocks/>
          </p:cNvCxnSpPr>
          <p:nvPr/>
        </p:nvCxnSpPr>
        <p:spPr>
          <a:xfrm flipV="1">
            <a:off x="1872657" y="4420740"/>
            <a:ext cx="0" cy="495695"/>
          </a:xfrm>
          <a:prstGeom prst="line">
            <a:avLst/>
          </a:prstGeom>
          <a:ln w="444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>
            <a:extLst>
              <a:ext uri="{FF2B5EF4-FFF2-40B4-BE49-F238E27FC236}">
                <a16:creationId xmlns:a16="http://schemas.microsoft.com/office/drawing/2014/main" id="{9FDEC1E8-4D5A-DEDE-61FB-F208EA817B80}"/>
              </a:ext>
            </a:extLst>
          </p:cNvPr>
          <p:cNvCxnSpPr>
            <a:cxnSpLocks/>
          </p:cNvCxnSpPr>
          <p:nvPr/>
        </p:nvCxnSpPr>
        <p:spPr>
          <a:xfrm flipV="1">
            <a:off x="5038562" y="4415619"/>
            <a:ext cx="0" cy="500816"/>
          </a:xfrm>
          <a:prstGeom prst="line">
            <a:avLst/>
          </a:prstGeom>
          <a:ln w="444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Oval 2">
            <a:extLst>
              <a:ext uri="{FF2B5EF4-FFF2-40B4-BE49-F238E27FC236}">
                <a16:creationId xmlns:a16="http://schemas.microsoft.com/office/drawing/2014/main" id="{1533AC2A-E0A9-4949-EA14-2FB98749B743}"/>
              </a:ext>
            </a:extLst>
          </p:cNvPr>
          <p:cNvSpPr/>
          <p:nvPr/>
        </p:nvSpPr>
        <p:spPr>
          <a:xfrm>
            <a:off x="684313" y="2033878"/>
            <a:ext cx="2386792" cy="2386793"/>
          </a:xfrm>
          <a:prstGeom prst="ellipse">
            <a:avLst/>
          </a:prstGeom>
          <a:solidFill>
            <a:srgbClr val="FACD20">
              <a:alpha val="5000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8C307ABB-1984-C023-22DB-CE0892A582B0}"/>
              </a:ext>
            </a:extLst>
          </p:cNvPr>
          <p:cNvSpPr txBox="1"/>
          <p:nvPr/>
        </p:nvSpPr>
        <p:spPr>
          <a:xfrm>
            <a:off x="684313" y="2753359"/>
            <a:ext cx="238679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0" i="0" dirty="0"/>
              <a:t>SOM </a:t>
            </a:r>
            <a:br>
              <a:rPr lang="en-US" sz="2400" b="0" i="0" dirty="0"/>
            </a:br>
            <a:r>
              <a:rPr lang="en-US" sz="2400" b="0" i="0" dirty="0"/>
              <a:t>Dean</a:t>
            </a:r>
            <a:endParaRPr lang="en-US" sz="2400" b="0" dirty="0"/>
          </a:p>
        </p:txBody>
      </p:sp>
      <p:sp>
        <p:nvSpPr>
          <p:cNvPr id="20" name="Oval 19">
            <a:extLst>
              <a:ext uri="{FF2B5EF4-FFF2-40B4-BE49-F238E27FC236}">
                <a16:creationId xmlns:a16="http://schemas.microsoft.com/office/drawing/2014/main" id="{ABF4BF06-C720-7317-3DA8-B16BBFEC524F}"/>
              </a:ext>
            </a:extLst>
          </p:cNvPr>
          <p:cNvSpPr/>
          <p:nvPr/>
        </p:nvSpPr>
        <p:spPr>
          <a:xfrm>
            <a:off x="3840114" y="2028826"/>
            <a:ext cx="2386792" cy="2386793"/>
          </a:xfrm>
          <a:prstGeom prst="ellipse">
            <a:avLst/>
          </a:prstGeom>
          <a:solidFill>
            <a:srgbClr val="FACD20">
              <a:alpha val="5000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DEC7E7C5-E7D9-4F08-A8A7-0C34F232065F}"/>
              </a:ext>
            </a:extLst>
          </p:cNvPr>
          <p:cNvSpPr txBox="1"/>
          <p:nvPr/>
        </p:nvSpPr>
        <p:spPr>
          <a:xfrm>
            <a:off x="3840114" y="2756071"/>
            <a:ext cx="238678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0" i="0" dirty="0"/>
              <a:t>UCI Health</a:t>
            </a:r>
            <a:br>
              <a:rPr lang="en-US" sz="2400" b="0" i="0" dirty="0"/>
            </a:br>
            <a:r>
              <a:rPr lang="en-US" sz="2400" b="0" i="0" dirty="0"/>
              <a:t>CEO</a:t>
            </a:r>
            <a:endParaRPr lang="en-US" sz="2400" b="0" dirty="0"/>
          </a:p>
        </p:txBody>
      </p:sp>
    </p:spTree>
    <p:extLst>
      <p:ext uri="{BB962C8B-B14F-4D97-AF65-F5344CB8AC3E}">
        <p14:creationId xmlns:p14="http://schemas.microsoft.com/office/powerpoint/2010/main" val="212817543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5">
            <a:extLst>
              <a:ext uri="{FF2B5EF4-FFF2-40B4-BE49-F238E27FC236}">
                <a16:creationId xmlns:a16="http://schemas.microsoft.com/office/drawing/2014/main" id="{D0A88200-BE86-495A-9EEF-9053BFE1DB00}"/>
              </a:ext>
            </a:extLst>
          </p:cNvPr>
          <p:cNvSpPr>
            <a:spLocks noChangeArrowheads="1"/>
          </p:cNvSpPr>
          <p:nvPr/>
        </p:nvSpPr>
        <p:spPr bwMode="auto">
          <a:xfrm>
            <a:off x="1" y="70296"/>
            <a:ext cx="295530" cy="5909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146304" tIns="73152" rIns="146304" bIns="73152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 sz="2880"/>
          </a:p>
        </p:txBody>
      </p:sp>
      <p:sp>
        <p:nvSpPr>
          <p:cNvPr id="10" name="Google Shape;114;g11537703c48_0_0">
            <a:extLst>
              <a:ext uri="{FF2B5EF4-FFF2-40B4-BE49-F238E27FC236}">
                <a16:creationId xmlns:a16="http://schemas.microsoft.com/office/drawing/2014/main" id="{86F17BA3-8DD9-4F6D-93CD-E732A8FEA591}"/>
              </a:ext>
            </a:extLst>
          </p:cNvPr>
          <p:cNvSpPr/>
          <p:nvPr/>
        </p:nvSpPr>
        <p:spPr>
          <a:xfrm>
            <a:off x="0" y="1"/>
            <a:ext cx="14630400" cy="138600"/>
          </a:xfrm>
          <a:prstGeom prst="rect">
            <a:avLst/>
          </a:prstGeom>
          <a:solidFill>
            <a:srgbClr val="284E86"/>
          </a:solidFill>
          <a:ln w="12700" cap="flat" cmpd="sng">
            <a:noFill/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7E1E3AE4-D384-121D-1DDC-D016D79AD7C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83750" y="438150"/>
            <a:ext cx="13340809" cy="1590676"/>
          </a:xfrm>
        </p:spPr>
        <p:txBody>
          <a:bodyPr>
            <a:normAutofit/>
          </a:bodyPr>
          <a:lstStyle/>
          <a:p>
            <a:r>
              <a:rPr lang="en-US" sz="5000" b="1" dirty="0">
                <a:solidFill>
                  <a:srgbClr val="0064A4"/>
                </a:solidFill>
                <a:latin typeface="+mn-lt"/>
                <a:ea typeface="Roboto Slab Light"/>
                <a:cs typeface="Roboto Slab Light"/>
                <a:sym typeface="Roboto Slab Light"/>
              </a:rPr>
              <a:t>Impetus for Structure</a:t>
            </a:r>
            <a:endParaRPr lang="en-US" sz="5000" b="1" dirty="0">
              <a:latin typeface="+mn-lt"/>
            </a:endParaRPr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57694A0C-5B0A-5D2B-323D-5CE35A48546E}"/>
              </a:ext>
            </a:extLst>
          </p:cNvPr>
          <p:cNvSpPr txBox="1">
            <a:spLocks/>
          </p:cNvSpPr>
          <p:nvPr/>
        </p:nvSpPr>
        <p:spPr>
          <a:xfrm>
            <a:off x="350641" y="1856277"/>
            <a:ext cx="7116959" cy="1040644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t" anchorCtr="0">
            <a:noAutofit/>
          </a:bodyPr>
          <a:lstStyle>
            <a:lvl1pPr marL="731520" lvl="0" indent="-548640" algn="l" defTabSz="1097280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Arial" panose="020B0604020202020204" pitchFamily="34" charset="0"/>
              <a:buChar char="●"/>
              <a:defRPr sz="3360" b="0" i="0" kern="1200">
                <a:solidFill>
                  <a:srgbClr val="4E504F"/>
                </a:solidFill>
                <a:latin typeface="Arial" panose="020B0604020202020204" pitchFamily="34" charset="0"/>
                <a:ea typeface="+mn-ea"/>
                <a:cs typeface="+mn-cs"/>
              </a:defRPr>
            </a:lvl1pPr>
            <a:lvl2pPr marL="1463040" lvl="1" indent="-508000" algn="l" defTabSz="1097280" rtl="0" eaLnBrk="1" latinLnBrk="0" hangingPunct="1">
              <a:lnSpc>
                <a:spcPct val="90000"/>
              </a:lnSpc>
              <a:spcBef>
                <a:spcPts val="256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Arial" panose="020B0604020202020204" pitchFamily="34" charset="0"/>
              <a:buChar char="○"/>
              <a:defRPr sz="2880" b="0" i="0" kern="1200">
                <a:solidFill>
                  <a:srgbClr val="4E504F"/>
                </a:solidFill>
                <a:latin typeface="Arial" panose="020B0604020202020204" pitchFamily="34" charset="0"/>
                <a:ea typeface="+mn-ea"/>
                <a:cs typeface="+mn-cs"/>
              </a:defRPr>
            </a:lvl2pPr>
            <a:lvl3pPr marL="2194560" lvl="2" indent="-508000" algn="l" defTabSz="1097280" rtl="0" eaLnBrk="1" latinLnBrk="0" hangingPunct="1">
              <a:lnSpc>
                <a:spcPct val="90000"/>
              </a:lnSpc>
              <a:spcBef>
                <a:spcPts val="256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Arial" panose="020B0604020202020204" pitchFamily="34" charset="0"/>
              <a:buChar char="■"/>
              <a:defRPr sz="2400" b="0" i="0" kern="1200">
                <a:solidFill>
                  <a:srgbClr val="4E504F"/>
                </a:solidFill>
                <a:latin typeface="Arial" panose="020B0604020202020204" pitchFamily="34" charset="0"/>
                <a:ea typeface="+mn-ea"/>
                <a:cs typeface="+mn-cs"/>
              </a:defRPr>
            </a:lvl3pPr>
            <a:lvl4pPr marL="2926080" lvl="3" indent="-508000" algn="l" defTabSz="1097280" rtl="0" eaLnBrk="1" latinLnBrk="0" hangingPunct="1">
              <a:lnSpc>
                <a:spcPct val="90000"/>
              </a:lnSpc>
              <a:spcBef>
                <a:spcPts val="256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Arial" panose="020B0604020202020204" pitchFamily="34" charset="0"/>
              <a:buChar char="●"/>
              <a:defRPr sz="2160" b="0" i="0" kern="1200">
                <a:solidFill>
                  <a:srgbClr val="4E504F"/>
                </a:solidFill>
                <a:latin typeface="Arial" panose="020B0604020202020204" pitchFamily="34" charset="0"/>
                <a:ea typeface="+mn-ea"/>
                <a:cs typeface="+mn-cs"/>
              </a:defRPr>
            </a:lvl4pPr>
            <a:lvl5pPr marL="3657600" lvl="4" indent="-508000" algn="l" defTabSz="1097280" rtl="0" eaLnBrk="1" latinLnBrk="0" hangingPunct="1">
              <a:lnSpc>
                <a:spcPct val="90000"/>
              </a:lnSpc>
              <a:spcBef>
                <a:spcPts val="256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Arial" panose="020B0604020202020204" pitchFamily="34" charset="0"/>
              <a:buChar char="○"/>
              <a:defRPr sz="2160" b="0" i="0" kern="1200">
                <a:solidFill>
                  <a:srgbClr val="4E504F"/>
                </a:solidFill>
                <a:latin typeface="Arial" panose="020B0604020202020204" pitchFamily="34" charset="0"/>
                <a:ea typeface="+mn-ea"/>
                <a:cs typeface="+mn-cs"/>
              </a:defRPr>
            </a:lvl5pPr>
            <a:lvl6pPr marL="4389120" lvl="5" indent="-508000" algn="l" defTabSz="1097280" rtl="0" eaLnBrk="1" latinLnBrk="0" hangingPunct="1">
              <a:lnSpc>
                <a:spcPct val="90000"/>
              </a:lnSpc>
              <a:spcBef>
                <a:spcPts val="2560"/>
              </a:spcBef>
              <a:spcAft>
                <a:spcPts val="0"/>
              </a:spcAft>
              <a:buSzPts val="1400"/>
              <a:buFont typeface="Arial" panose="020B0604020202020204" pitchFamily="34" charset="0"/>
              <a:buChar char="■"/>
              <a:defRPr sz="216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5120640" lvl="6" indent="-508000" algn="l" defTabSz="1097280" rtl="0" eaLnBrk="1" latinLnBrk="0" hangingPunct="1">
              <a:lnSpc>
                <a:spcPct val="90000"/>
              </a:lnSpc>
              <a:spcBef>
                <a:spcPts val="2560"/>
              </a:spcBef>
              <a:spcAft>
                <a:spcPts val="0"/>
              </a:spcAft>
              <a:buSzPts val="1400"/>
              <a:buFont typeface="Arial" panose="020B0604020202020204" pitchFamily="34" charset="0"/>
              <a:buChar char="●"/>
              <a:defRPr sz="216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5852160" lvl="7" indent="-508000" algn="l" defTabSz="1097280" rtl="0" eaLnBrk="1" latinLnBrk="0" hangingPunct="1">
              <a:lnSpc>
                <a:spcPct val="90000"/>
              </a:lnSpc>
              <a:spcBef>
                <a:spcPts val="2560"/>
              </a:spcBef>
              <a:spcAft>
                <a:spcPts val="0"/>
              </a:spcAft>
              <a:buSzPts val="1400"/>
              <a:buFont typeface="Arial" panose="020B0604020202020204" pitchFamily="34" charset="0"/>
              <a:buChar char="○"/>
              <a:defRPr sz="216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6583680" lvl="8" indent="-508000" algn="l" defTabSz="1097280" rtl="0" eaLnBrk="1" latinLnBrk="0" hangingPunct="1">
              <a:lnSpc>
                <a:spcPct val="90000"/>
              </a:lnSpc>
              <a:spcBef>
                <a:spcPts val="2560"/>
              </a:spcBef>
              <a:spcAft>
                <a:spcPts val="2560"/>
              </a:spcAft>
              <a:buSzPts val="1400"/>
              <a:buFont typeface="Arial" panose="020B0604020202020204" pitchFamily="34" charset="0"/>
              <a:buChar char="■"/>
              <a:defRPr sz="216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0" indent="-457200">
              <a:buSzPct val="80000"/>
              <a:buFont typeface="Arial" panose="020B0604020202020204" pitchFamily="34" charset="0"/>
              <a:buChar char="•"/>
            </a:pPr>
            <a:r>
              <a:rPr lang="en-US" sz="3200" b="1" dirty="0">
                <a:solidFill>
                  <a:srgbClr val="212121"/>
                </a:solidFill>
                <a:highlight>
                  <a:srgbClr val="FFFFFF"/>
                </a:highlight>
                <a:latin typeface="+mn-lt"/>
              </a:rPr>
              <a:t>Alignment</a:t>
            </a:r>
            <a:r>
              <a:rPr lang="en-US" sz="3200" dirty="0">
                <a:solidFill>
                  <a:srgbClr val="212121"/>
                </a:solidFill>
                <a:highlight>
                  <a:srgbClr val="FFFFFF"/>
                </a:highlight>
                <a:latin typeface="+mn-lt"/>
              </a:rPr>
              <a:t>: Set a goal years ago to build a cancer center on our campus that just opened (and much more!) </a:t>
            </a:r>
            <a:br>
              <a:rPr lang="en-US" sz="3200" dirty="0">
                <a:solidFill>
                  <a:srgbClr val="212121"/>
                </a:solidFill>
                <a:highlight>
                  <a:srgbClr val="FFFFFF"/>
                </a:highlight>
                <a:latin typeface="+mn-lt"/>
              </a:rPr>
            </a:br>
            <a:endParaRPr lang="en-US" sz="3200" dirty="0">
              <a:solidFill>
                <a:srgbClr val="212121"/>
              </a:solidFill>
              <a:highlight>
                <a:srgbClr val="FFFFFF"/>
              </a:highlight>
              <a:latin typeface="+mn-lt"/>
            </a:endParaRPr>
          </a:p>
          <a:p>
            <a:pPr marL="457200" indent="-457200">
              <a:buSzPct val="80000"/>
              <a:buFont typeface="Arial" panose="020B0604020202020204" pitchFamily="34" charset="0"/>
              <a:buChar char="•"/>
            </a:pPr>
            <a:r>
              <a:rPr lang="en-US" sz="3200" b="1" dirty="0">
                <a:solidFill>
                  <a:srgbClr val="212121"/>
                </a:solidFill>
                <a:highlight>
                  <a:srgbClr val="FFFFFF"/>
                </a:highlight>
                <a:latin typeface="+mn-lt"/>
              </a:rPr>
              <a:t>Outcomes</a:t>
            </a:r>
            <a:r>
              <a:rPr lang="en-US" sz="3200" dirty="0">
                <a:solidFill>
                  <a:srgbClr val="212121"/>
                </a:solidFill>
                <a:highlight>
                  <a:srgbClr val="FFFFFF"/>
                </a:highlight>
                <a:latin typeface="+mn-lt"/>
              </a:rPr>
              <a:t>: Improved quality and safety of care; financial success</a:t>
            </a: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2A3CE322-7454-3BE2-33F4-8F420B41CE27}"/>
              </a:ext>
            </a:extLst>
          </p:cNvPr>
          <p:cNvCxnSpPr>
            <a:cxnSpLocks/>
          </p:cNvCxnSpPr>
          <p:nvPr/>
        </p:nvCxnSpPr>
        <p:spPr>
          <a:xfrm>
            <a:off x="350642" y="1449162"/>
            <a:ext cx="7116958" cy="0"/>
          </a:xfrm>
          <a:prstGeom prst="line">
            <a:avLst/>
          </a:prstGeom>
          <a:ln w="25400">
            <a:solidFill>
              <a:srgbClr val="FFD2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AutoShape 2" descr="three circles of Research Centers and Institutes; College of Health Sciences; UCI Health">
            <a:extLst>
              <a:ext uri="{FF2B5EF4-FFF2-40B4-BE49-F238E27FC236}">
                <a16:creationId xmlns:a16="http://schemas.microsoft.com/office/drawing/2014/main" id="{0E39FF20-2BFB-7330-0FB5-0B3EF364B137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7162800" y="39624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7" name="Picture 6" descr="A building with a sign in front of it&#10;&#10;Description automatically generated">
            <a:extLst>
              <a:ext uri="{FF2B5EF4-FFF2-40B4-BE49-F238E27FC236}">
                <a16:creationId xmlns:a16="http://schemas.microsoft.com/office/drawing/2014/main" id="{C3D9D60B-820E-9C44-FF0D-DFBBB247692E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9579" t="18822" r="25379" b="20101"/>
          <a:stretch/>
        </p:blipFill>
        <p:spPr>
          <a:xfrm>
            <a:off x="7953553" y="1449162"/>
            <a:ext cx="6676847" cy="4179892"/>
          </a:xfrm>
          <a:prstGeom prst="rect">
            <a:avLst/>
          </a:prstGeom>
        </p:spPr>
      </p:pic>
      <p:sp>
        <p:nvSpPr>
          <p:cNvPr id="6" name="Google Shape;114;g11537703c48_0_0">
            <a:extLst>
              <a:ext uri="{FF2B5EF4-FFF2-40B4-BE49-F238E27FC236}">
                <a16:creationId xmlns:a16="http://schemas.microsoft.com/office/drawing/2014/main" id="{90E3F982-7890-8F05-E990-961E3028F86A}"/>
              </a:ext>
            </a:extLst>
          </p:cNvPr>
          <p:cNvSpPr/>
          <p:nvPr/>
        </p:nvSpPr>
        <p:spPr>
          <a:xfrm>
            <a:off x="0" y="7638669"/>
            <a:ext cx="14630400" cy="590931"/>
          </a:xfrm>
          <a:prstGeom prst="rect">
            <a:avLst/>
          </a:prstGeom>
          <a:solidFill>
            <a:srgbClr val="284E86"/>
          </a:solidFill>
          <a:ln w="12700" cap="flat" cmpd="sng">
            <a:noFill/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D0E9F685-7107-CEE9-CD64-431C5024FEB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83750" y="7791450"/>
            <a:ext cx="4246278" cy="286911"/>
          </a:xfrm>
          <a:prstGeom prst="rect">
            <a:avLst/>
          </a:prstGeom>
        </p:spPr>
      </p:pic>
      <p:pic>
        <p:nvPicPr>
          <p:cNvPr id="15" name="Picture 14" descr="A white letter on a black background&#10;&#10;Description automatically generated">
            <a:extLst>
              <a:ext uri="{FF2B5EF4-FFF2-40B4-BE49-F238E27FC236}">
                <a16:creationId xmlns:a16="http://schemas.microsoft.com/office/drawing/2014/main" id="{C3423107-89EC-7DF0-AC7E-B904B3131A2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2282358" y="7791450"/>
            <a:ext cx="2064292" cy="2848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2368657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5">
            <a:extLst>
              <a:ext uri="{FF2B5EF4-FFF2-40B4-BE49-F238E27FC236}">
                <a16:creationId xmlns:a16="http://schemas.microsoft.com/office/drawing/2014/main" id="{D0A88200-BE86-495A-9EEF-9053BFE1DB00}"/>
              </a:ext>
            </a:extLst>
          </p:cNvPr>
          <p:cNvSpPr>
            <a:spLocks noChangeArrowheads="1"/>
          </p:cNvSpPr>
          <p:nvPr/>
        </p:nvSpPr>
        <p:spPr bwMode="auto">
          <a:xfrm>
            <a:off x="1" y="70296"/>
            <a:ext cx="295530" cy="5909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146304" tIns="73152" rIns="146304" bIns="73152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 sz="2880"/>
          </a:p>
        </p:txBody>
      </p:sp>
      <p:sp>
        <p:nvSpPr>
          <p:cNvPr id="10" name="Google Shape;114;g11537703c48_0_0">
            <a:extLst>
              <a:ext uri="{FF2B5EF4-FFF2-40B4-BE49-F238E27FC236}">
                <a16:creationId xmlns:a16="http://schemas.microsoft.com/office/drawing/2014/main" id="{86F17BA3-8DD9-4F6D-93CD-E732A8FEA591}"/>
              </a:ext>
            </a:extLst>
          </p:cNvPr>
          <p:cNvSpPr/>
          <p:nvPr/>
        </p:nvSpPr>
        <p:spPr>
          <a:xfrm>
            <a:off x="0" y="1"/>
            <a:ext cx="14630400" cy="138600"/>
          </a:xfrm>
          <a:prstGeom prst="rect">
            <a:avLst/>
          </a:prstGeom>
          <a:solidFill>
            <a:srgbClr val="284E86"/>
          </a:solidFill>
          <a:ln w="12700" cap="flat" cmpd="sng">
            <a:noFill/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7E1E3AE4-D384-121D-1DDC-D016D79AD7C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83750" y="438150"/>
            <a:ext cx="13340809" cy="1590676"/>
          </a:xfrm>
        </p:spPr>
        <p:txBody>
          <a:bodyPr>
            <a:normAutofit/>
          </a:bodyPr>
          <a:lstStyle/>
          <a:p>
            <a:r>
              <a:rPr lang="en-US" sz="5000" b="1" dirty="0">
                <a:solidFill>
                  <a:srgbClr val="0064A4"/>
                </a:solidFill>
                <a:latin typeface="+mn-lt"/>
                <a:ea typeface="Roboto Slab Light"/>
                <a:cs typeface="Roboto Slab Light"/>
                <a:sym typeface="Roboto Slab Light"/>
              </a:rPr>
              <a:t>Recognitions</a:t>
            </a:r>
            <a:endParaRPr lang="en-US" sz="5000" b="1" dirty="0">
              <a:latin typeface="+mn-lt"/>
            </a:endParaRP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2A3CE322-7454-3BE2-33F4-8F420B41CE27}"/>
              </a:ext>
            </a:extLst>
          </p:cNvPr>
          <p:cNvCxnSpPr>
            <a:cxnSpLocks/>
          </p:cNvCxnSpPr>
          <p:nvPr/>
        </p:nvCxnSpPr>
        <p:spPr>
          <a:xfrm>
            <a:off x="350642" y="1449162"/>
            <a:ext cx="13958482" cy="0"/>
          </a:xfrm>
          <a:prstGeom prst="line">
            <a:avLst/>
          </a:prstGeom>
          <a:ln w="25400">
            <a:solidFill>
              <a:srgbClr val="FFD2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AutoShape 2" descr="three circles of Research Centers and Institutes; College of Health Sciences; UCI Health">
            <a:extLst>
              <a:ext uri="{FF2B5EF4-FFF2-40B4-BE49-F238E27FC236}">
                <a16:creationId xmlns:a16="http://schemas.microsoft.com/office/drawing/2014/main" id="{0E39FF20-2BFB-7330-0FB5-0B3EF364B137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7162800" y="39624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8C680B8D-EDA9-09DB-79A9-A971C00142F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08584" y="3049305"/>
            <a:ext cx="3706399" cy="2470933"/>
          </a:xfrm>
          <a:prstGeom prst="rect">
            <a:avLst/>
          </a:prstGeom>
        </p:spPr>
      </p:pic>
      <p:pic>
        <p:nvPicPr>
          <p:cNvPr id="15" name="Picture 14" descr="A purple label with a star and text&#10;&#10;Description automatically generated">
            <a:extLst>
              <a:ext uri="{FF2B5EF4-FFF2-40B4-BE49-F238E27FC236}">
                <a16:creationId xmlns:a16="http://schemas.microsoft.com/office/drawing/2014/main" id="{2136D496-583C-E30F-DBAD-E1E4B74972B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593589" y="2991156"/>
            <a:ext cx="1595055" cy="2552087"/>
          </a:xfrm>
          <a:prstGeom prst="rect">
            <a:avLst/>
          </a:prstGeom>
        </p:spPr>
      </p:pic>
      <p:pic>
        <p:nvPicPr>
          <p:cNvPr id="22" name="Picture 21" descr="A blue and white cover with yellow text&#10;&#10;Description automatically generated">
            <a:extLst>
              <a:ext uri="{FF2B5EF4-FFF2-40B4-BE49-F238E27FC236}">
                <a16:creationId xmlns:a16="http://schemas.microsoft.com/office/drawing/2014/main" id="{451AA198-BCD5-CA18-0BB7-98E0CE877AB6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12450" t="6270" r="9797" b="3825"/>
          <a:stretch/>
        </p:blipFill>
        <p:spPr>
          <a:xfrm>
            <a:off x="350642" y="3049305"/>
            <a:ext cx="2136939" cy="2470933"/>
          </a:xfrm>
          <a:prstGeom prst="rect">
            <a:avLst/>
          </a:prstGeom>
        </p:spPr>
      </p:pic>
      <p:sp>
        <p:nvSpPr>
          <p:cNvPr id="6" name="Google Shape;114;g11537703c48_0_0">
            <a:extLst>
              <a:ext uri="{FF2B5EF4-FFF2-40B4-BE49-F238E27FC236}">
                <a16:creationId xmlns:a16="http://schemas.microsoft.com/office/drawing/2014/main" id="{60DCD3A6-2D1F-E63C-B19B-BE5A8E81C140}"/>
              </a:ext>
            </a:extLst>
          </p:cNvPr>
          <p:cNvSpPr/>
          <p:nvPr/>
        </p:nvSpPr>
        <p:spPr>
          <a:xfrm>
            <a:off x="0" y="7638669"/>
            <a:ext cx="14630400" cy="590931"/>
          </a:xfrm>
          <a:prstGeom prst="rect">
            <a:avLst/>
          </a:prstGeom>
          <a:solidFill>
            <a:srgbClr val="284E86"/>
          </a:solidFill>
          <a:ln w="12700" cap="flat" cmpd="sng">
            <a:noFill/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6" name="Picture 15">
            <a:extLst>
              <a:ext uri="{FF2B5EF4-FFF2-40B4-BE49-F238E27FC236}">
                <a16:creationId xmlns:a16="http://schemas.microsoft.com/office/drawing/2014/main" id="{8C1CD5DC-F644-9BC9-73E9-B59154A1B0B7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83750" y="7791450"/>
            <a:ext cx="4246278" cy="286911"/>
          </a:xfrm>
          <a:prstGeom prst="rect">
            <a:avLst/>
          </a:prstGeom>
        </p:spPr>
      </p:pic>
      <p:pic>
        <p:nvPicPr>
          <p:cNvPr id="17" name="Picture 16" descr="A white letter on a black background&#10;&#10;Description automatically generated">
            <a:extLst>
              <a:ext uri="{FF2B5EF4-FFF2-40B4-BE49-F238E27FC236}">
                <a16:creationId xmlns:a16="http://schemas.microsoft.com/office/drawing/2014/main" id="{BBE174EA-96E8-FB8A-A88A-85A82F27A5D5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2282358" y="7791450"/>
            <a:ext cx="2064292" cy="284873"/>
          </a:xfrm>
          <a:prstGeom prst="rect">
            <a:avLst/>
          </a:prstGeom>
        </p:spPr>
      </p:pic>
      <p:pic>
        <p:nvPicPr>
          <p:cNvPr id="19" name="Picture 18" descr="A blue and red label with white text&#10;&#10;Description automatically generated">
            <a:extLst>
              <a:ext uri="{FF2B5EF4-FFF2-40B4-BE49-F238E27FC236}">
                <a16:creationId xmlns:a16="http://schemas.microsoft.com/office/drawing/2014/main" id="{28E915C7-38F9-449F-A3A6-756D593F413C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1471424" y="3168196"/>
            <a:ext cx="2808334" cy="2375047"/>
          </a:xfrm>
          <a:prstGeom prst="rect">
            <a:avLst/>
          </a:prstGeom>
        </p:spPr>
      </p:pic>
      <p:pic>
        <p:nvPicPr>
          <p:cNvPr id="23" name="Picture 22" descr="A green circle with white text&#10;&#10;Description automatically generated">
            <a:extLst>
              <a:ext uri="{FF2B5EF4-FFF2-40B4-BE49-F238E27FC236}">
                <a16:creationId xmlns:a16="http://schemas.microsoft.com/office/drawing/2014/main" id="{B2686522-27F0-488D-796A-AEB3A5CB5C04}"/>
              </a:ext>
            </a:extLst>
          </p:cNvPr>
          <p:cNvPicPr>
            <a:picLocks noChangeAspect="1"/>
          </p:cNvPicPr>
          <p:nvPr/>
        </p:nvPicPr>
        <p:blipFill rotWithShape="1">
          <a:blip r:embed="rId9"/>
          <a:srcRect l="6492" t="5555" r="3689" b="7277"/>
          <a:stretch/>
        </p:blipFill>
        <p:spPr>
          <a:xfrm>
            <a:off x="6608276" y="2948692"/>
            <a:ext cx="2808335" cy="27254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8978764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A large building with many windows&#10;&#10;Description automatically generated with medium confidence">
            <a:extLst>
              <a:ext uri="{FF2B5EF4-FFF2-40B4-BE49-F238E27FC236}">
                <a16:creationId xmlns:a16="http://schemas.microsoft.com/office/drawing/2014/main" id="{DD202C56-6AD9-5EF1-456B-06A3D7B2AFDF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7617" t="29211" r="9348" b="6545"/>
          <a:stretch/>
        </p:blipFill>
        <p:spPr>
          <a:xfrm>
            <a:off x="0" y="138601"/>
            <a:ext cx="14630400" cy="7545387"/>
          </a:xfrm>
          <a:prstGeom prst="rect">
            <a:avLst/>
          </a:prstGeom>
        </p:spPr>
      </p:pic>
      <p:sp>
        <p:nvSpPr>
          <p:cNvPr id="5" name="Rectangle 5">
            <a:extLst>
              <a:ext uri="{FF2B5EF4-FFF2-40B4-BE49-F238E27FC236}">
                <a16:creationId xmlns:a16="http://schemas.microsoft.com/office/drawing/2014/main" id="{D0A88200-BE86-495A-9EEF-9053BFE1DB00}"/>
              </a:ext>
            </a:extLst>
          </p:cNvPr>
          <p:cNvSpPr>
            <a:spLocks noChangeArrowheads="1"/>
          </p:cNvSpPr>
          <p:nvPr/>
        </p:nvSpPr>
        <p:spPr bwMode="auto">
          <a:xfrm>
            <a:off x="1" y="70296"/>
            <a:ext cx="295530" cy="5909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146304" tIns="73152" rIns="146304" bIns="73152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 sz="2880"/>
          </a:p>
        </p:txBody>
      </p:sp>
      <p:sp>
        <p:nvSpPr>
          <p:cNvPr id="10" name="Google Shape;114;g11537703c48_0_0">
            <a:extLst>
              <a:ext uri="{FF2B5EF4-FFF2-40B4-BE49-F238E27FC236}">
                <a16:creationId xmlns:a16="http://schemas.microsoft.com/office/drawing/2014/main" id="{86F17BA3-8DD9-4F6D-93CD-E732A8FEA591}"/>
              </a:ext>
            </a:extLst>
          </p:cNvPr>
          <p:cNvSpPr/>
          <p:nvPr/>
        </p:nvSpPr>
        <p:spPr>
          <a:xfrm>
            <a:off x="0" y="1"/>
            <a:ext cx="14630400" cy="138600"/>
          </a:xfrm>
          <a:prstGeom prst="rect">
            <a:avLst/>
          </a:prstGeom>
          <a:solidFill>
            <a:srgbClr val="284E86"/>
          </a:solidFill>
          <a:ln w="12700" cap="flat" cmpd="sng">
            <a:noFill/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" name="AutoShape 2" descr="three circles of Research Centers and Institutes; College of Health Sciences; UCI Health">
            <a:extLst>
              <a:ext uri="{FF2B5EF4-FFF2-40B4-BE49-F238E27FC236}">
                <a16:creationId xmlns:a16="http://schemas.microsoft.com/office/drawing/2014/main" id="{0E39FF20-2BFB-7330-0FB5-0B3EF364B137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7162800" y="39624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" name="Google Shape;114;g11537703c48_0_0">
            <a:extLst>
              <a:ext uri="{FF2B5EF4-FFF2-40B4-BE49-F238E27FC236}">
                <a16:creationId xmlns:a16="http://schemas.microsoft.com/office/drawing/2014/main" id="{60DCD3A6-2D1F-E63C-B19B-BE5A8E81C140}"/>
              </a:ext>
            </a:extLst>
          </p:cNvPr>
          <p:cNvSpPr/>
          <p:nvPr/>
        </p:nvSpPr>
        <p:spPr>
          <a:xfrm>
            <a:off x="0" y="7638669"/>
            <a:ext cx="14630400" cy="590931"/>
          </a:xfrm>
          <a:prstGeom prst="rect">
            <a:avLst/>
          </a:prstGeom>
          <a:solidFill>
            <a:srgbClr val="284E86"/>
          </a:solidFill>
          <a:ln w="12700" cap="flat" cmpd="sng">
            <a:noFill/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6" name="Picture 15">
            <a:extLst>
              <a:ext uri="{FF2B5EF4-FFF2-40B4-BE49-F238E27FC236}">
                <a16:creationId xmlns:a16="http://schemas.microsoft.com/office/drawing/2014/main" id="{8C1CD5DC-F644-9BC9-73E9-B59154A1B0B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83750" y="7791450"/>
            <a:ext cx="4246278" cy="286911"/>
          </a:xfrm>
          <a:prstGeom prst="rect">
            <a:avLst/>
          </a:prstGeom>
        </p:spPr>
      </p:pic>
      <p:pic>
        <p:nvPicPr>
          <p:cNvPr id="17" name="Picture 16" descr="A white letter on a black background&#10;&#10;Description automatically generated">
            <a:extLst>
              <a:ext uri="{FF2B5EF4-FFF2-40B4-BE49-F238E27FC236}">
                <a16:creationId xmlns:a16="http://schemas.microsoft.com/office/drawing/2014/main" id="{BBE174EA-96E8-FB8A-A88A-85A82F27A5D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2282358" y="7791450"/>
            <a:ext cx="2064292" cy="2848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0329333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Custom 26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284E86"/>
      </a:accent1>
      <a:accent2>
        <a:srgbClr val="FACD20"/>
      </a:accent2>
      <a:accent3>
        <a:srgbClr val="6797A6"/>
      </a:accent3>
      <a:accent4>
        <a:srgbClr val="BEB8AC"/>
      </a:accent4>
      <a:accent5>
        <a:srgbClr val="25406A"/>
      </a:accent5>
      <a:accent6>
        <a:srgbClr val="E9843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F8EDB0EC32FF0449AD952856DC0D0F03" ma:contentTypeVersion="15" ma:contentTypeDescription="Create a new document." ma:contentTypeScope="" ma:versionID="7628f8b5cc27cefcb41f21a37b7a783a">
  <xsd:schema xmlns:xsd="http://www.w3.org/2001/XMLSchema" xmlns:xs="http://www.w3.org/2001/XMLSchema" xmlns:p="http://schemas.microsoft.com/office/2006/metadata/properties" xmlns:ns2="23a1c437-2e36-495d-a015-7da437d60db9" xmlns:ns3="62e08942-e6bc-4527-b4a7-b04f30cebafd" targetNamespace="http://schemas.microsoft.com/office/2006/metadata/properties" ma:root="true" ma:fieldsID="9a31b81aaad5e61f544d57e4d2db5b3e" ns2:_="" ns3:_="">
    <xsd:import namespace="23a1c437-2e36-495d-a015-7da437d60db9"/>
    <xsd:import namespace="62e08942-e6bc-4527-b4a7-b04f30cebafd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3:SharedWithUsers" minOccurs="0"/>
                <xsd:element ref="ns3:SharedWithDetails" minOccurs="0"/>
                <xsd:element ref="ns2:lcf76f155ced4ddcb4097134ff3c332f" minOccurs="0"/>
                <xsd:element ref="ns3:TaxCatchAll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ServiceDateTaken" minOccurs="0"/>
                <xsd:element ref="ns2:MediaServiceLocation" minOccurs="0"/>
                <xsd:element ref="ns2:MediaLengthInSeconds" minOccurs="0"/>
                <xsd:element ref="ns2:MediaServiceObjectDetectorVersions" minOccurs="0"/>
                <xsd:element ref="ns2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3a1c437-2e36-495d-a015-7da437d60db9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lcf76f155ced4ddcb4097134ff3c332f" ma:index="13" nillable="true" ma:taxonomy="true" ma:internalName="lcf76f155ced4ddcb4097134ff3c332f" ma:taxonomyFieldName="MediaServiceImageTags" ma:displayName="Image Tags" ma:readOnly="false" ma:fieldId="{5cf76f15-5ced-4ddc-b409-7134ff3c332f}" ma:taxonomyMulti="true" ma:sspId="66346ad1-6548-48ff-b3a9-da085fcaddff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15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6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7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18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Location" ma:index="19" nillable="true" ma:displayName="Location" ma:indexed="true" ma:internalName="MediaServiceLocation" ma:readOnly="true">
      <xsd:simpleType>
        <xsd:restriction base="dms:Text"/>
      </xsd:simpleType>
    </xsd:element>
    <xsd:element name="MediaLengthInSeconds" ma:index="20" nillable="true" ma:displayName="MediaLengthInSeconds" ma:hidden="true" ma:internalName="MediaLengthInSeconds" ma:readOnly="true">
      <xsd:simpleType>
        <xsd:restriction base="dms:Unknown"/>
      </xsd:simpleType>
    </xsd:element>
    <xsd:element name="MediaServiceObjectDetectorVersions" ma:index="21" nillable="true" ma:displayName="MediaServiceObjectDetectorVersions" ma:description="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2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62e08942-e6bc-4527-b4a7-b04f30cebafd" elementFormDefault="qualified">
    <xsd:import namespace="http://schemas.microsoft.com/office/2006/documentManagement/types"/>
    <xsd:import namespace="http://schemas.microsoft.com/office/infopath/2007/PartnerControls"/>
    <xsd:element name="SharedWithUsers" ma:index="10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1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14" nillable="true" ma:displayName="Taxonomy Catch All Column" ma:hidden="true" ma:list="{fc55f021-d4a8-4e81-be52-180893b86d31}" ma:internalName="TaxCatchAll" ma:showField="CatchAllData" ma:web="62e08942-e6bc-4527-b4a7-b04f30cebafd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23a1c437-2e36-495d-a015-7da437d60db9">
      <Terms xmlns="http://schemas.microsoft.com/office/infopath/2007/PartnerControls"/>
    </lcf76f155ced4ddcb4097134ff3c332f>
    <TaxCatchAll xmlns="62e08942-e6bc-4527-b4a7-b04f30cebafd" xsi:nil="true"/>
  </documentManagement>
</p:properties>
</file>

<file path=customXml/itemProps1.xml><?xml version="1.0" encoding="utf-8"?>
<ds:datastoreItem xmlns:ds="http://schemas.openxmlformats.org/officeDocument/2006/customXml" ds:itemID="{42EF8E13-4B6E-45F6-AAA1-972067BA193C}"/>
</file>

<file path=customXml/itemProps2.xml><?xml version="1.0" encoding="utf-8"?>
<ds:datastoreItem xmlns:ds="http://schemas.openxmlformats.org/officeDocument/2006/customXml" ds:itemID="{EBF3F05B-9C77-4456-B7AE-66D7C4BE8BEE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E94AB810-50CA-43BA-B0CD-A4C826423847}">
  <ds:schemaRefs>
    <ds:schemaRef ds:uri="http://www.w3.org/XML/1998/namespace"/>
    <ds:schemaRef ds:uri="http://schemas.microsoft.com/office/2006/documentManagement/types"/>
    <ds:schemaRef ds:uri="http://purl.org/dc/elements/1.1/"/>
    <ds:schemaRef ds:uri="http://purl.org/dc/dcmitype/"/>
    <ds:schemaRef ds:uri="http://schemas.microsoft.com/office/2006/metadata/properties"/>
    <ds:schemaRef ds:uri="8c87172f-a010-494a-9e9c-ba46ccb7e1af"/>
    <ds:schemaRef ds:uri="10cc5554-45dd-4d48-9bea-7613d35b5636"/>
    <ds:schemaRef ds:uri="http://schemas.microsoft.com/office/infopath/2007/PartnerControls"/>
    <ds:schemaRef ds:uri="http://schemas.openxmlformats.org/package/2006/metadata/core-properties"/>
    <ds:schemaRef ds:uri="http://purl.org/dc/terms/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25928</TotalTime>
  <Words>868</Words>
  <Application>Microsoft Macintosh PowerPoint</Application>
  <PresentationFormat>Custom</PresentationFormat>
  <Paragraphs>48</Paragraphs>
  <Slides>6</Slides>
  <Notes>6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10" baseType="lpstr">
      <vt:lpstr>Arial</vt:lpstr>
      <vt:lpstr>Calibri</vt:lpstr>
      <vt:lpstr>Roboto Slab Light</vt:lpstr>
      <vt:lpstr>Office Theme</vt:lpstr>
      <vt:lpstr>PowerPoint Presentation</vt:lpstr>
      <vt:lpstr>Clinical Integration</vt:lpstr>
      <vt:lpstr>Enterprise Structure</vt:lpstr>
      <vt:lpstr>Impetus for Structure</vt:lpstr>
      <vt:lpstr>Recognitions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Rene Gauthier-Butterfield</dc:creator>
  <cp:lastModifiedBy>Miller, Matthew</cp:lastModifiedBy>
  <cp:revision>706</cp:revision>
  <cp:lastPrinted>2024-05-22T01:08:52Z</cp:lastPrinted>
  <dcterms:created xsi:type="dcterms:W3CDTF">2021-02-10T03:02:20Z</dcterms:created>
  <dcterms:modified xsi:type="dcterms:W3CDTF">2024-08-24T01:36:40Z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0x010100F8EDB0EC32FF0449AD952856DC0D0F03</vt:lpwstr>
  </property>
</Properties>
</file>