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1" r:id="rId1"/>
  </p:sldMasterIdLst>
  <p:notesMasterIdLst>
    <p:notesMasterId r:id="rId40"/>
  </p:notesMasterIdLst>
  <p:sldIdLst>
    <p:sldId id="256" r:id="rId2"/>
    <p:sldId id="1628" r:id="rId3"/>
    <p:sldId id="1228" r:id="rId4"/>
    <p:sldId id="1007" r:id="rId5"/>
    <p:sldId id="354" r:id="rId6"/>
    <p:sldId id="1229" r:id="rId7"/>
    <p:sldId id="621" r:id="rId8"/>
    <p:sldId id="806" r:id="rId9"/>
    <p:sldId id="1004" r:id="rId10"/>
    <p:sldId id="620" r:id="rId11"/>
    <p:sldId id="1005" r:id="rId12"/>
    <p:sldId id="983" r:id="rId13"/>
    <p:sldId id="833" r:id="rId14"/>
    <p:sldId id="1006" r:id="rId15"/>
    <p:sldId id="664" r:id="rId16"/>
    <p:sldId id="2145705642" r:id="rId17"/>
    <p:sldId id="429" r:id="rId18"/>
    <p:sldId id="840" r:id="rId19"/>
    <p:sldId id="435" r:id="rId20"/>
    <p:sldId id="844" r:id="rId21"/>
    <p:sldId id="845" r:id="rId22"/>
    <p:sldId id="1613" r:id="rId23"/>
    <p:sldId id="1614" r:id="rId24"/>
    <p:sldId id="836" r:id="rId25"/>
    <p:sldId id="1633" r:id="rId26"/>
    <p:sldId id="2145705618" r:id="rId27"/>
    <p:sldId id="2145705619" r:id="rId28"/>
    <p:sldId id="2145705622" r:id="rId29"/>
    <p:sldId id="385" r:id="rId30"/>
    <p:sldId id="386" r:id="rId31"/>
    <p:sldId id="387" r:id="rId32"/>
    <p:sldId id="940" r:id="rId33"/>
    <p:sldId id="1046" r:id="rId34"/>
    <p:sldId id="509" r:id="rId35"/>
    <p:sldId id="2145705641" r:id="rId36"/>
    <p:sldId id="2145705637" r:id="rId37"/>
    <p:sldId id="2145705640" r:id="rId38"/>
    <p:sldId id="2145705589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9A4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51"/>
    <p:restoredTop sz="92871"/>
  </p:normalViewPr>
  <p:slideViewPr>
    <p:cSldViewPr>
      <p:cViewPr varScale="1">
        <p:scale>
          <a:sx n="124" d="100"/>
          <a:sy n="124" d="100"/>
        </p:scale>
        <p:origin x="1677" y="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-64" y="0"/>
    </p:cViewPr>
  </p:outlineViewPr>
  <p:notesTextViewPr>
    <p:cViewPr>
      <p:scale>
        <a:sx n="100" d="100"/>
        <a:sy n="100" d="100"/>
      </p:scale>
      <p:origin x="0" y="-144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az Massoumi" userId="bcba9fe6-b3e0-4888-a589-3445fb7772d9" providerId="ADAL" clId="{2C979B91-B2B3-473E-962A-22ACC89CDD99}"/>
    <pc:docChg chg="undo custSel modSld">
      <pc:chgData name="Sanaz Massoumi" userId="bcba9fe6-b3e0-4888-a589-3445fb7772d9" providerId="ADAL" clId="{2C979B91-B2B3-473E-962A-22ACC89CDD99}" dt="2024-08-23T17:48:51.698" v="3" actId="478"/>
      <pc:docMkLst>
        <pc:docMk/>
      </pc:docMkLst>
      <pc:sldChg chg="addSp delSp mod">
        <pc:chgData name="Sanaz Massoumi" userId="bcba9fe6-b3e0-4888-a589-3445fb7772d9" providerId="ADAL" clId="{2C979B91-B2B3-473E-962A-22ACC89CDD99}" dt="2024-08-23T17:48:51.698" v="3" actId="478"/>
        <pc:sldMkLst>
          <pc:docMk/>
          <pc:sldMk cId="1811906100" sldId="664"/>
        </pc:sldMkLst>
        <pc:spChg chg="add del">
          <ac:chgData name="Sanaz Massoumi" userId="bcba9fe6-b3e0-4888-a589-3445fb7772d9" providerId="ADAL" clId="{2C979B91-B2B3-473E-962A-22ACC89CDD99}" dt="2024-08-23T17:48:51.698" v="3" actId="478"/>
          <ac:spMkLst>
            <pc:docMk/>
            <pc:sldMk cId="1811906100" sldId="664"/>
            <ac:spMk id="2" creationId="{00000000-0000-0000-0000-000000000000}"/>
          </ac:spMkLst>
        </pc:spChg>
      </pc:sldChg>
      <pc:sldChg chg="modSp mod">
        <pc:chgData name="Sanaz Massoumi" userId="bcba9fe6-b3e0-4888-a589-3445fb7772d9" providerId="ADAL" clId="{2C979B91-B2B3-473E-962A-22ACC89CDD99}" dt="2024-08-23T17:48:49.831" v="2" actId="1076"/>
        <pc:sldMkLst>
          <pc:docMk/>
          <pc:sldMk cId="1299758570" sldId="2145705589"/>
        </pc:sldMkLst>
        <pc:spChg chg="mod">
          <ac:chgData name="Sanaz Massoumi" userId="bcba9fe6-b3e0-4888-a589-3445fb7772d9" providerId="ADAL" clId="{2C979B91-B2B3-473E-962A-22ACC89CDD99}" dt="2024-08-23T17:48:49.831" v="2" actId="1076"/>
          <ac:spMkLst>
            <pc:docMk/>
            <pc:sldMk cId="1299758570" sldId="2145705589"/>
            <ac:spMk id="10" creationId="{48725E8D-D310-1F86-420D-5EE954F434F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2DFAA-9302-4C08-95F7-7C8CF66FE3F3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BD490-3230-46B8-B6ED-F1A937DF5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208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D490-3230-46B8-B6ED-F1A937DF5C5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D490-3230-46B8-B6ED-F1A937DF5C5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22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明朝" charset="-128"/>
                <a:cs typeface="ＭＳ Ｐ明朝" charset="-128"/>
              </a:defRPr>
            </a:lvl9pPr>
          </a:lstStyle>
          <a:p>
            <a:pPr>
              <a:spcBef>
                <a:spcPct val="0"/>
              </a:spcBef>
            </a:pPr>
            <a:fld id="{C609956B-FB8D-5642-9551-0F794EDC6C9D}" type="slidenum">
              <a:rPr lang="en-US" altLang="en-US">
                <a:ea typeface="ＭＳ Ｐゴシック" charset="-128"/>
              </a:rPr>
              <a:pPr>
                <a:spcBef>
                  <a:spcPct val="0"/>
                </a:spcBef>
              </a:pPr>
              <a:t>12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latin typeface="Times New Roman" charset="0"/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610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CEA92D-36E7-4C4D-A44E-85C3488554D1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21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779FBA-39BD-48F5-85E9-73F12A680B94}" type="slidenum">
              <a:rPr lang="ja-JP" altLang="en-US"/>
              <a:pPr/>
              <a:t>29</a:t>
            </a:fld>
            <a:endParaRPr lang="en-US" altLang="ja-JP"/>
          </a:p>
        </p:txBody>
      </p:sp>
      <p:sp>
        <p:nvSpPr>
          <p:cNvPr id="56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20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21B1F3-1E53-46EB-ADF5-8A53B96DA5FA}" type="slidenum">
              <a:rPr lang="ja-JP" altLang="en-US"/>
              <a:pPr/>
              <a:t>30</a:t>
            </a:fld>
            <a:endParaRPr lang="en-US" altLang="ja-JP"/>
          </a:p>
        </p:txBody>
      </p:sp>
      <p:sp>
        <p:nvSpPr>
          <p:cNvPr id="56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44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35444-9FA3-4A47-9FE2-898EE5907353}" type="slidenum">
              <a:rPr lang="ja-JP" altLang="en-US"/>
              <a:pPr/>
              <a:t>31</a:t>
            </a:fld>
            <a:endParaRPr lang="en-US" altLang="ja-JP"/>
          </a:p>
        </p:txBody>
      </p:sp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0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48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13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Here is where we are good and where we need to grow</a:t>
            </a:r>
          </a:p>
          <a:p>
            <a:pPr lvl="1"/>
            <a:r>
              <a:rPr lang="en-US" dirty="0"/>
              <a:t>American is already high reliability organization.</a:t>
            </a:r>
          </a:p>
          <a:p>
            <a:pPr lvl="2"/>
            <a:r>
              <a:rPr lang="en-US" dirty="0"/>
              <a:t>Need the capability to identify and manage problems when small</a:t>
            </a:r>
          </a:p>
          <a:p>
            <a:pPr lvl="2"/>
            <a:r>
              <a:rPr lang="en-US" dirty="0"/>
              <a:t>Require furthering and enhancing our high reliability systems</a:t>
            </a:r>
          </a:p>
          <a:p>
            <a:pPr lvl="2"/>
            <a:r>
              <a:rPr lang="en-US" dirty="0"/>
              <a:t>Continue to introduce new programs to influence culture and maintain systems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EE903-2B3A-8F40-AE27-70A19ED25E3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3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9116-4316-438B-9CA1-E805134D92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82AC-EB8A-4D29-AACA-94C398EA0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666-1A8F-442B-9F16-FEB3B0C4AE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F38C-7E1F-498E-B8C9-17D0D0D963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13FC-3843-4930-8C9D-267672B21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BBF1C-20C3-4C51-8478-FBEACB9DC7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E70A-44C2-4053-BF50-4019B16FC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AA6B-C69C-4596-BB0B-2D4E6BB0C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7C7-4FD8-40D6-AA2C-E44E2EBE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9A56-159B-469D-81F9-08AD4E752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F4EBD-8C7D-4F0F-BED7-F28D84674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14D385E-6835-463C-A0B4-BFB2AE9EB44B}" type="datetime1">
              <a:rPr lang="en-US" altLang="zh-CN" smtClean="0"/>
              <a:pPr/>
              <a:t>8/23/2024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4E90052-2568-4D7D-9B4E-B88BA995A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32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83A7216-4372-8B44-BA1B-9B935FC4F18D}"/>
              </a:ext>
            </a:extLst>
          </p:cNvPr>
          <p:cNvSpPr txBox="1"/>
          <p:nvPr userDrawn="1"/>
        </p:nvSpPr>
        <p:spPr>
          <a:xfrm>
            <a:off x="8842684" y="6540021"/>
            <a:ext cx="312032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9FE9AA4-4958-2F4C-B132-D6D4A6BFEF97}" type="slidenum">
              <a:rPr lang="en-US" sz="675" b="0" i="1" smtClean="0">
                <a:solidFill>
                  <a:schemeClr val="bg2">
                    <a:lumMod val="25000"/>
                  </a:schemeClr>
                </a:solidFill>
                <a:latin typeface="AmericanSans" panose="02000000000000000000" pitchFamily="2" charset="77"/>
              </a:rPr>
              <a:t>‹#›</a:t>
            </a:fld>
            <a:endParaRPr lang="en-US" sz="675" b="0" i="1">
              <a:solidFill>
                <a:schemeClr val="bg2">
                  <a:lumMod val="25000"/>
                </a:schemeClr>
              </a:solidFill>
              <a:latin typeface="AmericanSans" panose="02000000000000000000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792745-7FC8-5649-A0BD-61F54CC2FA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55482"/>
            <a:ext cx="768096" cy="902519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3410A2F-1472-40C8-B18C-85456C82BE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714" y="1676401"/>
            <a:ext cx="8338237" cy="407767"/>
          </a:xfrm>
        </p:spPr>
        <p:txBody>
          <a:bodyPr>
            <a:noAutofit/>
          </a:bodyPr>
          <a:lstStyle>
            <a:lvl1pPr marL="0" indent="0">
              <a:buNone/>
              <a:defRPr sz="1500" b="1">
                <a:solidFill>
                  <a:schemeClr val="bg2">
                    <a:lumMod val="25000"/>
                  </a:schemeClr>
                </a:solidFill>
              </a:defRPr>
            </a:lvl1pPr>
            <a:lvl2pPr marL="342900" indent="0">
              <a:buNone/>
              <a:defRPr sz="3300"/>
            </a:lvl2pPr>
            <a:lvl3pPr marL="685800" indent="0">
              <a:buNone/>
              <a:defRPr sz="3300"/>
            </a:lvl3pPr>
            <a:lvl4pPr marL="1028700" indent="0">
              <a:buNone/>
              <a:defRPr sz="3300"/>
            </a:lvl4pPr>
            <a:lvl5pPr marL="1371600" indent="0">
              <a:buNone/>
              <a:defRPr sz="3300"/>
            </a:lvl5pPr>
          </a:lstStyle>
          <a:p>
            <a:pPr lvl="0"/>
            <a:r>
              <a:rPr lang="en-US" b="1"/>
              <a:t>Subhead here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2BECE-E276-4A3E-A422-F2B7A6FE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240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26B43"/>
          </p15:clr>
        </p15:guide>
        <p15:guide id="2" pos="7344">
          <p15:clr>
            <a:srgbClr val="F26B43"/>
          </p15:clr>
        </p15:guide>
        <p15:guide id="3" orient="horz" pos="240">
          <p15:clr>
            <a:srgbClr val="F26B43"/>
          </p15:clr>
        </p15:guide>
        <p15:guide id="4" orient="horz" pos="1056">
          <p15:clr>
            <a:srgbClr val="FBAE40"/>
          </p15:clr>
        </p15:guide>
        <p15:guide id="5" orient="horz" pos="3984">
          <p15:clr>
            <a:srgbClr val="F26B43"/>
          </p15:clr>
        </p15:guide>
        <p15:guide id="6" orient="horz" pos="13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0F303-51E6-4C28-BBA9-39A273C43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5" r:id="rId12"/>
    <p:sldLayoutId id="214748367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8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837479" y="5790772"/>
            <a:ext cx="171446" cy="253916"/>
          </a:xfrm>
        </p:spPr>
        <p:txBody>
          <a:bodyPr/>
          <a:lstStyle/>
          <a:p>
            <a:fld id="{84E90052-2568-4D7D-9B4E-B88BA995A252}" type="slidenum">
              <a:rPr lang="zh-CN" alt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zh-CN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325E23C-DFDD-7543-B064-49ABC684E6DB}"/>
              </a:ext>
            </a:extLst>
          </p:cNvPr>
          <p:cNvSpPr txBox="1">
            <a:spLocks noChangeArrowheads="1"/>
          </p:cNvSpPr>
          <p:nvPr/>
        </p:nvSpPr>
        <p:spPr>
          <a:xfrm>
            <a:off x="1319769" y="1940859"/>
            <a:ext cx="6515100" cy="14611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7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386D0D6-7E42-1C4C-9551-A4BC58B90C3A}"/>
              </a:ext>
            </a:extLst>
          </p:cNvPr>
          <p:cNvSpPr txBox="1">
            <a:spLocks noChangeArrowheads="1"/>
          </p:cNvSpPr>
          <p:nvPr/>
        </p:nvSpPr>
        <p:spPr>
          <a:xfrm>
            <a:off x="1417835" y="3048000"/>
            <a:ext cx="6344753" cy="1752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Najm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Meshkati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788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Professor of Engineering and International Relations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University of Southern California (USC)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fa-IR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E668E0-70E5-8149-9D68-997D21886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114800"/>
            <a:ext cx="3197086" cy="76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03ECCC-8019-2A4D-B801-C992B16CD72E}"/>
              </a:ext>
            </a:extLst>
          </p:cNvPr>
          <p:cNvSpPr/>
          <p:nvPr/>
        </p:nvSpPr>
        <p:spPr>
          <a:xfrm>
            <a:off x="304800" y="574915"/>
            <a:ext cx="84166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600" b="1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Bridging Safety Cultures: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600" b="1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Integrating Best Practices Across Industries for Safer Healthcare</a:t>
            </a:r>
            <a:endParaRPr lang="en-US" sz="3600" b="1" i="0" dirty="0">
              <a:solidFill>
                <a:srgbClr val="222222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8C53E3-7679-4395-74EC-A28AF30FF7D9}"/>
              </a:ext>
            </a:extLst>
          </p:cNvPr>
          <p:cNvSpPr txBox="1"/>
          <p:nvPr/>
        </p:nvSpPr>
        <p:spPr>
          <a:xfrm>
            <a:off x="563794" y="5307449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11th Annual World Patient Safety, Science &amp; Technology Summit</a:t>
            </a:r>
          </a:p>
          <a:p>
            <a:pPr algn="ctr"/>
            <a:r>
              <a:rPr lang="en-US" sz="1400" i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Patient</a:t>
            </a:r>
            <a:r>
              <a:rPr lang="en-US" sz="1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 Safety Movement Foundation</a:t>
            </a:r>
          </a:p>
          <a:p>
            <a:pPr algn="ctr"/>
            <a:r>
              <a:rPr lang="en-US" sz="1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Irvine, California </a:t>
            </a:r>
          </a:p>
          <a:p>
            <a:pPr algn="ctr"/>
            <a:r>
              <a:rPr lang="en-US" sz="1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September 6,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1B5C8-92CE-24AA-CE8E-82903E14B2D6}"/>
              </a:ext>
            </a:extLst>
          </p:cNvPr>
          <p:cNvSpPr txBox="1"/>
          <p:nvPr/>
        </p:nvSpPr>
        <p:spPr>
          <a:xfrm>
            <a:off x="609600" y="23622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Personal Observation…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410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My story…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>
            <a:noAutofit/>
          </a:bodyPr>
          <a:lstStyle/>
          <a:p>
            <a:pPr marL="11113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Defining characteristics </a:t>
            </a:r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 my last 39-years of academic work - conducting research, teaching and consulting: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Safety-critical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systems and industries</a:t>
            </a:r>
          </a:p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Interdisciplinary </a:t>
            </a: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orientation</a:t>
            </a:r>
          </a:p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Cross-cutting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nature of Safety Culture, Human Factors, and HSI (Human-Systems Integration)</a:t>
            </a:r>
          </a:p>
        </p:txBody>
      </p:sp>
    </p:spTree>
    <p:extLst>
      <p:ext uri="{BB962C8B-B14F-4D97-AF65-F5344CB8AC3E}">
        <p14:creationId xmlns:p14="http://schemas.microsoft.com/office/powerpoint/2010/main" val="18107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My story…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Last 39 years of working directly with and experience with: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Nuclear power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Petrochemical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Refining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Oil &amp; Gas Pipeline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Offshore Drilling</a:t>
            </a:r>
            <a:endParaRPr lang="en-US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Aviation 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Railroad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Maritime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Coal Mining</a:t>
            </a:r>
          </a:p>
          <a:p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(last  25+ years)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Healthcare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industry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698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190921" y="3996154"/>
            <a:ext cx="8915400" cy="228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40"/>
          <p:cNvGrpSpPr/>
          <p:nvPr/>
        </p:nvGrpSpPr>
        <p:grpSpPr>
          <a:xfrm>
            <a:off x="190921" y="3843754"/>
            <a:ext cx="1295400" cy="1194375"/>
            <a:chOff x="190921" y="3843754"/>
            <a:chExt cx="1295400" cy="1194375"/>
          </a:xfrm>
        </p:grpSpPr>
        <p:sp>
          <p:nvSpPr>
            <p:cNvPr id="5" name="Rectangle 4"/>
            <p:cNvSpPr/>
            <p:nvPr/>
          </p:nvSpPr>
          <p:spPr>
            <a:xfrm>
              <a:off x="800521" y="3843754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0921" y="4453354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March 28, 1979</a:t>
              </a:r>
            </a:p>
          </p:txBody>
        </p:sp>
      </p:grpSp>
      <p:grpSp>
        <p:nvGrpSpPr>
          <p:cNvPr id="3" name="Group 34"/>
          <p:cNvGrpSpPr/>
          <p:nvPr/>
        </p:nvGrpSpPr>
        <p:grpSpPr>
          <a:xfrm>
            <a:off x="152400" y="2091154"/>
            <a:ext cx="1333921" cy="1676400"/>
            <a:chOff x="152400" y="1447800"/>
            <a:chExt cx="1333921" cy="1676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b="16340"/>
            <a:stretch>
              <a:fillRect/>
            </a:stretch>
          </p:blipFill>
          <p:spPr bwMode="auto">
            <a:xfrm>
              <a:off x="152400" y="2057400"/>
              <a:ext cx="1333921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190921" y="1447800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Three Mile Island </a:t>
              </a:r>
            </a:p>
          </p:txBody>
        </p:sp>
      </p:grpSp>
      <p:grpSp>
        <p:nvGrpSpPr>
          <p:cNvPr id="7" name="Group 41"/>
          <p:cNvGrpSpPr/>
          <p:nvPr/>
        </p:nvGrpSpPr>
        <p:grpSpPr>
          <a:xfrm>
            <a:off x="1753442" y="3844259"/>
            <a:ext cx="1295400" cy="1194375"/>
            <a:chOff x="1753442" y="3844259"/>
            <a:chExt cx="1295400" cy="1194375"/>
          </a:xfrm>
        </p:grpSpPr>
        <p:sp>
          <p:nvSpPr>
            <p:cNvPr id="9" name="Rectangle 8"/>
            <p:cNvSpPr/>
            <p:nvPr/>
          </p:nvSpPr>
          <p:spPr>
            <a:xfrm>
              <a:off x="2363042" y="384425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3442" y="445385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December 3, 1984</a:t>
              </a:r>
            </a:p>
          </p:txBody>
        </p:sp>
      </p:grpSp>
      <p:grpSp>
        <p:nvGrpSpPr>
          <p:cNvPr id="11" name="Group 42"/>
          <p:cNvGrpSpPr/>
          <p:nvPr/>
        </p:nvGrpSpPr>
        <p:grpSpPr>
          <a:xfrm>
            <a:off x="3238921" y="3844259"/>
            <a:ext cx="1295400" cy="1194375"/>
            <a:chOff x="3238921" y="3844259"/>
            <a:chExt cx="1295400" cy="1194375"/>
          </a:xfrm>
        </p:grpSpPr>
        <p:sp>
          <p:nvSpPr>
            <p:cNvPr id="13" name="Rectangle 12"/>
            <p:cNvSpPr/>
            <p:nvPr/>
          </p:nvSpPr>
          <p:spPr>
            <a:xfrm>
              <a:off x="3863035" y="384425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38921" y="445385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April 26, 1986</a:t>
              </a:r>
            </a:p>
          </p:txBody>
        </p:sp>
      </p:grpSp>
      <p:grpSp>
        <p:nvGrpSpPr>
          <p:cNvPr id="15" name="Group 43"/>
          <p:cNvGrpSpPr/>
          <p:nvPr/>
        </p:nvGrpSpPr>
        <p:grpSpPr>
          <a:xfrm>
            <a:off x="4686721" y="3843249"/>
            <a:ext cx="1295400" cy="1194375"/>
            <a:chOff x="4686721" y="3843249"/>
            <a:chExt cx="1295400" cy="1194375"/>
          </a:xfrm>
        </p:grpSpPr>
        <p:sp>
          <p:nvSpPr>
            <p:cNvPr id="17" name="Rectangle 16"/>
            <p:cNvSpPr/>
            <p:nvPr/>
          </p:nvSpPr>
          <p:spPr>
            <a:xfrm>
              <a:off x="5296321" y="384324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86721" y="445284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March 23, 2005</a:t>
              </a:r>
            </a:p>
          </p:txBody>
        </p:sp>
      </p:grpSp>
      <p:grpSp>
        <p:nvGrpSpPr>
          <p:cNvPr id="19" name="Group 44"/>
          <p:cNvGrpSpPr/>
          <p:nvPr/>
        </p:nvGrpSpPr>
        <p:grpSpPr>
          <a:xfrm>
            <a:off x="6210721" y="3843249"/>
            <a:ext cx="1295400" cy="1194375"/>
            <a:chOff x="6210721" y="3843249"/>
            <a:chExt cx="1295400" cy="1194375"/>
          </a:xfrm>
        </p:grpSpPr>
        <p:sp>
          <p:nvSpPr>
            <p:cNvPr id="21" name="Rectangle 20"/>
            <p:cNvSpPr/>
            <p:nvPr/>
          </p:nvSpPr>
          <p:spPr>
            <a:xfrm>
              <a:off x="6850802" y="384324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210721" y="445284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April 20, 2010</a:t>
              </a:r>
            </a:p>
          </p:txBody>
        </p:sp>
      </p:grpSp>
      <p:grpSp>
        <p:nvGrpSpPr>
          <p:cNvPr id="23" name="Group 45"/>
          <p:cNvGrpSpPr/>
          <p:nvPr/>
        </p:nvGrpSpPr>
        <p:grpSpPr>
          <a:xfrm>
            <a:off x="7658521" y="3843249"/>
            <a:ext cx="1295400" cy="1194375"/>
            <a:chOff x="7658521" y="3843249"/>
            <a:chExt cx="1295400" cy="1194375"/>
          </a:xfrm>
        </p:grpSpPr>
        <p:sp>
          <p:nvSpPr>
            <p:cNvPr id="25" name="Rectangle 24"/>
            <p:cNvSpPr/>
            <p:nvPr/>
          </p:nvSpPr>
          <p:spPr>
            <a:xfrm>
              <a:off x="8298602" y="384324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58521" y="445284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March 11, 2011</a:t>
              </a:r>
            </a:p>
          </p:txBody>
        </p:sp>
      </p:grpSp>
      <p:grpSp>
        <p:nvGrpSpPr>
          <p:cNvPr id="27" name="Group 36"/>
          <p:cNvGrpSpPr/>
          <p:nvPr/>
        </p:nvGrpSpPr>
        <p:grpSpPr>
          <a:xfrm>
            <a:off x="3218179" y="1557754"/>
            <a:ext cx="1335024" cy="2209800"/>
            <a:chOff x="3218179" y="914400"/>
            <a:chExt cx="1335024" cy="2209800"/>
          </a:xfrm>
        </p:grpSpPr>
        <p:sp>
          <p:nvSpPr>
            <p:cNvPr id="16" name="TextBox 15"/>
            <p:cNvSpPr txBox="1"/>
            <p:nvPr/>
          </p:nvSpPr>
          <p:spPr>
            <a:xfrm>
              <a:off x="3238921" y="914400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Chernobyl</a:t>
              </a:r>
            </a:p>
          </p:txBody>
        </p:sp>
        <p:pic>
          <p:nvPicPr>
            <p:cNvPr id="29" name="Picture 2" descr="Chernoby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18179" y="1311950"/>
              <a:ext cx="1335024" cy="1812250"/>
            </a:xfrm>
            <a:prstGeom prst="rect">
              <a:avLst/>
            </a:prstGeom>
            <a:noFill/>
          </p:spPr>
        </p:pic>
      </p:grpSp>
      <p:grpSp>
        <p:nvGrpSpPr>
          <p:cNvPr id="32" name="Group 35"/>
          <p:cNvGrpSpPr/>
          <p:nvPr/>
        </p:nvGrpSpPr>
        <p:grpSpPr>
          <a:xfrm>
            <a:off x="1626352" y="2286000"/>
            <a:ext cx="1495425" cy="1481554"/>
            <a:chOff x="1626352" y="1642646"/>
            <a:chExt cx="1495425" cy="1481554"/>
          </a:xfrm>
        </p:grpSpPr>
        <p:sp>
          <p:nvSpPr>
            <p:cNvPr id="12" name="TextBox 11"/>
            <p:cNvSpPr txBox="1"/>
            <p:nvPr/>
          </p:nvSpPr>
          <p:spPr>
            <a:xfrm>
              <a:off x="1714921" y="1642646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Bhopal </a:t>
              </a:r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7501" r="9990"/>
            <a:stretch>
              <a:fillRect/>
            </a:stretch>
          </p:blipFill>
          <p:spPr>
            <a:xfrm>
              <a:off x="1626352" y="2036618"/>
              <a:ext cx="1495425" cy="1087582"/>
            </a:xfrm>
            <a:prstGeom prst="rect">
              <a:avLst/>
            </a:prstGeom>
            <a:noFill/>
          </p:spPr>
        </p:pic>
      </p:grpSp>
      <p:grpSp>
        <p:nvGrpSpPr>
          <p:cNvPr id="34" name="Group 38"/>
          <p:cNvGrpSpPr/>
          <p:nvPr/>
        </p:nvGrpSpPr>
        <p:grpSpPr>
          <a:xfrm>
            <a:off x="6055173" y="1752600"/>
            <a:ext cx="1527148" cy="2012601"/>
            <a:chOff x="6055173" y="1109246"/>
            <a:chExt cx="1527148" cy="2012601"/>
          </a:xfrm>
        </p:grpSpPr>
        <p:sp>
          <p:nvSpPr>
            <p:cNvPr id="24" name="TextBox 23"/>
            <p:cNvSpPr txBox="1"/>
            <p:nvPr/>
          </p:nvSpPr>
          <p:spPr>
            <a:xfrm>
              <a:off x="6096000" y="1109246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BP Deepwater Horizon </a:t>
              </a:r>
            </a:p>
          </p:txBody>
        </p:sp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55173" y="1981200"/>
              <a:ext cx="1527148" cy="1140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5" name="Group 37"/>
          <p:cNvGrpSpPr/>
          <p:nvPr/>
        </p:nvGrpSpPr>
        <p:grpSpPr>
          <a:xfrm>
            <a:off x="4625035" y="1219200"/>
            <a:ext cx="1364626" cy="2547675"/>
            <a:chOff x="4625035" y="575846"/>
            <a:chExt cx="1364626" cy="2547675"/>
          </a:xfrm>
        </p:grpSpPr>
        <p:sp>
          <p:nvSpPr>
            <p:cNvPr id="20" name="TextBox 19"/>
            <p:cNvSpPr txBox="1"/>
            <p:nvPr/>
          </p:nvSpPr>
          <p:spPr>
            <a:xfrm>
              <a:off x="4657693" y="575846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BP Refinery</a:t>
              </a:r>
            </a:p>
          </p:txBody>
        </p:sp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25035" y="1175658"/>
              <a:ext cx="1364626" cy="1947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" name="Group 39"/>
          <p:cNvGrpSpPr/>
          <p:nvPr/>
        </p:nvGrpSpPr>
        <p:grpSpPr>
          <a:xfrm>
            <a:off x="7658520" y="2590800"/>
            <a:ext cx="1397909" cy="1176754"/>
            <a:chOff x="7658520" y="1947446"/>
            <a:chExt cx="1397909" cy="1176754"/>
          </a:xfrm>
        </p:grpSpPr>
        <p:sp>
          <p:nvSpPr>
            <p:cNvPr id="28" name="TextBox 27"/>
            <p:cNvSpPr txBox="1"/>
            <p:nvPr/>
          </p:nvSpPr>
          <p:spPr>
            <a:xfrm>
              <a:off x="7705693" y="1947446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Fukushima</a:t>
              </a: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 l="2485" r="4424" b="5828"/>
            <a:stretch>
              <a:fillRect/>
            </a:stretch>
          </p:blipFill>
          <p:spPr bwMode="auto">
            <a:xfrm>
              <a:off x="7658520" y="2286000"/>
              <a:ext cx="1397909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" name="TextBox 39"/>
          <p:cNvSpPr txBox="1"/>
          <p:nvPr/>
        </p:nvSpPr>
        <p:spPr>
          <a:xfrm>
            <a:off x="2971800" y="457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My life story…..</a:t>
            </a:r>
          </a:p>
        </p:txBody>
      </p:sp>
    </p:spTree>
    <p:extLst>
      <p:ext uri="{BB962C8B-B14F-4D97-AF65-F5344CB8AC3E}">
        <p14:creationId xmlns:p14="http://schemas.microsoft.com/office/powerpoint/2010/main" val="391731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>
            <a:off x="8778766" y="3844259"/>
            <a:ext cx="0" cy="2099341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59"/>
          <p:cNvGrpSpPr/>
          <p:nvPr/>
        </p:nvGrpSpPr>
        <p:grpSpPr>
          <a:xfrm>
            <a:off x="244366" y="3841532"/>
            <a:ext cx="412532" cy="1881289"/>
            <a:chOff x="320566" y="3841532"/>
            <a:chExt cx="412532" cy="1881289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717332" y="3841532"/>
              <a:ext cx="0" cy="602893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336332" y="4419751"/>
              <a:ext cx="0" cy="130307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320566" y="4424957"/>
              <a:ext cx="412532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Connector 52"/>
          <p:cNvCxnSpPr/>
          <p:nvPr/>
        </p:nvCxnSpPr>
        <p:spPr>
          <a:xfrm>
            <a:off x="6582102" y="3841532"/>
            <a:ext cx="0" cy="1559737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867400" y="3844259"/>
            <a:ext cx="0" cy="1557010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Arrow 3"/>
          <p:cNvSpPr/>
          <p:nvPr/>
        </p:nvSpPr>
        <p:spPr>
          <a:xfrm>
            <a:off x="190921" y="3996154"/>
            <a:ext cx="8915400" cy="228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40"/>
          <p:cNvGrpSpPr/>
          <p:nvPr/>
        </p:nvGrpSpPr>
        <p:grpSpPr>
          <a:xfrm>
            <a:off x="190921" y="3843754"/>
            <a:ext cx="1295400" cy="1194375"/>
            <a:chOff x="190921" y="3843754"/>
            <a:chExt cx="1295400" cy="1194375"/>
          </a:xfrm>
        </p:grpSpPr>
        <p:sp>
          <p:nvSpPr>
            <p:cNvPr id="5" name="Rectangle 4"/>
            <p:cNvSpPr/>
            <p:nvPr/>
          </p:nvSpPr>
          <p:spPr>
            <a:xfrm>
              <a:off x="800521" y="3843754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0921" y="4453354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March 28, 1979</a:t>
              </a:r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152400" y="2091154"/>
            <a:ext cx="1333921" cy="1676400"/>
            <a:chOff x="152400" y="1447800"/>
            <a:chExt cx="1333921" cy="1676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b="16340"/>
            <a:stretch>
              <a:fillRect/>
            </a:stretch>
          </p:blipFill>
          <p:spPr bwMode="auto">
            <a:xfrm>
              <a:off x="152400" y="2057400"/>
              <a:ext cx="1333921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190921" y="1447800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Three Mile Island </a:t>
              </a:r>
            </a:p>
          </p:txBody>
        </p:sp>
      </p:grpSp>
      <p:grpSp>
        <p:nvGrpSpPr>
          <p:cNvPr id="11" name="Group 41"/>
          <p:cNvGrpSpPr/>
          <p:nvPr/>
        </p:nvGrpSpPr>
        <p:grpSpPr>
          <a:xfrm>
            <a:off x="1753442" y="3844259"/>
            <a:ext cx="1295400" cy="1194375"/>
            <a:chOff x="1753442" y="3844259"/>
            <a:chExt cx="1295400" cy="1194375"/>
          </a:xfrm>
        </p:grpSpPr>
        <p:sp>
          <p:nvSpPr>
            <p:cNvPr id="9" name="Rectangle 8"/>
            <p:cNvSpPr/>
            <p:nvPr/>
          </p:nvSpPr>
          <p:spPr>
            <a:xfrm>
              <a:off x="2363042" y="384425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3442" y="445385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December 3, 1984</a:t>
              </a:r>
            </a:p>
          </p:txBody>
        </p:sp>
      </p:grpSp>
      <p:grpSp>
        <p:nvGrpSpPr>
          <p:cNvPr id="15" name="Group 42"/>
          <p:cNvGrpSpPr/>
          <p:nvPr/>
        </p:nvGrpSpPr>
        <p:grpSpPr>
          <a:xfrm>
            <a:off x="3238921" y="3844259"/>
            <a:ext cx="1295400" cy="1194375"/>
            <a:chOff x="3238921" y="3844259"/>
            <a:chExt cx="1295400" cy="1194375"/>
          </a:xfrm>
        </p:grpSpPr>
        <p:sp>
          <p:nvSpPr>
            <p:cNvPr id="13" name="Rectangle 12"/>
            <p:cNvSpPr/>
            <p:nvPr/>
          </p:nvSpPr>
          <p:spPr>
            <a:xfrm>
              <a:off x="3863035" y="384425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38921" y="445385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April 26, 1986</a:t>
              </a:r>
            </a:p>
          </p:txBody>
        </p:sp>
      </p:grpSp>
      <p:grpSp>
        <p:nvGrpSpPr>
          <p:cNvPr id="19" name="Group 43"/>
          <p:cNvGrpSpPr/>
          <p:nvPr/>
        </p:nvGrpSpPr>
        <p:grpSpPr>
          <a:xfrm>
            <a:off x="4686721" y="3843249"/>
            <a:ext cx="1295400" cy="1194375"/>
            <a:chOff x="4686721" y="3843249"/>
            <a:chExt cx="1295400" cy="1194375"/>
          </a:xfrm>
        </p:grpSpPr>
        <p:sp>
          <p:nvSpPr>
            <p:cNvPr id="17" name="Rectangle 16"/>
            <p:cNvSpPr/>
            <p:nvPr/>
          </p:nvSpPr>
          <p:spPr>
            <a:xfrm>
              <a:off x="5296321" y="384324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86721" y="445284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March 23, 2005</a:t>
              </a:r>
            </a:p>
          </p:txBody>
        </p:sp>
      </p:grpSp>
      <p:grpSp>
        <p:nvGrpSpPr>
          <p:cNvPr id="23" name="Group 44"/>
          <p:cNvGrpSpPr/>
          <p:nvPr/>
        </p:nvGrpSpPr>
        <p:grpSpPr>
          <a:xfrm>
            <a:off x="6400800" y="3843249"/>
            <a:ext cx="1295400" cy="1185951"/>
            <a:chOff x="6400800" y="3843249"/>
            <a:chExt cx="1295400" cy="1185951"/>
          </a:xfrm>
        </p:grpSpPr>
        <p:sp>
          <p:nvSpPr>
            <p:cNvPr id="21" name="Rectangle 20"/>
            <p:cNvSpPr/>
            <p:nvPr/>
          </p:nvSpPr>
          <p:spPr>
            <a:xfrm>
              <a:off x="6850802" y="384324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00800" y="4444425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April 20, 2010</a:t>
              </a:r>
            </a:p>
          </p:txBody>
        </p:sp>
      </p:grpSp>
      <p:grpSp>
        <p:nvGrpSpPr>
          <p:cNvPr id="27" name="Group 45"/>
          <p:cNvGrpSpPr/>
          <p:nvPr/>
        </p:nvGrpSpPr>
        <p:grpSpPr>
          <a:xfrm>
            <a:off x="7658521" y="3843249"/>
            <a:ext cx="1295400" cy="1194375"/>
            <a:chOff x="7658521" y="3843249"/>
            <a:chExt cx="1295400" cy="1194375"/>
          </a:xfrm>
        </p:grpSpPr>
        <p:sp>
          <p:nvSpPr>
            <p:cNvPr id="25" name="Rectangle 24"/>
            <p:cNvSpPr/>
            <p:nvPr/>
          </p:nvSpPr>
          <p:spPr>
            <a:xfrm>
              <a:off x="8298602" y="3843249"/>
              <a:ext cx="45719" cy="533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58521" y="4452849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March 11, 2011</a:t>
              </a:r>
            </a:p>
          </p:txBody>
        </p:sp>
      </p:grpSp>
      <p:grpSp>
        <p:nvGrpSpPr>
          <p:cNvPr id="32" name="Group 36"/>
          <p:cNvGrpSpPr/>
          <p:nvPr/>
        </p:nvGrpSpPr>
        <p:grpSpPr>
          <a:xfrm>
            <a:off x="3218179" y="1557754"/>
            <a:ext cx="1335024" cy="2209800"/>
            <a:chOff x="3218179" y="914400"/>
            <a:chExt cx="1335024" cy="2209800"/>
          </a:xfrm>
        </p:grpSpPr>
        <p:sp>
          <p:nvSpPr>
            <p:cNvPr id="16" name="TextBox 15"/>
            <p:cNvSpPr txBox="1"/>
            <p:nvPr/>
          </p:nvSpPr>
          <p:spPr>
            <a:xfrm>
              <a:off x="3238921" y="914400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Chernobyl</a:t>
              </a:r>
            </a:p>
          </p:txBody>
        </p:sp>
        <p:pic>
          <p:nvPicPr>
            <p:cNvPr id="29" name="Picture 2" descr="Chernoby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18179" y="1311950"/>
              <a:ext cx="1335024" cy="1812250"/>
            </a:xfrm>
            <a:prstGeom prst="rect">
              <a:avLst/>
            </a:prstGeom>
            <a:noFill/>
          </p:spPr>
        </p:pic>
      </p:grpSp>
      <p:grpSp>
        <p:nvGrpSpPr>
          <p:cNvPr id="34" name="Group 35"/>
          <p:cNvGrpSpPr/>
          <p:nvPr/>
        </p:nvGrpSpPr>
        <p:grpSpPr>
          <a:xfrm>
            <a:off x="1626352" y="2286000"/>
            <a:ext cx="1495425" cy="1481554"/>
            <a:chOff x="1626352" y="1642646"/>
            <a:chExt cx="1495425" cy="1481554"/>
          </a:xfrm>
        </p:grpSpPr>
        <p:sp>
          <p:nvSpPr>
            <p:cNvPr id="12" name="TextBox 11"/>
            <p:cNvSpPr txBox="1"/>
            <p:nvPr/>
          </p:nvSpPr>
          <p:spPr>
            <a:xfrm>
              <a:off x="1714921" y="1642646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Bhopal </a:t>
              </a:r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7501" r="9990"/>
            <a:stretch>
              <a:fillRect/>
            </a:stretch>
          </p:blipFill>
          <p:spPr>
            <a:xfrm>
              <a:off x="1626352" y="2036618"/>
              <a:ext cx="1495425" cy="1087582"/>
            </a:xfrm>
            <a:prstGeom prst="rect">
              <a:avLst/>
            </a:prstGeom>
            <a:noFill/>
          </p:spPr>
        </p:pic>
      </p:grpSp>
      <p:grpSp>
        <p:nvGrpSpPr>
          <p:cNvPr id="35" name="Group 38"/>
          <p:cNvGrpSpPr/>
          <p:nvPr/>
        </p:nvGrpSpPr>
        <p:grpSpPr>
          <a:xfrm>
            <a:off x="6055173" y="1752600"/>
            <a:ext cx="1527148" cy="2012601"/>
            <a:chOff x="6055173" y="1109246"/>
            <a:chExt cx="1527148" cy="2012601"/>
          </a:xfrm>
        </p:grpSpPr>
        <p:sp>
          <p:nvSpPr>
            <p:cNvPr id="24" name="TextBox 23"/>
            <p:cNvSpPr txBox="1"/>
            <p:nvPr/>
          </p:nvSpPr>
          <p:spPr>
            <a:xfrm>
              <a:off x="6096000" y="1109246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BP Deepwater Horizon </a:t>
              </a:r>
            </a:p>
          </p:txBody>
        </p:sp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55173" y="1981200"/>
              <a:ext cx="1527148" cy="1140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6" name="Group 37"/>
          <p:cNvGrpSpPr/>
          <p:nvPr/>
        </p:nvGrpSpPr>
        <p:grpSpPr>
          <a:xfrm>
            <a:off x="4625035" y="1219200"/>
            <a:ext cx="1364626" cy="2547675"/>
            <a:chOff x="4625035" y="575846"/>
            <a:chExt cx="1364626" cy="2547675"/>
          </a:xfrm>
        </p:grpSpPr>
        <p:sp>
          <p:nvSpPr>
            <p:cNvPr id="20" name="TextBox 19"/>
            <p:cNvSpPr txBox="1"/>
            <p:nvPr/>
          </p:nvSpPr>
          <p:spPr>
            <a:xfrm>
              <a:off x="4657693" y="575846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BP Refinery</a:t>
              </a:r>
            </a:p>
          </p:txBody>
        </p:sp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25035" y="1175658"/>
              <a:ext cx="1364626" cy="1947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7" name="Group 39"/>
          <p:cNvGrpSpPr/>
          <p:nvPr/>
        </p:nvGrpSpPr>
        <p:grpSpPr>
          <a:xfrm>
            <a:off x="7658520" y="2590800"/>
            <a:ext cx="1397909" cy="1176754"/>
            <a:chOff x="7658520" y="1947446"/>
            <a:chExt cx="1397909" cy="1176754"/>
          </a:xfrm>
        </p:grpSpPr>
        <p:sp>
          <p:nvSpPr>
            <p:cNvPr id="28" name="TextBox 27"/>
            <p:cNvSpPr txBox="1"/>
            <p:nvPr/>
          </p:nvSpPr>
          <p:spPr>
            <a:xfrm>
              <a:off x="7705693" y="1947446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Fukushima</a:t>
              </a: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 l="2485" r="4424" b="5828"/>
            <a:stretch>
              <a:fillRect/>
            </a:stretch>
          </p:blipFill>
          <p:spPr bwMode="auto">
            <a:xfrm>
              <a:off x="7658520" y="2286000"/>
              <a:ext cx="1397909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TextBox 38"/>
          <p:cNvSpPr txBox="1"/>
          <p:nvPr/>
        </p:nvSpPr>
        <p:spPr>
          <a:xfrm>
            <a:off x="76200" y="53340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My life story + Aviation accidents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44" b="9059"/>
          <a:stretch/>
        </p:blipFill>
        <p:spPr>
          <a:xfrm>
            <a:off x="4705822" y="5105400"/>
            <a:ext cx="1085378" cy="67015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539" y="6026898"/>
            <a:ext cx="1065227" cy="67870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66" y="5098481"/>
            <a:ext cx="1039078" cy="69271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625" y="6026898"/>
            <a:ext cx="1219200" cy="6858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581400" y="5152452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rgbClr val="201929"/>
                </a:solidFill>
              </a:rPr>
              <a:t>Avianca</a:t>
            </a:r>
            <a:r>
              <a:rPr lang="en-US" sz="1400" b="1" dirty="0">
                <a:solidFill>
                  <a:srgbClr val="201929"/>
                </a:solidFill>
              </a:rPr>
              <a:t>, 1990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429000" y="6106180"/>
            <a:ext cx="163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201929"/>
                </a:solidFill>
              </a:rPr>
              <a:t>Korean Air 801, 1997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543800" y="5172208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Überlingen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737132" y="610618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rgbClr val="201929"/>
                </a:solidFill>
              </a:rPr>
              <a:t>Asiana</a:t>
            </a:r>
            <a:r>
              <a:rPr lang="en-US" sz="1400" b="1" dirty="0">
                <a:solidFill>
                  <a:srgbClr val="201929"/>
                </a:solidFill>
              </a:rPr>
              <a:t> 214, 2013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4570" y="6189478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201929"/>
                </a:solidFill>
              </a:rPr>
              <a:t>Tenerife, </a:t>
            </a:r>
          </a:p>
          <a:p>
            <a:pPr algn="ctr"/>
            <a:r>
              <a:rPr lang="en-US" sz="1400" b="1" dirty="0">
                <a:solidFill>
                  <a:srgbClr val="201929"/>
                </a:solidFill>
              </a:rPr>
              <a:t>1977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" b="10061"/>
          <a:stretch/>
        </p:blipFill>
        <p:spPr>
          <a:xfrm>
            <a:off x="381000" y="5339462"/>
            <a:ext cx="1414251" cy="766718"/>
          </a:xfrm>
          <a:prstGeom prst="rect">
            <a:avLst/>
          </a:prstGeom>
        </p:spPr>
      </p:pic>
      <p:grpSp>
        <p:nvGrpSpPr>
          <p:cNvPr id="41" name="Group 65"/>
          <p:cNvGrpSpPr/>
          <p:nvPr/>
        </p:nvGrpSpPr>
        <p:grpSpPr>
          <a:xfrm>
            <a:off x="5989661" y="3841532"/>
            <a:ext cx="258739" cy="2528266"/>
            <a:chOff x="5989661" y="3841532"/>
            <a:chExt cx="258739" cy="2528266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6248400" y="3841532"/>
              <a:ext cx="0" cy="2528266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>
              <a:off x="5989661" y="6355840"/>
              <a:ext cx="25873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D766009-880E-2491-E8BA-73461472415B}"/>
              </a:ext>
            </a:extLst>
          </p:cNvPr>
          <p:cNvCxnSpPr/>
          <p:nvPr/>
        </p:nvCxnSpPr>
        <p:spPr>
          <a:xfrm>
            <a:off x="9067800" y="1905000"/>
            <a:ext cx="0" cy="2099341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6D691F2-710D-1D5E-E1D7-EE0C88971C37}"/>
              </a:ext>
            </a:extLst>
          </p:cNvPr>
          <p:cNvSpPr txBox="1"/>
          <p:nvPr/>
        </p:nvSpPr>
        <p:spPr>
          <a:xfrm>
            <a:off x="7848600" y="1394936"/>
            <a:ext cx="129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Boeing 737 Two Crashes  2018 &amp; 2019</a:t>
            </a:r>
          </a:p>
        </p:txBody>
      </p:sp>
    </p:spTree>
    <p:extLst>
      <p:ext uri="{BB962C8B-B14F-4D97-AF65-F5344CB8AC3E}">
        <p14:creationId xmlns:p14="http://schemas.microsoft.com/office/powerpoint/2010/main" val="92422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56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charset="0"/>
                <a:ea typeface="Times New Roman" charset="0"/>
                <a:cs typeface="Times New Roman" charset="0"/>
              </a:rPr>
              <a:t>Visited and Conducted Research on </a:t>
            </a:r>
            <a:br>
              <a:rPr lang="en-US" sz="3200" b="1" dirty="0"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3200" b="1" dirty="0">
                <a:latin typeface="Times New Roman" charset="0"/>
                <a:ea typeface="Times New Roman" charset="0"/>
                <a:cs typeface="Times New Roman" charset="0"/>
              </a:rPr>
              <a:t>Nuclear Power Plants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696200" cy="52578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San </a:t>
            </a:r>
            <a:r>
              <a:rPr lang="en-US" sz="2400" dirty="0" err="1">
                <a:latin typeface="Times New Roman" charset="0"/>
                <a:ea typeface="Times New Roman" charset="0"/>
                <a:cs typeface="Times New Roman" charset="0"/>
              </a:rPr>
              <a:t>Onofre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 (USA)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TMI (USA)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EBR II (USA)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Darlington (Canada)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Chernobyl (Ukraine)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Fukushima Daiichi &amp; </a:t>
            </a:r>
            <a:r>
              <a:rPr lang="en-US" sz="2400" dirty="0" err="1">
                <a:latin typeface="Times New Roman" charset="0"/>
                <a:ea typeface="Times New Roman" charset="0"/>
                <a:cs typeface="Times New Roman" charset="0"/>
              </a:rPr>
              <a:t>Daini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 (Japan)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Mihama (Japan)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Laguna Verdi (Mexico)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Bushehr (Iran)</a:t>
            </a:r>
          </a:p>
          <a:p>
            <a:r>
              <a:rPr lang="en-US" sz="2400" dirty="0" err="1">
                <a:latin typeface="Times New Roman" charset="0"/>
                <a:ea typeface="Times New Roman" charset="0"/>
                <a:cs typeface="Times New Roman" charset="0"/>
              </a:rPr>
              <a:t>Metsamor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 (Armenia)</a:t>
            </a:r>
          </a:p>
          <a:p>
            <a:pPr marL="0" indent="0">
              <a:buNone/>
            </a:pPr>
            <a:r>
              <a:rPr lang="en-US" sz="2000" i="1" dirty="0">
                <a:latin typeface="Times New Roman" charset="0"/>
                <a:ea typeface="Times New Roman" charset="0"/>
                <a:cs typeface="Times New Roman" charset="0"/>
              </a:rPr>
              <a:t>(Studied: Wolf Creek, Davis-</a:t>
            </a:r>
            <a:r>
              <a:rPr lang="en-US" sz="2000" i="1" dirty="0" err="1">
                <a:latin typeface="Times New Roman" charset="0"/>
                <a:ea typeface="Times New Roman" charset="0"/>
                <a:cs typeface="Times New Roman" charset="0"/>
              </a:rPr>
              <a:t>Besse</a:t>
            </a:r>
            <a:r>
              <a:rPr lang="en-US" sz="2000" i="1" dirty="0">
                <a:latin typeface="Times New Roman" charset="0"/>
                <a:ea typeface="Times New Roman" charset="0"/>
                <a:cs typeface="Times New Roman" charset="0"/>
              </a:rPr>
              <a:t>, Indian Point, Yankee Rowe, Rancho </a:t>
            </a:r>
            <a:r>
              <a:rPr lang="en-US" sz="2000" i="1" dirty="0" err="1">
                <a:latin typeface="Times New Roman" charset="0"/>
                <a:ea typeface="Times New Roman" charset="0"/>
                <a:cs typeface="Times New Roman" charset="0"/>
              </a:rPr>
              <a:t>Seco</a:t>
            </a:r>
            <a:r>
              <a:rPr lang="en-US" sz="2000" i="1" dirty="0">
                <a:latin typeface="Times New Roman" charset="0"/>
                <a:ea typeface="Times New Roman" charset="0"/>
                <a:cs typeface="Times New Roman" charset="0"/>
              </a:rPr>
              <a:t>, Diablo Canyon, etc.)</a:t>
            </a:r>
          </a:p>
        </p:txBody>
      </p:sp>
    </p:spTree>
    <p:extLst>
      <p:ext uri="{BB962C8B-B14F-4D97-AF65-F5344CB8AC3E}">
        <p14:creationId xmlns:p14="http://schemas.microsoft.com/office/powerpoint/2010/main" val="191614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860925" y="762000"/>
          <a:ext cx="3292475" cy="533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292683" imgH="5335366" progId="">
                  <p:embed/>
                </p:oleObj>
              </mc:Choice>
              <mc:Fallback>
                <p:oleObj name="Image" r:id="rId2" imgW="3292683" imgH="5335366" progId="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762000"/>
                        <a:ext cx="3292475" cy="533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29000" y="28569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charset="0"/>
                <a:ea typeface="Times New Roman" charset="0"/>
                <a:cs typeface="Times New Roman" charset="0"/>
              </a:rPr>
              <a:t>Chernobyl, 1997</a:t>
            </a:r>
          </a:p>
        </p:txBody>
      </p:sp>
      <p:pic>
        <p:nvPicPr>
          <p:cNvPr id="6" name="Picture 2" descr="Chernobyl black and white">
            <a:extLst>
              <a:ext uri="{FF2B5EF4-FFF2-40B4-BE49-F238E27FC236}">
                <a16:creationId xmlns:a16="http://schemas.microsoft.com/office/drawing/2014/main" id="{4E68850D-B8CE-0645-A824-F85694FF2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914400"/>
            <a:ext cx="3987006" cy="51279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527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Najm in front of pan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09625"/>
            <a:ext cx="7772400" cy="523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8565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16C7D-6F7C-4840-BB1F-530D42A882B7}" type="slidenum">
              <a:rPr lang="ja-JP" altLang="en-US"/>
              <a:pPr>
                <a:defRPr/>
              </a:pPr>
              <a:t>9</a:t>
            </a:fld>
            <a:endParaRPr lang="en-US" altLang="ja-JP"/>
          </a:p>
        </p:txBody>
      </p:sp>
      <p:graphicFrame>
        <p:nvGraphicFramePr>
          <p:cNvPr id="180226" name="Object 2"/>
          <p:cNvGraphicFramePr>
            <a:graphicFrameLocks noChangeAspect="1"/>
          </p:cNvGraphicFramePr>
          <p:nvPr/>
        </p:nvGraphicFramePr>
        <p:xfrm>
          <a:off x="-245842" y="93663"/>
          <a:ext cx="4589242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945122" imgH="3420732" progId="Photoshop.Image.7">
                  <p:embed/>
                </p:oleObj>
              </mc:Choice>
              <mc:Fallback>
                <p:oleObj name="Image" r:id="rId2" imgW="4945122" imgH="3420732" progId="Photoshop.Image.7">
                  <p:embed/>
                  <p:pic>
                    <p:nvPicPr>
                      <p:cNvPr id="1802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45842" y="93663"/>
                        <a:ext cx="4589242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27" name="Object 3"/>
          <p:cNvGraphicFramePr>
            <a:graphicFrameLocks noChangeAspect="1"/>
          </p:cNvGraphicFramePr>
          <p:nvPr/>
        </p:nvGraphicFramePr>
        <p:xfrm>
          <a:off x="76200" y="3581400"/>
          <a:ext cx="4446588" cy="292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5189024" imgH="3414634" progId="Photoshop.Image.7">
                  <p:embed/>
                </p:oleObj>
              </mc:Choice>
              <mc:Fallback>
                <p:oleObj name="Image" r:id="rId4" imgW="5189024" imgH="3414634" progId="Photoshop.Image.7">
                  <p:embed/>
                  <p:pic>
                    <p:nvPicPr>
                      <p:cNvPr id="1802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581400"/>
                        <a:ext cx="4446588" cy="292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28" name="Object 4"/>
          <p:cNvGraphicFramePr>
            <a:graphicFrameLocks noChangeAspect="1"/>
          </p:cNvGraphicFramePr>
          <p:nvPr/>
        </p:nvGraphicFramePr>
        <p:xfrm>
          <a:off x="4343400" y="25400"/>
          <a:ext cx="4572000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9853968" imgH="6844444" progId="Photoshop.Image.7">
                  <p:embed/>
                </p:oleObj>
              </mc:Choice>
              <mc:Fallback>
                <p:oleObj name="Image" r:id="rId6" imgW="9853968" imgH="6844444" progId="Photoshop.Image.7">
                  <p:embed/>
                  <p:pic>
                    <p:nvPicPr>
                      <p:cNvPr id="1802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5400"/>
                        <a:ext cx="4572000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29" name="Object 5"/>
          <p:cNvGraphicFramePr>
            <a:graphicFrameLocks noChangeAspect="1"/>
          </p:cNvGraphicFramePr>
          <p:nvPr/>
        </p:nvGraphicFramePr>
        <p:xfrm>
          <a:off x="4648200" y="3733800"/>
          <a:ext cx="4419600" cy="262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5189024" imgH="3085366" progId="Photoshop.Image.7">
                  <p:embed/>
                </p:oleObj>
              </mc:Choice>
              <mc:Fallback>
                <p:oleObj name="Image" r:id="rId8" imgW="5189024" imgH="3085366" progId="Photoshop.Image.7">
                  <p:embed/>
                  <p:pic>
                    <p:nvPicPr>
                      <p:cNvPr id="1802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733800"/>
                        <a:ext cx="4419600" cy="262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2A9476F-F95C-6D40-8F04-A4C5A23467EE}"/>
              </a:ext>
            </a:extLst>
          </p:cNvPr>
          <p:cNvSpPr txBox="1"/>
          <p:nvPr/>
        </p:nvSpPr>
        <p:spPr>
          <a:xfrm>
            <a:off x="914400" y="28569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charset="0"/>
                <a:ea typeface="Times New Roman" charset="0"/>
                <a:cs typeface="Times New Roman" charset="0"/>
              </a:rPr>
              <a:t>Mihama, 1999</a:t>
            </a:r>
          </a:p>
        </p:txBody>
      </p:sp>
    </p:spTree>
    <p:extLst>
      <p:ext uri="{BB962C8B-B14F-4D97-AF65-F5344CB8AC3E}">
        <p14:creationId xmlns:p14="http://schemas.microsoft.com/office/powerpoint/2010/main" val="46279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F:\Meshkati\Fukushima Photos\8253469150_2803c3cbb1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1829" y="152400"/>
            <a:ext cx="468977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F:\Meshkati\Fukushima Photos\8252401877_579089f637_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557772"/>
            <a:ext cx="4724400" cy="314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F:\Meshkati\Fukushima Photos\Najm Daiichi bus 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17" y="1295400"/>
            <a:ext cx="403608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5800" y="4572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Fukushima Daiichi, 2012</a:t>
            </a:r>
            <a:endParaRPr lang="en-US" b="1" dirty="0"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4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F:\Meshkati\Fukushima Photos\8435577011_31e4900cbb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675" y="273050"/>
            <a:ext cx="84582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9436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4" descr="CSB Final Report Cover pages singed for Naj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4800"/>
            <a:ext cx="472757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40432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90600"/>
            <a:ext cx="7543800" cy="563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62000" y="152400"/>
            <a:ext cx="7620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latin typeface="Times" charset="0"/>
                <a:ea typeface="Times" charset="0"/>
                <a:cs typeface="Times" charset="0"/>
              </a:rPr>
              <a:t>BP Deepwater Horizon</a:t>
            </a:r>
          </a:p>
        </p:txBody>
      </p:sp>
    </p:spTree>
    <p:extLst>
      <p:ext uri="{BB962C8B-B14F-4D97-AF65-F5344CB8AC3E}">
        <p14:creationId xmlns:p14="http://schemas.microsoft.com/office/powerpoint/2010/main" val="1199749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2412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87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70690" name="Picture 2" descr="C:\Users\meshkati\Documents\Toshiba LapTop 05-10-09\NAE-NRC DWH Committee\Photos - New Orleans 07-21-10\DSC022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4057650" cy="5410200"/>
          </a:xfrm>
          <a:prstGeom prst="rect">
            <a:avLst/>
          </a:prstGeom>
          <a:noFill/>
        </p:spPr>
      </p:pic>
      <p:pic>
        <p:nvPicPr>
          <p:cNvPr id="370691" name="Picture 3" descr="C:\Users\meshkati\Documents\Toshiba LapTop 05-10-09\NAE-NRC DWH Committee\Photos - New Orleans 07-21-10\DSC022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1800" y="1676400"/>
            <a:ext cx="4673600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1906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AB07E357-980C-4049-BDCC-C7D50A528C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7350" y="2903939"/>
            <a:ext cx="5829300" cy="1439461"/>
          </a:xfrm>
        </p:spPr>
        <p:txBody>
          <a:bodyPr anchor="ctr">
            <a:noAutofit/>
          </a:bodyPr>
          <a:lstStyle/>
          <a:p>
            <a:r>
              <a:rPr lang="en-US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</a:t>
            </a:r>
            <a:br>
              <a:rPr lang="en-US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427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AB07E357-980C-4049-BDCC-C7D50A528C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46149" y="2800351"/>
            <a:ext cx="7372352" cy="1117600"/>
          </a:xfrm>
        </p:spPr>
        <p:txBody>
          <a:bodyPr anchor="ctr">
            <a:normAutofit fontScale="90000"/>
          </a:bodyPr>
          <a:lstStyle/>
          <a:p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Equipment Design and Evaluation</a:t>
            </a:r>
            <a:b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Perfusion Pump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022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A7CC-89B5-BE42-A2BC-7D997FCE7D74}" type="slidenum">
              <a:rPr lang="ja-JP" altLang="en-US"/>
              <a:pPr/>
              <a:t>18</a:t>
            </a:fld>
            <a:endParaRPr lang="en-US" altLang="ja-JP"/>
          </a:p>
        </p:txBody>
      </p:sp>
      <p:graphicFrame>
        <p:nvGraphicFramePr>
          <p:cNvPr id="306178" name="Object 2050"/>
          <p:cNvGraphicFramePr>
            <a:graphicFrameLocks noChangeAspect="1"/>
          </p:cNvGraphicFramePr>
          <p:nvPr/>
        </p:nvGraphicFramePr>
        <p:xfrm>
          <a:off x="1496616" y="915591"/>
          <a:ext cx="6151959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98412" imgH="3685139" progId="Photoshop.Image.4">
                  <p:embed/>
                </p:oleObj>
              </mc:Choice>
              <mc:Fallback>
                <p:oleObj name="Image" r:id="rId2" imgW="4498412" imgH="3685139" progId="Photoshop.Image.4">
                  <p:embed/>
                  <p:pic>
                    <p:nvPicPr>
                      <p:cNvPr id="306178" name="Object 2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6616" y="915591"/>
                        <a:ext cx="6151959" cy="503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7178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EB82F41-B420-2E43-B137-797C08F3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8B8BD-A1B6-E646-B606-5A5C4C2A0324}" type="slidenum">
              <a:rPr lang="ja-JP" altLang="en-US"/>
              <a:pPr/>
              <a:t>19</a:t>
            </a:fld>
            <a:endParaRPr lang="ja-JP" altLang="en-US"/>
          </a:p>
        </p:txBody>
      </p:sp>
      <p:graphicFrame>
        <p:nvGraphicFramePr>
          <p:cNvPr id="307202" name="Object 1026">
            <a:extLst>
              <a:ext uri="{FF2B5EF4-FFF2-40B4-BE49-F238E27FC236}">
                <a16:creationId xmlns:a16="http://schemas.microsoft.com/office/drawing/2014/main" id="{2FB2F6EF-B05D-9044-8A9E-F7CAA4C19F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57325" y="857251"/>
          <a:ext cx="6229350" cy="5104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95800" imgH="3683000" progId="Photoshop.Image.4">
                  <p:embed/>
                </p:oleObj>
              </mc:Choice>
              <mc:Fallback>
                <p:oleObj name="Image" r:id="rId2" imgW="4495800" imgH="3683000" progId="Photoshop.Image.4">
                  <p:embed/>
                  <p:pic>
                    <p:nvPicPr>
                      <p:cNvPr id="307202" name="Object 1026">
                        <a:extLst>
                          <a:ext uri="{FF2B5EF4-FFF2-40B4-BE49-F238E27FC236}">
                            <a16:creationId xmlns:a16="http://schemas.microsoft.com/office/drawing/2014/main" id="{2FB2F6EF-B05D-9044-8A9E-F7CAA4C19F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857251"/>
                        <a:ext cx="6229350" cy="51042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6111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7641-F6A9-A144-B301-13B7911EC49F}" type="slidenum">
              <a:rPr lang="ja-JP" altLang="en-US"/>
              <a:pPr/>
              <a:t>20</a:t>
            </a:fld>
            <a:endParaRPr lang="en-US" altLang="ja-JP"/>
          </a:p>
        </p:txBody>
      </p:sp>
      <p:graphicFrame>
        <p:nvGraphicFramePr>
          <p:cNvPr id="310274" name="Object 2"/>
          <p:cNvGraphicFramePr>
            <a:graphicFrameLocks noChangeAspect="1"/>
          </p:cNvGraphicFramePr>
          <p:nvPr/>
        </p:nvGraphicFramePr>
        <p:xfrm>
          <a:off x="2228850" y="1496616"/>
          <a:ext cx="4800600" cy="389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246951" imgH="2634146" progId="Photoshop.Image.4">
                  <p:embed/>
                </p:oleObj>
              </mc:Choice>
              <mc:Fallback>
                <p:oleObj name="Image" r:id="rId2" imgW="3246951" imgH="2634146" progId="Photoshop.Image.4">
                  <p:embed/>
                  <p:pic>
                    <p:nvPicPr>
                      <p:cNvPr id="3102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50" y="1496616"/>
                        <a:ext cx="4800600" cy="389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0633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EC1-90DE-704A-9940-FCCC7D29500B}" type="slidenum">
              <a:rPr lang="ja-JP" altLang="en-US"/>
              <a:pPr/>
              <a:t>21</a:t>
            </a:fld>
            <a:endParaRPr lang="en-US" altLang="ja-JP"/>
          </a:p>
        </p:txBody>
      </p:sp>
      <p:graphicFrame>
        <p:nvGraphicFramePr>
          <p:cNvPr id="311298" name="Object 2"/>
          <p:cNvGraphicFramePr>
            <a:graphicFrameLocks noChangeAspect="1"/>
          </p:cNvGraphicFramePr>
          <p:nvPr/>
        </p:nvGraphicFramePr>
        <p:xfrm>
          <a:off x="2114550" y="1431132"/>
          <a:ext cx="4914900" cy="3998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237805" imgH="2634146" progId="Photoshop.Image.4">
                  <p:embed/>
                </p:oleObj>
              </mc:Choice>
              <mc:Fallback>
                <p:oleObj name="Image" r:id="rId2" imgW="3237805" imgH="2634146" progId="Photoshop.Image.4">
                  <p:embed/>
                  <p:pic>
                    <p:nvPicPr>
                      <p:cNvPr id="3112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1431132"/>
                        <a:ext cx="4914900" cy="39981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7032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AB07E357-980C-4049-BDCC-C7D50A528C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7350" y="2971800"/>
            <a:ext cx="5829300" cy="971550"/>
          </a:xfrm>
        </p:spPr>
        <p:txBody>
          <a:bodyPr anchor="ctr">
            <a:normAutofit/>
          </a:bodyPr>
          <a:lstStyle/>
          <a:p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System Example:</a:t>
            </a:r>
            <a:b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USC Keck Hospital</a:t>
            </a:r>
            <a:endParaRPr lang="en-US" altLang="en-US" sz="4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7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AB07E357-980C-4049-BDCC-C7D50A528C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7350" y="2903939"/>
            <a:ext cx="5829300" cy="1339449"/>
          </a:xfrm>
        </p:spPr>
        <p:txBody>
          <a:bodyPr anchor="ctr">
            <a:noAutofit/>
          </a:bodyPr>
          <a:lstStyle/>
          <a:p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Room</a:t>
            </a:r>
            <a:b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Perioperative Project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378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238500"/>
            <a:ext cx="3505200" cy="262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914400"/>
            <a:ext cx="3556000" cy="266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6074" y="3663077"/>
            <a:ext cx="27501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Left to Right:</a:t>
            </a:r>
          </a:p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John Franklin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Sanaz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Massoumi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Meshkati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Greg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Placencia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Yalda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Khashe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Maryam Tabibzadeh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Joshua Gray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DD777-D35A-F642-830E-005285902870}"/>
              </a:ext>
            </a:extLst>
          </p:cNvPr>
          <p:cNvSpPr txBox="1"/>
          <p:nvPr/>
        </p:nvSpPr>
        <p:spPr>
          <a:xfrm>
            <a:off x="838200" y="224135"/>
            <a:ext cx="7384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9417D3-9EE7-7D46-88A3-441FCFA1D25D}"/>
              </a:ext>
            </a:extLst>
          </p:cNvPr>
          <p:cNvSpPr txBox="1"/>
          <p:nvPr/>
        </p:nvSpPr>
        <p:spPr>
          <a:xfrm>
            <a:off x="1028700" y="6477000"/>
            <a:ext cx="708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USC Keck Hospital, Perioperative Project,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923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8613D-A4EC-1746-BD4A-1790B89C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1039"/>
            <a:ext cx="7886700" cy="994172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recent works…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6214CF-A03A-1149-8CA9-AE0A3F77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BBF1C-20C3-4C51-8478-FBEACB9DC79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6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8613D-A4EC-1746-BD4A-1790B89C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1039"/>
            <a:ext cx="7886700" cy="994172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FAA Expert Panel on Boeing…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6214CF-A03A-1149-8CA9-AE0A3F77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BBF1C-20C3-4C51-8478-FBEACB9DC79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00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297B37-1759-40A8-6A8F-D9CE53CF2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05599"/>
            <a:ext cx="7772400" cy="44468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025990-531B-9A1E-099A-6718621FFB66}"/>
              </a:ext>
            </a:extLst>
          </p:cNvPr>
          <p:cNvSpPr txBox="1"/>
          <p:nvPr/>
        </p:nvSpPr>
        <p:spPr>
          <a:xfrm>
            <a:off x="2667000" y="5867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Released on February 26, 2024</a:t>
            </a:r>
          </a:p>
        </p:txBody>
      </p:sp>
    </p:spTree>
    <p:extLst>
      <p:ext uri="{BB962C8B-B14F-4D97-AF65-F5344CB8AC3E}">
        <p14:creationId xmlns:p14="http://schemas.microsoft.com/office/powerpoint/2010/main" val="2121585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D7C28-BB54-B152-AAC8-0FF319F68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Excerpts from Findings about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Safety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12413-BD70-1A62-850A-F0A36C9F0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Expert Panel </a:t>
            </a:r>
            <a:r>
              <a:rPr lang="en-US" sz="2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observed a disconnect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between senior management and other members of the organization on safety culture. </a:t>
            </a:r>
          </a:p>
          <a:p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Expert Panel also observed inadequate and confusing implementation of the </a:t>
            </a:r>
            <a:r>
              <a:rPr lang="en-US" sz="2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five components of a positive safety culture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(Reporting Culture, Just Culture, Flexible Culture, Learning Culture, and Informed Culture).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98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B9F-8D07-425B-9F12-5B3D16DFA438}" type="slidenum">
              <a:rPr lang="ja-JP" altLang="en-US"/>
              <a:pPr/>
              <a:t>29</a:t>
            </a:fld>
            <a:endParaRPr lang="en-US" altLang="ja-JP"/>
          </a:p>
        </p:txBody>
      </p:sp>
      <p:sp>
        <p:nvSpPr>
          <p:cNvPr id="565250" name="Text Box 2"/>
          <p:cNvSpPr txBox="1">
            <a:spLocks noChangeArrowheads="1"/>
          </p:cNvSpPr>
          <p:nvPr/>
        </p:nvSpPr>
        <p:spPr bwMode="auto">
          <a:xfrm>
            <a:off x="533400" y="2266414"/>
            <a:ext cx="8077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/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‘</a:t>
            </a:r>
            <a:r>
              <a:rPr lang="en-US" sz="4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HOT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’ Model</a:t>
            </a:r>
            <a:br>
              <a:rPr lang="en-US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Major Subsystems of a Complex Safety-Critical Technological System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6597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40134-5BCD-4CEA-B001-BB17F37E6B04}" type="slidenum">
              <a:rPr lang="ja-JP" altLang="en-US"/>
              <a:pPr/>
              <a:t>30</a:t>
            </a:fld>
            <a:endParaRPr lang="en-US" altLang="ja-JP"/>
          </a:p>
        </p:txBody>
      </p:sp>
      <p:sp>
        <p:nvSpPr>
          <p:cNvPr id="567298" name="Oval 2"/>
          <p:cNvSpPr>
            <a:spLocks noChangeArrowheads="1"/>
          </p:cNvSpPr>
          <p:nvPr/>
        </p:nvSpPr>
        <p:spPr bwMode="auto">
          <a:xfrm>
            <a:off x="3543300" y="838200"/>
            <a:ext cx="2019300" cy="20574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7299" name="Oval 3"/>
          <p:cNvSpPr>
            <a:spLocks noChangeArrowheads="1"/>
          </p:cNvSpPr>
          <p:nvPr/>
        </p:nvSpPr>
        <p:spPr bwMode="auto">
          <a:xfrm>
            <a:off x="3543300" y="2400300"/>
            <a:ext cx="2019300" cy="20574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7300" name="Oval 4"/>
          <p:cNvSpPr>
            <a:spLocks noChangeArrowheads="1"/>
          </p:cNvSpPr>
          <p:nvPr/>
        </p:nvSpPr>
        <p:spPr bwMode="auto">
          <a:xfrm>
            <a:off x="3543300" y="3886200"/>
            <a:ext cx="2019300" cy="20574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7301" name="Text Box 5"/>
          <p:cNvSpPr txBox="1">
            <a:spLocks noChangeArrowheads="1"/>
          </p:cNvSpPr>
          <p:nvPr/>
        </p:nvSpPr>
        <p:spPr bwMode="auto">
          <a:xfrm>
            <a:off x="3810000" y="1676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base" hangingPunct="1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uman</a:t>
            </a:r>
          </a:p>
        </p:txBody>
      </p:sp>
      <p:sp>
        <p:nvSpPr>
          <p:cNvPr id="567302" name="Text Box 6"/>
          <p:cNvSpPr txBox="1">
            <a:spLocks noChangeArrowheads="1"/>
          </p:cNvSpPr>
          <p:nvPr/>
        </p:nvSpPr>
        <p:spPr bwMode="auto">
          <a:xfrm>
            <a:off x="3657600" y="3200400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base" hangingPunct="1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rganization</a:t>
            </a:r>
          </a:p>
        </p:txBody>
      </p:sp>
      <p:sp>
        <p:nvSpPr>
          <p:cNvPr id="567303" name="Text Box 7"/>
          <p:cNvSpPr txBox="1">
            <a:spLocks noChangeArrowheads="1"/>
          </p:cNvSpPr>
          <p:nvPr/>
        </p:nvSpPr>
        <p:spPr bwMode="auto">
          <a:xfrm>
            <a:off x="3695700" y="4800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base" hangingPunct="1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echnology</a:t>
            </a:r>
          </a:p>
        </p:txBody>
      </p:sp>
      <p:sp>
        <p:nvSpPr>
          <p:cNvPr id="567304" name="Line 8"/>
          <p:cNvSpPr>
            <a:spLocks noChangeShapeType="1"/>
          </p:cNvSpPr>
          <p:nvPr/>
        </p:nvSpPr>
        <p:spPr bwMode="auto">
          <a:xfrm>
            <a:off x="4572000" y="609600"/>
            <a:ext cx="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7305" name="Rectangle 9" descr="Horizontal brick"/>
          <p:cNvSpPr>
            <a:spLocks noChangeArrowheads="1"/>
          </p:cNvSpPr>
          <p:nvPr/>
        </p:nvSpPr>
        <p:spPr bwMode="auto">
          <a:xfrm>
            <a:off x="1981200" y="228600"/>
            <a:ext cx="5105400" cy="381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7306" name="Line 10"/>
          <p:cNvSpPr>
            <a:spLocks noChangeShapeType="1"/>
          </p:cNvSpPr>
          <p:nvPr/>
        </p:nvSpPr>
        <p:spPr bwMode="auto">
          <a:xfrm>
            <a:off x="4572000" y="5943600"/>
            <a:ext cx="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7307" name="Rectangle 11"/>
          <p:cNvSpPr>
            <a:spLocks noChangeArrowheads="1"/>
          </p:cNvSpPr>
          <p:nvPr/>
        </p:nvSpPr>
        <p:spPr bwMode="auto">
          <a:xfrm>
            <a:off x="2667000" y="6172200"/>
            <a:ext cx="3810000" cy="6096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CC66">
                  <a:gamma/>
                  <a:shade val="46275"/>
                  <a:invGamma/>
                </a:srgbClr>
              </a:gs>
            </a:gsLst>
            <a:lin ang="54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7308" name="Text Box 12"/>
          <p:cNvSpPr txBox="1">
            <a:spLocks noChangeArrowheads="1"/>
          </p:cNvSpPr>
          <p:nvPr/>
        </p:nvSpPr>
        <p:spPr bwMode="auto">
          <a:xfrm>
            <a:off x="2971800" y="617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fontAlgn="base" hangingPunct="1">
              <a:spcBef>
                <a:spcPct val="0"/>
              </a:spcBef>
            </a:pPr>
            <a:r>
              <a:rPr lang="en-US" sz="2800" b="1" dirty="0">
                <a:latin typeface="Times" charset="0"/>
                <a:ea typeface="Times" charset="0"/>
                <a:cs typeface="Times" charset="0"/>
              </a:rPr>
              <a:t>Volume of Output</a:t>
            </a:r>
          </a:p>
        </p:txBody>
      </p:sp>
      <p:cxnSp>
        <p:nvCxnSpPr>
          <p:cNvPr id="567309" name="AutoShape 13"/>
          <p:cNvCxnSpPr>
            <a:cxnSpLocks noChangeShapeType="1"/>
            <a:stCxn id="567300" idx="2"/>
            <a:endCxn id="567298" idx="2"/>
          </p:cNvCxnSpPr>
          <p:nvPr/>
        </p:nvCxnSpPr>
        <p:spPr bwMode="auto">
          <a:xfrm rot="10800000" flipH="1">
            <a:off x="3514725" y="1866900"/>
            <a:ext cx="1588" cy="3048000"/>
          </a:xfrm>
          <a:prstGeom prst="curvedConnector3">
            <a:avLst>
              <a:gd name="adj1" fmla="val -77300005"/>
            </a:avLst>
          </a:prstGeom>
          <a:noFill/>
          <a:ln w="19050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67310" name="AutoShape 14"/>
          <p:cNvCxnSpPr>
            <a:cxnSpLocks noChangeShapeType="1"/>
          </p:cNvCxnSpPr>
          <p:nvPr/>
        </p:nvCxnSpPr>
        <p:spPr bwMode="auto">
          <a:xfrm>
            <a:off x="5562600" y="1905000"/>
            <a:ext cx="1588" cy="3048000"/>
          </a:xfrm>
          <a:prstGeom prst="curvedConnector3">
            <a:avLst>
              <a:gd name="adj1" fmla="val 83700000"/>
            </a:avLst>
          </a:prstGeom>
          <a:noFill/>
          <a:ln w="19050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</p:spPr>
      </p:cxnSp>
      <p:sp>
        <p:nvSpPr>
          <p:cNvPr id="567311" name="AutoShape 15"/>
          <p:cNvSpPr>
            <a:spLocks noChangeArrowheads="1"/>
          </p:cNvSpPr>
          <p:nvPr/>
        </p:nvSpPr>
        <p:spPr bwMode="auto">
          <a:xfrm>
            <a:off x="7162800" y="457200"/>
            <a:ext cx="1752600" cy="1219200"/>
          </a:xfrm>
          <a:prstGeom prst="wedgeRectCallout">
            <a:avLst>
              <a:gd name="adj1" fmla="val -74185"/>
              <a:gd name="adj2" fmla="val 13880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1" fontAlgn="base" hangingPunct="1">
              <a:spcBef>
                <a:spcPct val="0"/>
              </a:spcBef>
            </a:pPr>
            <a:r>
              <a:rPr lang="en-US" sz="2400" dirty="0">
                <a:solidFill>
                  <a:srgbClr val="3333FF"/>
                </a:solidFill>
                <a:latin typeface="Times" charset="0"/>
                <a:ea typeface="Times" charset="0"/>
                <a:cs typeface="Times" charset="0"/>
              </a:rPr>
              <a:t>Interactive Effect</a:t>
            </a:r>
          </a:p>
        </p:txBody>
      </p:sp>
    </p:spTree>
    <p:extLst>
      <p:ext uri="{BB962C8B-B14F-4D97-AF65-F5344CB8AC3E}">
        <p14:creationId xmlns:p14="http://schemas.microsoft.com/office/powerpoint/2010/main" val="414363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311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BE7-D432-4957-8AE8-BD7218039FAF}" type="slidenum">
              <a:rPr lang="ja-JP" altLang="en-US"/>
              <a:pPr/>
              <a:t>31</a:t>
            </a:fld>
            <a:endParaRPr lang="en-US" altLang="ja-JP"/>
          </a:p>
        </p:txBody>
      </p:sp>
      <p:sp>
        <p:nvSpPr>
          <p:cNvPr id="569346" name="Oval 2"/>
          <p:cNvSpPr>
            <a:spLocks noChangeArrowheads="1"/>
          </p:cNvSpPr>
          <p:nvPr/>
        </p:nvSpPr>
        <p:spPr bwMode="auto">
          <a:xfrm>
            <a:off x="3543300" y="990600"/>
            <a:ext cx="2019300" cy="25908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9347" name="Oval 3"/>
          <p:cNvSpPr>
            <a:spLocks noChangeArrowheads="1"/>
          </p:cNvSpPr>
          <p:nvPr/>
        </p:nvSpPr>
        <p:spPr bwMode="auto">
          <a:xfrm>
            <a:off x="3562350" y="2400300"/>
            <a:ext cx="2019300" cy="2552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9348" name="Oval 4"/>
          <p:cNvSpPr>
            <a:spLocks noChangeArrowheads="1"/>
          </p:cNvSpPr>
          <p:nvPr/>
        </p:nvSpPr>
        <p:spPr bwMode="auto">
          <a:xfrm>
            <a:off x="3543300" y="3886200"/>
            <a:ext cx="2019300" cy="20574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9349" name="Text Box 5"/>
          <p:cNvSpPr txBox="1">
            <a:spLocks noChangeArrowheads="1"/>
          </p:cNvSpPr>
          <p:nvPr/>
        </p:nvSpPr>
        <p:spPr bwMode="auto">
          <a:xfrm>
            <a:off x="3810000" y="1676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base" hangingPunct="1"/>
            <a:r>
              <a:rPr lang="en-US" sz="2400" b="1" dirty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H</a:t>
            </a:r>
            <a:r>
              <a:rPr lang="en-US" sz="2400" b="1" dirty="0">
                <a:latin typeface="Times" charset="0"/>
                <a:ea typeface="Times" charset="0"/>
                <a:cs typeface="Times" charset="0"/>
              </a:rPr>
              <a:t>uman</a:t>
            </a:r>
          </a:p>
        </p:txBody>
      </p:sp>
      <p:sp>
        <p:nvSpPr>
          <p:cNvPr id="569350" name="Text Box 6"/>
          <p:cNvSpPr txBox="1">
            <a:spLocks noChangeArrowheads="1"/>
          </p:cNvSpPr>
          <p:nvPr/>
        </p:nvSpPr>
        <p:spPr bwMode="auto">
          <a:xfrm>
            <a:off x="3657600" y="3489325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base" hangingPunct="1"/>
            <a:r>
              <a:rPr lang="en-US" sz="2000" b="1" dirty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O</a:t>
            </a:r>
            <a:r>
              <a:rPr lang="en-US" sz="2000" b="1" dirty="0">
                <a:latin typeface="Times" charset="0"/>
                <a:ea typeface="Times" charset="0"/>
                <a:cs typeface="Times" charset="0"/>
              </a:rPr>
              <a:t>rganization</a:t>
            </a:r>
          </a:p>
        </p:txBody>
      </p:sp>
      <p:sp>
        <p:nvSpPr>
          <p:cNvPr id="569351" name="Text Box 7"/>
          <p:cNvSpPr txBox="1">
            <a:spLocks noChangeArrowheads="1"/>
          </p:cNvSpPr>
          <p:nvPr/>
        </p:nvSpPr>
        <p:spPr bwMode="auto">
          <a:xfrm>
            <a:off x="3695700" y="495300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base" hangingPunct="1"/>
            <a:r>
              <a:rPr lang="en-US" sz="2000" b="1" dirty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T</a:t>
            </a:r>
            <a:r>
              <a:rPr lang="en-US" sz="2000" b="1" dirty="0">
                <a:latin typeface="Times" charset="0"/>
                <a:ea typeface="Times" charset="0"/>
                <a:cs typeface="Times" charset="0"/>
              </a:rPr>
              <a:t>echnology</a:t>
            </a:r>
          </a:p>
        </p:txBody>
      </p:sp>
      <p:sp>
        <p:nvSpPr>
          <p:cNvPr id="569352" name="Rectangle 8" descr="Horizontal brick"/>
          <p:cNvSpPr>
            <a:spLocks noChangeArrowheads="1"/>
          </p:cNvSpPr>
          <p:nvPr/>
        </p:nvSpPr>
        <p:spPr bwMode="auto">
          <a:xfrm>
            <a:off x="2057400" y="152400"/>
            <a:ext cx="5029200" cy="4572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9353" name="Line 9"/>
          <p:cNvSpPr>
            <a:spLocks noChangeShapeType="1"/>
          </p:cNvSpPr>
          <p:nvPr/>
        </p:nvSpPr>
        <p:spPr bwMode="auto">
          <a:xfrm>
            <a:off x="4572000" y="5943600"/>
            <a:ext cx="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9354" name="Rectangle 10"/>
          <p:cNvSpPr>
            <a:spLocks noChangeArrowheads="1"/>
          </p:cNvSpPr>
          <p:nvPr/>
        </p:nvSpPr>
        <p:spPr bwMode="auto">
          <a:xfrm>
            <a:off x="914400" y="6172200"/>
            <a:ext cx="7315200" cy="6096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CC66">
                  <a:gamma/>
                  <a:shade val="46275"/>
                  <a:invGamma/>
                </a:srgbClr>
              </a:gs>
            </a:gsLst>
            <a:lin ang="54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9355" name="Text Box 11"/>
          <p:cNvSpPr txBox="1">
            <a:spLocks noChangeArrowheads="1"/>
          </p:cNvSpPr>
          <p:nvPr/>
        </p:nvSpPr>
        <p:spPr bwMode="auto">
          <a:xfrm>
            <a:off x="2895600" y="6172200"/>
            <a:ext cx="335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base" hangingPunct="1">
              <a:spcBef>
                <a:spcPct val="0"/>
              </a:spcBef>
            </a:pPr>
            <a:r>
              <a:rPr lang="en-US" sz="2800" b="1" dirty="0">
                <a:latin typeface="Times" charset="0"/>
                <a:ea typeface="Times" charset="0"/>
                <a:cs typeface="Times" charset="0"/>
              </a:rPr>
              <a:t>Volume of Output</a:t>
            </a:r>
          </a:p>
        </p:txBody>
      </p:sp>
      <p:sp>
        <p:nvSpPr>
          <p:cNvPr id="569356" name="AutoShape 12"/>
          <p:cNvSpPr>
            <a:spLocks noChangeArrowheads="1"/>
          </p:cNvSpPr>
          <p:nvPr/>
        </p:nvSpPr>
        <p:spPr bwMode="auto">
          <a:xfrm>
            <a:off x="7162800" y="457200"/>
            <a:ext cx="1752600" cy="1219200"/>
          </a:xfrm>
          <a:prstGeom prst="wedgeRectCallout">
            <a:avLst>
              <a:gd name="adj1" fmla="val -74185"/>
              <a:gd name="adj2" fmla="val 13880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1" fontAlgn="base" hangingPunct="1">
              <a:spcBef>
                <a:spcPct val="0"/>
              </a:spcBef>
            </a:pPr>
            <a:r>
              <a:rPr lang="en-US" sz="2400" dirty="0">
                <a:solidFill>
                  <a:srgbClr val="3333FF"/>
                </a:solidFill>
                <a:latin typeface="Times" charset="0"/>
                <a:ea typeface="Times" charset="0"/>
                <a:cs typeface="Times" charset="0"/>
              </a:rPr>
              <a:t>Interactive Effect</a:t>
            </a:r>
          </a:p>
        </p:txBody>
      </p:sp>
      <p:sp>
        <p:nvSpPr>
          <p:cNvPr id="569357" name="Line 13"/>
          <p:cNvSpPr>
            <a:spLocks noChangeShapeType="1"/>
          </p:cNvSpPr>
          <p:nvPr/>
        </p:nvSpPr>
        <p:spPr bwMode="auto">
          <a:xfrm>
            <a:off x="2514600" y="6172200"/>
            <a:ext cx="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9358" name="Line 14"/>
          <p:cNvSpPr>
            <a:spLocks noChangeShapeType="1"/>
          </p:cNvSpPr>
          <p:nvPr/>
        </p:nvSpPr>
        <p:spPr bwMode="auto">
          <a:xfrm>
            <a:off x="6477000" y="6172200"/>
            <a:ext cx="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9359" name="Line 15"/>
          <p:cNvSpPr>
            <a:spLocks noChangeShapeType="1"/>
          </p:cNvSpPr>
          <p:nvPr/>
        </p:nvSpPr>
        <p:spPr bwMode="auto">
          <a:xfrm>
            <a:off x="4572000" y="609600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569360" name="AutoShape 16"/>
          <p:cNvCxnSpPr>
            <a:cxnSpLocks noChangeShapeType="1"/>
          </p:cNvCxnSpPr>
          <p:nvPr/>
        </p:nvCxnSpPr>
        <p:spPr bwMode="auto">
          <a:xfrm rot="10800000" flipV="1">
            <a:off x="3505200" y="2286000"/>
            <a:ext cx="19050" cy="2628900"/>
          </a:xfrm>
          <a:prstGeom prst="curvedConnector3">
            <a:avLst>
              <a:gd name="adj1" fmla="val 8783329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69361" name="AutoShape 17"/>
          <p:cNvCxnSpPr>
            <a:cxnSpLocks noChangeShapeType="1"/>
            <a:stCxn id="569346" idx="6"/>
            <a:endCxn id="569348" idx="6"/>
          </p:cNvCxnSpPr>
          <p:nvPr/>
        </p:nvCxnSpPr>
        <p:spPr bwMode="auto">
          <a:xfrm>
            <a:off x="5562600" y="2286000"/>
            <a:ext cx="28575" cy="2628900"/>
          </a:xfrm>
          <a:prstGeom prst="curvedConnector3">
            <a:avLst>
              <a:gd name="adj1" fmla="val 5316667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3620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685800" y="2644775"/>
            <a:ext cx="7772400" cy="1470025"/>
          </a:xfrm>
        </p:spPr>
        <p:txBody>
          <a:bodyPr/>
          <a:lstStyle/>
          <a:p>
            <a:pPr eaLnBrk="1" hangingPunct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What is 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Safety Culture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and why it is so important/critical/vital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3597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F9967-CA95-274A-8E44-C9BB9082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“Understanding” of Safety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26AD5-C0E9-5D49-901F-ABA0ACFFB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believe that safety culture is analogous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the human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body’s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immune system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protects against pathogens and diseases.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the pervasive nature of safety culture and its widespread impact, according to Prof James Reason, “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can affect all elements in a system for good or 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such, it is incumbent upon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leadership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strive for immunizing, protecting, maintaining, and nurturing (</a:t>
            </a:r>
            <a:r>
              <a:rPr lang="en-US" sz="3800" b="1" u="sng" dirty="0">
                <a:solidFill>
                  <a:srgbClr val="009A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boosting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!) the healthy safety culture of any company.</a:t>
            </a:r>
          </a:p>
        </p:txBody>
      </p:sp>
    </p:spTree>
    <p:extLst>
      <p:ext uri="{BB962C8B-B14F-4D97-AF65-F5344CB8AC3E}">
        <p14:creationId xmlns:p14="http://schemas.microsoft.com/office/powerpoint/2010/main" val="404257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Safety Culture as a Root-Cause of a System’s Common Mode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Because of their diversity and redundancies, the defense-in-depth will be widely distributed throughout the system.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As such, they are only collectively vulnerable to something that is equally widespread.  The most likely candidate is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safety culture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can affect all elements in a system for good or ill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James Reason - A life in Err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2261346"/>
            <a:ext cx="2362200" cy="36822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6248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Professor James Reason,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 Life in Error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2013, Page  81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CF9B-ED11-2EA0-0CBB-8AC71566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Culture at NASA</a:t>
            </a:r>
          </a:p>
        </p:txBody>
      </p:sp>
    </p:spTree>
    <p:extLst>
      <p:ext uri="{BB962C8B-B14F-4D97-AF65-F5344CB8AC3E}">
        <p14:creationId xmlns:p14="http://schemas.microsoft.com/office/powerpoint/2010/main" val="19643443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032E34-F693-AAB8-DFE8-6CDFB56C8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883" y="0"/>
            <a:ext cx="5502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49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CF9B-ED11-2EA0-0CBB-8AC71566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Culture, SMS and HRO at American Airlines</a:t>
            </a:r>
          </a:p>
        </p:txBody>
      </p:sp>
    </p:spTree>
    <p:extLst>
      <p:ext uri="{BB962C8B-B14F-4D97-AF65-F5344CB8AC3E}">
        <p14:creationId xmlns:p14="http://schemas.microsoft.com/office/powerpoint/2010/main" val="4213934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0" hidden="1">
            <a:extLst>
              <a:ext uri="{FF2B5EF4-FFF2-40B4-BE49-F238E27FC236}">
                <a16:creationId xmlns:a16="http://schemas.microsoft.com/office/drawing/2014/main" id="{0D6B81F4-DC08-4844-99CB-F4FF4EB12BD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61" name="Object 60" hidden="1">
                        <a:extLst>
                          <a:ext uri="{FF2B5EF4-FFF2-40B4-BE49-F238E27FC236}">
                            <a16:creationId xmlns:a16="http://schemas.microsoft.com/office/drawing/2014/main" id="{0D6B81F4-DC08-4844-99CB-F4FF4EB12B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1E2B22D4-CD23-4C22-8934-3586DA09FE4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1875" b="1">
              <a:latin typeface="AmericanSans" panose="02000000000000000000"/>
              <a:sym typeface="AmericanSans" panose="0200000000000000000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D4803D4-69D6-46B3-B30A-0B215F8771A4}"/>
              </a:ext>
            </a:extLst>
          </p:cNvPr>
          <p:cNvGrpSpPr/>
          <p:nvPr/>
        </p:nvGrpSpPr>
        <p:grpSpPr>
          <a:xfrm>
            <a:off x="733184" y="5057303"/>
            <a:ext cx="6354041" cy="424145"/>
            <a:chOff x="1633947" y="5600071"/>
            <a:chExt cx="8472055" cy="43040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0B4AE1F-674A-4D84-9458-EA2AD4B2CCAC}"/>
                </a:ext>
              </a:extLst>
            </p:cNvPr>
            <p:cNvSpPr/>
            <p:nvPr/>
          </p:nvSpPr>
          <p:spPr>
            <a:xfrm>
              <a:off x="1756603" y="5600071"/>
              <a:ext cx="8226744" cy="194983"/>
            </a:xfrm>
            <a:prstGeom prst="rect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E44809D-39FD-48F3-8232-4C4FBD541FF3}"/>
                </a:ext>
              </a:extLst>
            </p:cNvPr>
            <p:cNvSpPr/>
            <p:nvPr/>
          </p:nvSpPr>
          <p:spPr>
            <a:xfrm>
              <a:off x="1633947" y="5835492"/>
              <a:ext cx="8472055" cy="194983"/>
            </a:xfrm>
            <a:prstGeom prst="rect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7" name="Trapezoid 66">
            <a:extLst>
              <a:ext uri="{FF2B5EF4-FFF2-40B4-BE49-F238E27FC236}">
                <a16:creationId xmlns:a16="http://schemas.microsoft.com/office/drawing/2014/main" id="{CF01515D-3F03-426F-B749-01FE99D6CF5F}"/>
              </a:ext>
            </a:extLst>
          </p:cNvPr>
          <p:cNvSpPr/>
          <p:nvPr/>
        </p:nvSpPr>
        <p:spPr>
          <a:xfrm>
            <a:off x="5686651" y="3886200"/>
            <a:ext cx="1109576" cy="1145247"/>
          </a:xfrm>
          <a:prstGeom prst="trapezoid">
            <a:avLst>
              <a:gd name="adj" fmla="val 0"/>
            </a:avLst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098C5EB-4D2C-40DB-B2ED-DDD4CB2C5199}"/>
              </a:ext>
            </a:extLst>
          </p:cNvPr>
          <p:cNvSpPr/>
          <p:nvPr/>
        </p:nvSpPr>
        <p:spPr>
          <a:xfrm>
            <a:off x="5577862" y="3833059"/>
            <a:ext cx="1350479" cy="121319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rapezoid 64">
            <a:extLst>
              <a:ext uri="{FF2B5EF4-FFF2-40B4-BE49-F238E27FC236}">
                <a16:creationId xmlns:a16="http://schemas.microsoft.com/office/drawing/2014/main" id="{028370EA-29A3-4D9A-9F69-D78CE8E7646F}"/>
              </a:ext>
            </a:extLst>
          </p:cNvPr>
          <p:cNvSpPr/>
          <p:nvPr/>
        </p:nvSpPr>
        <p:spPr>
          <a:xfrm>
            <a:off x="4138124" y="3886200"/>
            <a:ext cx="1109576" cy="1145247"/>
          </a:xfrm>
          <a:prstGeom prst="trapezoid">
            <a:avLst>
              <a:gd name="adj" fmla="val 0"/>
            </a:avLst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8E67C9C-BD24-4E87-9B8C-68D4BB42A87B}"/>
              </a:ext>
            </a:extLst>
          </p:cNvPr>
          <p:cNvSpPr/>
          <p:nvPr/>
        </p:nvSpPr>
        <p:spPr>
          <a:xfrm>
            <a:off x="4029335" y="3833059"/>
            <a:ext cx="1350479" cy="121319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rapezoid 62">
            <a:extLst>
              <a:ext uri="{FF2B5EF4-FFF2-40B4-BE49-F238E27FC236}">
                <a16:creationId xmlns:a16="http://schemas.microsoft.com/office/drawing/2014/main" id="{60BFE961-169B-4195-BE63-5CA117957AF6}"/>
              </a:ext>
            </a:extLst>
          </p:cNvPr>
          <p:cNvSpPr/>
          <p:nvPr/>
        </p:nvSpPr>
        <p:spPr>
          <a:xfrm>
            <a:off x="2567587" y="3886200"/>
            <a:ext cx="1109576" cy="1145247"/>
          </a:xfrm>
          <a:prstGeom prst="trapezoid">
            <a:avLst>
              <a:gd name="adj" fmla="val 0"/>
            </a:avLst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536F845-63CF-4A0A-ACF9-0143D4093E54}"/>
              </a:ext>
            </a:extLst>
          </p:cNvPr>
          <p:cNvSpPr/>
          <p:nvPr/>
        </p:nvSpPr>
        <p:spPr>
          <a:xfrm>
            <a:off x="2458798" y="3833059"/>
            <a:ext cx="1350479" cy="121319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rapezoid 11">
            <a:extLst>
              <a:ext uri="{FF2B5EF4-FFF2-40B4-BE49-F238E27FC236}">
                <a16:creationId xmlns:a16="http://schemas.microsoft.com/office/drawing/2014/main" id="{2385F38E-9485-4933-B598-CC57D233EEFE}"/>
              </a:ext>
            </a:extLst>
          </p:cNvPr>
          <p:cNvSpPr/>
          <p:nvPr/>
        </p:nvSpPr>
        <p:spPr>
          <a:xfrm>
            <a:off x="1020964" y="3886200"/>
            <a:ext cx="1109576" cy="1145247"/>
          </a:xfrm>
          <a:prstGeom prst="trapezoid">
            <a:avLst>
              <a:gd name="adj" fmla="val 0"/>
            </a:avLst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54609F-0BCF-47E3-9201-2C0CB17DA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990600"/>
            <a:ext cx="8623987" cy="802386"/>
          </a:xfrm>
        </p:spPr>
        <p:txBody>
          <a:bodyPr>
            <a:normAutofit fontScale="90000"/>
          </a:bodyPr>
          <a:lstStyle/>
          <a:p>
            <a:r>
              <a:rPr lang="en-US" dirty="0"/>
              <a:t>Our Safety Management System is foundational for HRO practices to thrive</a:t>
            </a:r>
            <a:endParaRPr lang="en-GB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111652F-8C6D-4A9D-8962-A460DCF3F918}"/>
              </a:ext>
            </a:extLst>
          </p:cNvPr>
          <p:cNvSpPr/>
          <p:nvPr/>
        </p:nvSpPr>
        <p:spPr>
          <a:xfrm>
            <a:off x="825176" y="3463759"/>
            <a:ext cx="6170058" cy="326065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E65EF-4404-44F9-88FE-1CB4DDA7CA71}"/>
              </a:ext>
            </a:extLst>
          </p:cNvPr>
          <p:cNvSpPr/>
          <p:nvPr/>
        </p:nvSpPr>
        <p:spPr>
          <a:xfrm>
            <a:off x="912175" y="3833059"/>
            <a:ext cx="1350479" cy="121319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135357-DC34-4FD6-A037-0278063F2853}"/>
              </a:ext>
            </a:extLst>
          </p:cNvPr>
          <p:cNvSpPr/>
          <p:nvPr/>
        </p:nvSpPr>
        <p:spPr>
          <a:xfrm>
            <a:off x="912175" y="4950034"/>
            <a:ext cx="1350479" cy="81413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C95B7A4-1873-42CC-9659-EACEAA9C998F}"/>
              </a:ext>
            </a:extLst>
          </p:cNvPr>
          <p:cNvSpPr txBox="1"/>
          <p:nvPr/>
        </p:nvSpPr>
        <p:spPr>
          <a:xfrm>
            <a:off x="969778" y="4202295"/>
            <a:ext cx="121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Safety </a:t>
            </a:r>
          </a:p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Policies and </a:t>
            </a:r>
          </a:p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Objectives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8396F8-E416-49B6-A1C4-340AC1A47A7A}"/>
              </a:ext>
            </a:extLst>
          </p:cNvPr>
          <p:cNvSpPr/>
          <p:nvPr/>
        </p:nvSpPr>
        <p:spPr>
          <a:xfrm>
            <a:off x="2460701" y="4950034"/>
            <a:ext cx="1350479" cy="81413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E8D7E6C-0379-4BF9-BB01-D919B2928405}"/>
              </a:ext>
            </a:extLst>
          </p:cNvPr>
          <p:cNvSpPr txBox="1"/>
          <p:nvPr/>
        </p:nvSpPr>
        <p:spPr>
          <a:xfrm>
            <a:off x="2533636" y="4276607"/>
            <a:ext cx="1219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Safety Risk </a:t>
            </a:r>
          </a:p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Management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76EBCB-9DCE-4C47-BF4B-BB954EC7660E}"/>
              </a:ext>
            </a:extLst>
          </p:cNvPr>
          <p:cNvSpPr/>
          <p:nvPr/>
        </p:nvSpPr>
        <p:spPr>
          <a:xfrm>
            <a:off x="4009228" y="4950034"/>
            <a:ext cx="1350479" cy="81413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B601B30-6EE5-4401-BED3-6C5390223831}"/>
              </a:ext>
            </a:extLst>
          </p:cNvPr>
          <p:cNvSpPr txBox="1"/>
          <p:nvPr/>
        </p:nvSpPr>
        <p:spPr>
          <a:xfrm>
            <a:off x="4097495" y="4276607"/>
            <a:ext cx="1219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Safety </a:t>
            </a:r>
          </a:p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Assurance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C913699-6CFD-4560-B84B-0F4305AFCDC7}"/>
              </a:ext>
            </a:extLst>
          </p:cNvPr>
          <p:cNvSpPr/>
          <p:nvPr/>
        </p:nvSpPr>
        <p:spPr>
          <a:xfrm>
            <a:off x="5557754" y="4949215"/>
            <a:ext cx="1350479" cy="81413"/>
          </a:xfrm>
          <a:prstGeom prst="rect">
            <a:avLst/>
          </a:prstGeom>
          <a:solidFill>
            <a:srgbClr val="D1D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0ACE7D1-C8CE-4C71-BD44-0E7C85909A97}"/>
              </a:ext>
            </a:extLst>
          </p:cNvPr>
          <p:cNvSpPr txBox="1"/>
          <p:nvPr/>
        </p:nvSpPr>
        <p:spPr>
          <a:xfrm>
            <a:off x="5615358" y="4276607"/>
            <a:ext cx="1219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Safety </a:t>
            </a:r>
          </a:p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Promotion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88CCF33-A4BD-4A40-BC08-65C8737AA636}"/>
              </a:ext>
            </a:extLst>
          </p:cNvPr>
          <p:cNvSpPr txBox="1"/>
          <p:nvPr/>
        </p:nvSpPr>
        <p:spPr>
          <a:xfrm>
            <a:off x="2527075" y="5007547"/>
            <a:ext cx="2766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Safety Culture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CAD1F32-BD66-4CEB-8BAB-4D70B2C9F090}"/>
              </a:ext>
            </a:extLst>
          </p:cNvPr>
          <p:cNvSpPr txBox="1"/>
          <p:nvPr/>
        </p:nvSpPr>
        <p:spPr>
          <a:xfrm>
            <a:off x="2385796" y="5232485"/>
            <a:ext cx="3065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  <a:latin typeface="AmericanSans" panose="02000000000000000000" pitchFamily="2" charset="77"/>
              </a:rPr>
              <a:t>Top Level Commitment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F8078EB-3248-4690-8890-6B3CD74EABDD}"/>
              </a:ext>
            </a:extLst>
          </p:cNvPr>
          <p:cNvSpPr txBox="1"/>
          <p:nvPr/>
        </p:nvSpPr>
        <p:spPr>
          <a:xfrm>
            <a:off x="2527075" y="3438325"/>
            <a:ext cx="2766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b="1">
                <a:solidFill>
                  <a:schemeClr val="tx2"/>
                </a:solidFill>
                <a:latin typeface="AmericanSans" panose="02000000000000000000" pitchFamily="2" charset="77"/>
              </a:rPr>
              <a:t>SMS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537FF50-3846-4F73-983D-DDD1EAC26B91}"/>
              </a:ext>
            </a:extLst>
          </p:cNvPr>
          <p:cNvSpPr/>
          <p:nvPr/>
        </p:nvSpPr>
        <p:spPr>
          <a:xfrm>
            <a:off x="2400301" y="2029432"/>
            <a:ext cx="3034823" cy="240173"/>
          </a:xfrm>
          <a:custGeom>
            <a:avLst/>
            <a:gdLst>
              <a:gd name="connsiteX0" fmla="*/ 0 w 4457539"/>
              <a:gd name="connsiteY0" fmla="*/ 73801 h 442800"/>
              <a:gd name="connsiteX1" fmla="*/ 73801 w 4457539"/>
              <a:gd name="connsiteY1" fmla="*/ 0 h 442800"/>
              <a:gd name="connsiteX2" fmla="*/ 4383738 w 4457539"/>
              <a:gd name="connsiteY2" fmla="*/ 0 h 442800"/>
              <a:gd name="connsiteX3" fmla="*/ 4457539 w 4457539"/>
              <a:gd name="connsiteY3" fmla="*/ 73801 h 442800"/>
              <a:gd name="connsiteX4" fmla="*/ 4457539 w 4457539"/>
              <a:gd name="connsiteY4" fmla="*/ 368999 h 442800"/>
              <a:gd name="connsiteX5" fmla="*/ 4383738 w 4457539"/>
              <a:gd name="connsiteY5" fmla="*/ 442800 h 442800"/>
              <a:gd name="connsiteX6" fmla="*/ 73801 w 4457539"/>
              <a:gd name="connsiteY6" fmla="*/ 442800 h 442800"/>
              <a:gd name="connsiteX7" fmla="*/ 0 w 4457539"/>
              <a:gd name="connsiteY7" fmla="*/ 368999 h 442800"/>
              <a:gd name="connsiteX8" fmla="*/ 0 w 4457539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7539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4383738" y="0"/>
                </a:lnTo>
                <a:cubicBezTo>
                  <a:pt x="4424497" y="0"/>
                  <a:pt x="4457539" y="33042"/>
                  <a:pt x="4457539" y="73801"/>
                </a:cubicBezTo>
                <a:lnTo>
                  <a:pt x="4457539" y="368999"/>
                </a:lnTo>
                <a:cubicBezTo>
                  <a:pt x="4457539" y="409758"/>
                  <a:pt x="4424497" y="442800"/>
                  <a:pt x="4383738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575" tIns="16212" rIns="142575" bIns="16212" numCol="1" spcCol="1270" anchor="ctr" anchorCtr="0">
            <a:noAutofit/>
          </a:bodyPr>
          <a:lstStyle/>
          <a:p>
            <a:pPr algn="ctr" defTabSz="500063">
              <a:lnSpc>
                <a:spcPct val="90000"/>
              </a:lnSpc>
              <a:spcAft>
                <a:spcPct val="35000"/>
              </a:spcAft>
            </a:pPr>
            <a:r>
              <a:rPr lang="en-US" sz="1125"/>
              <a:t>Reluctance to Simplify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2929AAF-FDDD-43A2-A5C3-A6739C4A801C}"/>
              </a:ext>
            </a:extLst>
          </p:cNvPr>
          <p:cNvSpPr/>
          <p:nvPr/>
        </p:nvSpPr>
        <p:spPr>
          <a:xfrm>
            <a:off x="2412511" y="2308531"/>
            <a:ext cx="3034823" cy="240173"/>
          </a:xfrm>
          <a:custGeom>
            <a:avLst/>
            <a:gdLst>
              <a:gd name="connsiteX0" fmla="*/ 0 w 4457539"/>
              <a:gd name="connsiteY0" fmla="*/ 73801 h 442800"/>
              <a:gd name="connsiteX1" fmla="*/ 73801 w 4457539"/>
              <a:gd name="connsiteY1" fmla="*/ 0 h 442800"/>
              <a:gd name="connsiteX2" fmla="*/ 4383738 w 4457539"/>
              <a:gd name="connsiteY2" fmla="*/ 0 h 442800"/>
              <a:gd name="connsiteX3" fmla="*/ 4457539 w 4457539"/>
              <a:gd name="connsiteY3" fmla="*/ 73801 h 442800"/>
              <a:gd name="connsiteX4" fmla="*/ 4457539 w 4457539"/>
              <a:gd name="connsiteY4" fmla="*/ 368999 h 442800"/>
              <a:gd name="connsiteX5" fmla="*/ 4383738 w 4457539"/>
              <a:gd name="connsiteY5" fmla="*/ 442800 h 442800"/>
              <a:gd name="connsiteX6" fmla="*/ 73801 w 4457539"/>
              <a:gd name="connsiteY6" fmla="*/ 442800 h 442800"/>
              <a:gd name="connsiteX7" fmla="*/ 0 w 4457539"/>
              <a:gd name="connsiteY7" fmla="*/ 368999 h 442800"/>
              <a:gd name="connsiteX8" fmla="*/ 0 w 4457539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7539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4383738" y="0"/>
                </a:lnTo>
                <a:cubicBezTo>
                  <a:pt x="4424497" y="0"/>
                  <a:pt x="4457539" y="33042"/>
                  <a:pt x="4457539" y="73801"/>
                </a:cubicBezTo>
                <a:lnTo>
                  <a:pt x="4457539" y="368999"/>
                </a:lnTo>
                <a:cubicBezTo>
                  <a:pt x="4457539" y="409758"/>
                  <a:pt x="4424497" y="442800"/>
                  <a:pt x="4383738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575" tIns="16212" rIns="142575" bIns="16212" numCol="1" spcCol="1270" anchor="ctr" anchorCtr="0">
            <a:noAutofit/>
          </a:bodyPr>
          <a:lstStyle/>
          <a:p>
            <a:pPr algn="ctr" defTabSz="500063">
              <a:lnSpc>
                <a:spcPct val="90000"/>
              </a:lnSpc>
              <a:spcAft>
                <a:spcPct val="35000"/>
              </a:spcAft>
            </a:pPr>
            <a:r>
              <a:rPr lang="en-US" sz="1125"/>
              <a:t>Deference to Expertise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FD0755D-C29F-4A03-AE58-C42E6634C180}"/>
              </a:ext>
            </a:extLst>
          </p:cNvPr>
          <p:cNvSpPr/>
          <p:nvPr/>
        </p:nvSpPr>
        <p:spPr>
          <a:xfrm>
            <a:off x="2407151" y="2587631"/>
            <a:ext cx="4500087" cy="240173"/>
          </a:xfrm>
          <a:custGeom>
            <a:avLst/>
            <a:gdLst>
              <a:gd name="connsiteX0" fmla="*/ 0 w 4457539"/>
              <a:gd name="connsiteY0" fmla="*/ 73801 h 442800"/>
              <a:gd name="connsiteX1" fmla="*/ 73801 w 4457539"/>
              <a:gd name="connsiteY1" fmla="*/ 0 h 442800"/>
              <a:gd name="connsiteX2" fmla="*/ 4383738 w 4457539"/>
              <a:gd name="connsiteY2" fmla="*/ 0 h 442800"/>
              <a:gd name="connsiteX3" fmla="*/ 4457539 w 4457539"/>
              <a:gd name="connsiteY3" fmla="*/ 73801 h 442800"/>
              <a:gd name="connsiteX4" fmla="*/ 4457539 w 4457539"/>
              <a:gd name="connsiteY4" fmla="*/ 368999 h 442800"/>
              <a:gd name="connsiteX5" fmla="*/ 4383738 w 4457539"/>
              <a:gd name="connsiteY5" fmla="*/ 442800 h 442800"/>
              <a:gd name="connsiteX6" fmla="*/ 73801 w 4457539"/>
              <a:gd name="connsiteY6" fmla="*/ 442800 h 442800"/>
              <a:gd name="connsiteX7" fmla="*/ 0 w 4457539"/>
              <a:gd name="connsiteY7" fmla="*/ 368999 h 442800"/>
              <a:gd name="connsiteX8" fmla="*/ 0 w 4457539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7539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4383738" y="0"/>
                </a:lnTo>
                <a:cubicBezTo>
                  <a:pt x="4424497" y="0"/>
                  <a:pt x="4457539" y="33042"/>
                  <a:pt x="4457539" y="73801"/>
                </a:cubicBezTo>
                <a:lnTo>
                  <a:pt x="4457539" y="368999"/>
                </a:lnTo>
                <a:cubicBezTo>
                  <a:pt x="4457539" y="409758"/>
                  <a:pt x="4424497" y="442800"/>
                  <a:pt x="4383738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575" tIns="16212" rIns="142575" bIns="16212" numCol="1" spcCol="1270" anchor="ctr" anchorCtr="0">
            <a:noAutofit/>
          </a:bodyPr>
          <a:lstStyle/>
          <a:p>
            <a:pPr defTabSz="500063">
              <a:lnSpc>
                <a:spcPct val="90000"/>
              </a:lnSpc>
              <a:spcAft>
                <a:spcPct val="35000"/>
              </a:spcAft>
            </a:pPr>
            <a:r>
              <a:rPr lang="en-US" sz="1125"/>
              <a:t>                    Sensitivity to Operations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42FD72F-33DE-495B-ACCD-9B4EA947D69E}"/>
              </a:ext>
            </a:extLst>
          </p:cNvPr>
          <p:cNvSpPr/>
          <p:nvPr/>
        </p:nvSpPr>
        <p:spPr>
          <a:xfrm>
            <a:off x="887814" y="2866732"/>
            <a:ext cx="4587472" cy="240173"/>
          </a:xfrm>
          <a:custGeom>
            <a:avLst/>
            <a:gdLst>
              <a:gd name="connsiteX0" fmla="*/ 0 w 4457539"/>
              <a:gd name="connsiteY0" fmla="*/ 73801 h 442800"/>
              <a:gd name="connsiteX1" fmla="*/ 73801 w 4457539"/>
              <a:gd name="connsiteY1" fmla="*/ 0 h 442800"/>
              <a:gd name="connsiteX2" fmla="*/ 4383738 w 4457539"/>
              <a:gd name="connsiteY2" fmla="*/ 0 h 442800"/>
              <a:gd name="connsiteX3" fmla="*/ 4457539 w 4457539"/>
              <a:gd name="connsiteY3" fmla="*/ 73801 h 442800"/>
              <a:gd name="connsiteX4" fmla="*/ 4457539 w 4457539"/>
              <a:gd name="connsiteY4" fmla="*/ 368999 h 442800"/>
              <a:gd name="connsiteX5" fmla="*/ 4383738 w 4457539"/>
              <a:gd name="connsiteY5" fmla="*/ 442800 h 442800"/>
              <a:gd name="connsiteX6" fmla="*/ 73801 w 4457539"/>
              <a:gd name="connsiteY6" fmla="*/ 442800 h 442800"/>
              <a:gd name="connsiteX7" fmla="*/ 0 w 4457539"/>
              <a:gd name="connsiteY7" fmla="*/ 368999 h 442800"/>
              <a:gd name="connsiteX8" fmla="*/ 0 w 4457539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7539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4383738" y="0"/>
                </a:lnTo>
                <a:cubicBezTo>
                  <a:pt x="4424497" y="0"/>
                  <a:pt x="4457539" y="33042"/>
                  <a:pt x="4457539" y="73801"/>
                </a:cubicBezTo>
                <a:lnTo>
                  <a:pt x="4457539" y="368999"/>
                </a:lnTo>
                <a:cubicBezTo>
                  <a:pt x="4457539" y="409758"/>
                  <a:pt x="4424497" y="442800"/>
                  <a:pt x="4383738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575" tIns="16212" rIns="142575" bIns="16212" numCol="1" spcCol="1270" anchor="ctr" anchorCtr="0">
            <a:noAutofit/>
          </a:bodyPr>
          <a:lstStyle/>
          <a:p>
            <a:pPr defTabSz="500063">
              <a:lnSpc>
                <a:spcPct val="90000"/>
              </a:lnSpc>
              <a:spcAft>
                <a:spcPct val="35000"/>
              </a:spcAft>
            </a:pPr>
            <a:r>
              <a:rPr lang="en-US" sz="1125"/>
              <a:t>                                                                  Preoccupation with Failure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65D6EAB-E676-4ECB-A440-DAAFD15253BE}"/>
              </a:ext>
            </a:extLst>
          </p:cNvPr>
          <p:cNvSpPr/>
          <p:nvPr/>
        </p:nvSpPr>
        <p:spPr>
          <a:xfrm>
            <a:off x="887815" y="3145832"/>
            <a:ext cx="6040526" cy="240173"/>
          </a:xfrm>
          <a:custGeom>
            <a:avLst/>
            <a:gdLst>
              <a:gd name="connsiteX0" fmla="*/ 0 w 4457539"/>
              <a:gd name="connsiteY0" fmla="*/ 73801 h 442800"/>
              <a:gd name="connsiteX1" fmla="*/ 73801 w 4457539"/>
              <a:gd name="connsiteY1" fmla="*/ 0 h 442800"/>
              <a:gd name="connsiteX2" fmla="*/ 4383738 w 4457539"/>
              <a:gd name="connsiteY2" fmla="*/ 0 h 442800"/>
              <a:gd name="connsiteX3" fmla="*/ 4457539 w 4457539"/>
              <a:gd name="connsiteY3" fmla="*/ 73801 h 442800"/>
              <a:gd name="connsiteX4" fmla="*/ 4457539 w 4457539"/>
              <a:gd name="connsiteY4" fmla="*/ 368999 h 442800"/>
              <a:gd name="connsiteX5" fmla="*/ 4383738 w 4457539"/>
              <a:gd name="connsiteY5" fmla="*/ 442800 h 442800"/>
              <a:gd name="connsiteX6" fmla="*/ 73801 w 4457539"/>
              <a:gd name="connsiteY6" fmla="*/ 442800 h 442800"/>
              <a:gd name="connsiteX7" fmla="*/ 0 w 4457539"/>
              <a:gd name="connsiteY7" fmla="*/ 368999 h 442800"/>
              <a:gd name="connsiteX8" fmla="*/ 0 w 4457539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7539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4383738" y="0"/>
                </a:lnTo>
                <a:cubicBezTo>
                  <a:pt x="4424497" y="0"/>
                  <a:pt x="4457539" y="33042"/>
                  <a:pt x="4457539" y="73801"/>
                </a:cubicBezTo>
                <a:lnTo>
                  <a:pt x="4457539" y="368999"/>
                </a:lnTo>
                <a:cubicBezTo>
                  <a:pt x="4457539" y="409758"/>
                  <a:pt x="4424497" y="442800"/>
                  <a:pt x="4383738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rgbClr val="7992B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575" tIns="16212" rIns="142575" bIns="16212" numCol="1" spcCol="1270" anchor="ctr" anchorCtr="0">
            <a:noAutofit/>
          </a:bodyPr>
          <a:lstStyle/>
          <a:p>
            <a:pPr defTabSz="500063">
              <a:lnSpc>
                <a:spcPct val="90000"/>
              </a:lnSpc>
              <a:spcAft>
                <a:spcPct val="35000"/>
              </a:spcAft>
            </a:pPr>
            <a:r>
              <a:rPr lang="en-US" sz="1125"/>
              <a:t>                                                                  Commitment to Resilience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C7D3346-976C-496C-83E4-5AED2C4D6D66}"/>
              </a:ext>
            </a:extLst>
          </p:cNvPr>
          <p:cNvSpPr/>
          <p:nvPr/>
        </p:nvSpPr>
        <p:spPr>
          <a:xfrm>
            <a:off x="457200" y="609600"/>
            <a:ext cx="2971800" cy="124650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900" dirty="0">
                <a:solidFill>
                  <a:schemeClr val="accent3"/>
                </a:solidFill>
                <a:latin typeface="AmericanSans" panose="02000000000000000000" pitchFamily="2" charset="77"/>
              </a:rPr>
              <a:t>OPERATING AS A HIGH RELIABILITY ORGANIZATION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2ED1359-BB61-4477-BB1A-0485FC304931}"/>
              </a:ext>
            </a:extLst>
          </p:cNvPr>
          <p:cNvCxnSpPr/>
          <p:nvPr/>
        </p:nvCxnSpPr>
        <p:spPr>
          <a:xfrm flipV="1">
            <a:off x="7280123" y="3463759"/>
            <a:ext cx="0" cy="1965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B043559-05B1-4176-A194-92672E9A13C2}"/>
              </a:ext>
            </a:extLst>
          </p:cNvPr>
          <p:cNvCxnSpPr>
            <a:cxnSpLocks/>
          </p:cNvCxnSpPr>
          <p:nvPr/>
        </p:nvCxnSpPr>
        <p:spPr>
          <a:xfrm flipV="1">
            <a:off x="7280123" y="2029431"/>
            <a:ext cx="0" cy="1352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ED61457-50C1-4E99-B031-EABF8124A4CB}"/>
              </a:ext>
            </a:extLst>
          </p:cNvPr>
          <p:cNvSpPr txBox="1"/>
          <p:nvPr/>
        </p:nvSpPr>
        <p:spPr>
          <a:xfrm>
            <a:off x="7308075" y="2393461"/>
            <a:ext cx="1811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mericanSans" panose="02000000000000000000" pitchFamily="2" charset="77"/>
              </a:rPr>
              <a:t>Future: Anticipate and detect</a:t>
            </a:r>
            <a:endParaRPr lang="en-GB">
              <a:latin typeface="AmericanSans" panose="02000000000000000000" pitchFamily="2" charset="7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6AA1CE-953C-4F78-9E7C-E55FFABC2BEA}"/>
              </a:ext>
            </a:extLst>
          </p:cNvPr>
          <p:cNvSpPr txBox="1"/>
          <p:nvPr/>
        </p:nvSpPr>
        <p:spPr>
          <a:xfrm>
            <a:off x="7218441" y="3996380"/>
            <a:ext cx="194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latin typeface="AmericanSans" panose="02000000000000000000" pitchFamily="2" charset="77"/>
              </a:rPr>
              <a:t>Present: Proactive</a:t>
            </a:r>
          </a:p>
          <a:p>
            <a:pPr algn="ctr"/>
            <a:r>
              <a:rPr lang="en-GB">
                <a:latin typeface="AmericanSans" panose="02000000000000000000" pitchFamily="2" charset="77"/>
              </a:rPr>
              <a:t>processes and procedures 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ECAD5EC7-35C5-9516-C57F-897C66708F8E}"/>
              </a:ext>
            </a:extLst>
          </p:cNvPr>
          <p:cNvSpPr/>
          <p:nvPr/>
        </p:nvSpPr>
        <p:spPr>
          <a:xfrm rot="20107397">
            <a:off x="1461197" y="5273189"/>
            <a:ext cx="1804936" cy="5194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7931F1-E604-D16B-878F-8F8015D912A4}"/>
              </a:ext>
            </a:extLst>
          </p:cNvPr>
          <p:cNvSpPr/>
          <p:nvPr/>
        </p:nvSpPr>
        <p:spPr>
          <a:xfrm>
            <a:off x="2146163" y="1839220"/>
            <a:ext cx="3578352" cy="1622972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5332AA-C61C-D21D-816C-AD7039BE555C}"/>
              </a:ext>
            </a:extLst>
          </p:cNvPr>
          <p:cNvCxnSpPr>
            <a:cxnSpLocks/>
          </p:cNvCxnSpPr>
          <p:nvPr/>
        </p:nvCxnSpPr>
        <p:spPr>
          <a:xfrm flipH="1" flipV="1">
            <a:off x="5072381" y="3316791"/>
            <a:ext cx="2378751" cy="2550609"/>
          </a:xfrm>
          <a:prstGeom prst="straightConnector1">
            <a:avLst/>
          </a:prstGeom>
          <a:ln w="127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8725E8D-D310-1F86-420D-5EE954F434FB}"/>
              </a:ext>
            </a:extLst>
          </p:cNvPr>
          <p:cNvSpPr txBox="1"/>
          <p:nvPr/>
        </p:nvSpPr>
        <p:spPr>
          <a:xfrm>
            <a:off x="6248400" y="5879068"/>
            <a:ext cx="237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HRO Characteristics 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CE0C5E55-1B37-12B4-937C-67372BDACA17}"/>
              </a:ext>
            </a:extLst>
          </p:cNvPr>
          <p:cNvSpPr/>
          <p:nvPr/>
        </p:nvSpPr>
        <p:spPr>
          <a:xfrm rot="20107397">
            <a:off x="1821147" y="3705411"/>
            <a:ext cx="1804936" cy="5194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5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HffvI2vnHMWWS.OpC4MP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a1c437-2e36-495d-a015-7da437d60db9">
      <Terms xmlns="http://schemas.microsoft.com/office/infopath/2007/PartnerControls"/>
    </lcf76f155ced4ddcb4097134ff3c332f>
    <TaxCatchAll xmlns="62e08942-e6bc-4527-b4a7-b04f30cebafd" xsi:nil="true"/>
  </documentManagement>
</p:properties>
</file>

<file path=customXml/itemProps1.xml><?xml version="1.0" encoding="utf-8"?>
<ds:datastoreItem xmlns:ds="http://schemas.openxmlformats.org/officeDocument/2006/customXml" ds:itemID="{2B059206-9D93-4629-A6DE-CC9B521FB606}"/>
</file>

<file path=customXml/itemProps2.xml><?xml version="1.0" encoding="utf-8"?>
<ds:datastoreItem xmlns:ds="http://schemas.openxmlformats.org/officeDocument/2006/customXml" ds:itemID="{2B13FF0E-9A57-4F39-8793-B0BC759E531A}"/>
</file>

<file path=customXml/itemProps3.xml><?xml version="1.0" encoding="utf-8"?>
<ds:datastoreItem xmlns:ds="http://schemas.openxmlformats.org/officeDocument/2006/customXml" ds:itemID="{E176CA7D-C60D-4AC2-AA50-5539F333CA0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3867</TotalTime>
  <Words>827</Words>
  <Application>Microsoft Office PowerPoint</Application>
  <PresentationFormat>On-screen Show (4:3)</PresentationFormat>
  <Paragraphs>179</Paragraphs>
  <Slides>38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ＭＳ Ｐゴシック</vt:lpstr>
      <vt:lpstr>AmericanSans</vt:lpstr>
      <vt:lpstr>Aptos</vt:lpstr>
      <vt:lpstr>Arial</vt:lpstr>
      <vt:lpstr>Calibri</vt:lpstr>
      <vt:lpstr>Times</vt:lpstr>
      <vt:lpstr>Times New Roman</vt:lpstr>
      <vt:lpstr>Office Theme</vt:lpstr>
      <vt:lpstr>Image</vt:lpstr>
      <vt:lpstr>think-cell Slide</vt:lpstr>
      <vt:lpstr>PowerPoint Presentation</vt:lpstr>
      <vt:lpstr>My story…</vt:lpstr>
      <vt:lpstr>My story…</vt:lpstr>
      <vt:lpstr>PowerPoint Presentation</vt:lpstr>
      <vt:lpstr>PowerPoint Presentation</vt:lpstr>
      <vt:lpstr>Visited and Conducted Research on  Nuclear Power Plants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Healthcare  </vt:lpstr>
      <vt:lpstr>Medical Equipment Design and Evaluation  Perfusion Pump</vt:lpstr>
      <vt:lpstr>PowerPoint Presentation</vt:lpstr>
      <vt:lpstr>PowerPoint Presentation</vt:lpstr>
      <vt:lpstr>PowerPoint Presentation</vt:lpstr>
      <vt:lpstr>PowerPoint Presentation</vt:lpstr>
      <vt:lpstr>Healthcare System Example: USC Keck Hospital</vt:lpstr>
      <vt:lpstr>Operating Room Perioperative Project  </vt:lpstr>
      <vt:lpstr>PowerPoint Presentation</vt:lpstr>
      <vt:lpstr>Some recent works…</vt:lpstr>
      <vt:lpstr>FAA Expert Panel on Boeing…</vt:lpstr>
      <vt:lpstr>PowerPoint Presentation</vt:lpstr>
      <vt:lpstr>Excerpts from Findings about  Safety Culture</vt:lpstr>
      <vt:lpstr>PowerPoint Presentation</vt:lpstr>
      <vt:lpstr>PowerPoint Presentation</vt:lpstr>
      <vt:lpstr>PowerPoint Presentation</vt:lpstr>
      <vt:lpstr>What is Safety Culture and why it is so important/critical/vital</vt:lpstr>
      <vt:lpstr>My “Understanding” of Safety Culture</vt:lpstr>
      <vt:lpstr>Safety Culture as a Root-Cause of a System’s Common Mode Failure </vt:lpstr>
      <vt:lpstr>Safety Culture at NASA</vt:lpstr>
      <vt:lpstr>PowerPoint Presentation</vt:lpstr>
      <vt:lpstr>Safety Culture, SMS and HRO at American Airlines</vt:lpstr>
      <vt:lpstr>Our Safety Management System is foundational for HRO practices to thrive</vt:lpstr>
    </vt:vector>
  </TitlesOfParts>
  <Company>Univ of Southern California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USC CE Student</dc:creator>
  <cp:lastModifiedBy>Sanaz Massoumi</cp:lastModifiedBy>
  <cp:revision>601</cp:revision>
  <dcterms:created xsi:type="dcterms:W3CDTF">2006-03-14T22:57:05Z</dcterms:created>
  <dcterms:modified xsi:type="dcterms:W3CDTF">2024-08-23T17:48:57Z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</Properties>
</file>