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8"/>
  </p:notesMasterIdLst>
  <p:handoutMasterIdLst>
    <p:handoutMasterId r:id="rId19"/>
  </p:handoutMasterIdLst>
  <p:sldIdLst>
    <p:sldId id="256" r:id="rId5"/>
    <p:sldId id="2147472503" r:id="rId6"/>
    <p:sldId id="2147472504" r:id="rId7"/>
    <p:sldId id="2147472505" r:id="rId8"/>
    <p:sldId id="933" r:id="rId9"/>
    <p:sldId id="2147472496" r:id="rId10"/>
    <p:sldId id="2147472497" r:id="rId11"/>
    <p:sldId id="2147472499" r:id="rId12"/>
    <p:sldId id="264" r:id="rId13"/>
    <p:sldId id="2147472506" r:id="rId14"/>
    <p:sldId id="2147472507" r:id="rId15"/>
    <p:sldId id="2147472502" r:id="rId16"/>
    <p:sldId id="40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andra Cameron" initials="CC" lastIdx="3" clrIdx="0">
    <p:extLst>
      <p:ext uri="{19B8F6BF-5375-455C-9EA6-DF929625EA0E}">
        <p15:presenceInfo xmlns:p15="http://schemas.microsoft.com/office/powerpoint/2012/main" userId="S::Cassandra.Cameron@HSIB.ORG.UK::44c6655c-379c-480c-9794-8a4a914c40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0416A"/>
    <a:srgbClr val="0B8847"/>
    <a:srgbClr val="5EB345"/>
    <a:srgbClr val="41B937"/>
    <a:srgbClr val="194076"/>
    <a:srgbClr val="41B8B9"/>
    <a:srgbClr val="FFC900"/>
    <a:srgbClr val="FFC86E"/>
    <a:srgbClr val="046473"/>
    <a:srgbClr val="FFD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27B33D-68EF-436C-8D71-A9679B98F9D9}" v="1" dt="2024-08-23T08:08:39.3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22" autoAdjust="0"/>
    <p:restoredTop sz="91877" autoAdjust="0"/>
  </p:normalViewPr>
  <p:slideViewPr>
    <p:cSldViewPr snapToGrid="0" snapToObjects="1">
      <p:cViewPr varScale="1">
        <p:scale>
          <a:sx n="82" d="100"/>
          <a:sy n="82" d="100"/>
        </p:scale>
        <p:origin x="102" y="414"/>
      </p:cViewPr>
      <p:guideLst/>
    </p:cSldViewPr>
  </p:slideViewPr>
  <p:notesTextViewPr>
    <p:cViewPr>
      <p:scale>
        <a:sx n="85" d="100"/>
        <a:sy n="85" d="100"/>
      </p:scale>
      <p:origin x="0" y="0"/>
    </p:cViewPr>
  </p:notesTextViewPr>
  <p:notesViewPr>
    <p:cSldViewPr snapToGrid="0" snapToObjects="1">
      <p:cViewPr varScale="1">
        <p:scale>
          <a:sx n="77" d="100"/>
          <a:sy n="77" d="100"/>
        </p:scale>
        <p:origin x="281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d Baker" userId="5de49dbc-5a55-4cbb-b97d-282eeecd3b24" providerId="ADAL" clId="{7827B33D-68EF-436C-8D71-A9679B98F9D9}"/>
    <pc:docChg chg="custSel modSld">
      <pc:chgData name="Ted Baker" userId="5de49dbc-5a55-4cbb-b97d-282eeecd3b24" providerId="ADAL" clId="{7827B33D-68EF-436C-8D71-A9679B98F9D9}" dt="2024-08-23T08:07:00.305" v="258" actId="20577"/>
      <pc:docMkLst>
        <pc:docMk/>
      </pc:docMkLst>
      <pc:sldChg chg="modSp mod">
        <pc:chgData name="Ted Baker" userId="5de49dbc-5a55-4cbb-b97d-282eeecd3b24" providerId="ADAL" clId="{7827B33D-68EF-436C-8D71-A9679B98F9D9}" dt="2024-08-23T07:55:51.771" v="135" actId="20577"/>
        <pc:sldMkLst>
          <pc:docMk/>
          <pc:sldMk cId="4081106302" sldId="2147472496"/>
        </pc:sldMkLst>
        <pc:spChg chg="mod">
          <ac:chgData name="Ted Baker" userId="5de49dbc-5a55-4cbb-b97d-282eeecd3b24" providerId="ADAL" clId="{7827B33D-68EF-436C-8D71-A9679B98F9D9}" dt="2024-08-23T07:55:51.771" v="135" actId="20577"/>
          <ac:spMkLst>
            <pc:docMk/>
            <pc:sldMk cId="4081106302" sldId="2147472496"/>
            <ac:spMk id="3" creationId="{3E8086FE-D67E-490B-B113-2F03A2916969}"/>
          </ac:spMkLst>
        </pc:spChg>
      </pc:sldChg>
      <pc:sldChg chg="modSp mod">
        <pc:chgData name="Ted Baker" userId="5de49dbc-5a55-4cbb-b97d-282eeecd3b24" providerId="ADAL" clId="{7827B33D-68EF-436C-8D71-A9679B98F9D9}" dt="2024-08-23T08:07:00.305" v="258" actId="20577"/>
        <pc:sldMkLst>
          <pc:docMk/>
          <pc:sldMk cId="217700763" sldId="2147472499"/>
        </pc:sldMkLst>
        <pc:spChg chg="mod">
          <ac:chgData name="Ted Baker" userId="5de49dbc-5a55-4cbb-b97d-282eeecd3b24" providerId="ADAL" clId="{7827B33D-68EF-436C-8D71-A9679B98F9D9}" dt="2024-08-23T08:07:00.305" v="258" actId="20577"/>
          <ac:spMkLst>
            <pc:docMk/>
            <pc:sldMk cId="217700763" sldId="2147472499"/>
            <ac:spMk id="3" creationId="{3E8086FE-D67E-490B-B113-2F03A2916969}"/>
          </ac:spMkLst>
        </pc:spChg>
      </pc:sldChg>
      <pc:sldChg chg="modSp mod">
        <pc:chgData name="Ted Baker" userId="5de49dbc-5a55-4cbb-b97d-282eeecd3b24" providerId="ADAL" clId="{7827B33D-68EF-436C-8D71-A9679B98F9D9}" dt="2024-08-23T08:02:15.416" v="249" actId="6549"/>
        <pc:sldMkLst>
          <pc:docMk/>
          <pc:sldMk cId="1625153737" sldId="2147472502"/>
        </pc:sldMkLst>
        <pc:spChg chg="mod">
          <ac:chgData name="Ted Baker" userId="5de49dbc-5a55-4cbb-b97d-282eeecd3b24" providerId="ADAL" clId="{7827B33D-68EF-436C-8D71-A9679B98F9D9}" dt="2024-08-23T08:02:15.416" v="249" actId="6549"/>
          <ac:spMkLst>
            <pc:docMk/>
            <pc:sldMk cId="1625153737" sldId="2147472502"/>
            <ac:spMk id="3" creationId="{644132C5-E1BE-3880-328A-12E3E9B4860F}"/>
          </ac:spMkLst>
        </pc:spChg>
      </pc:sldChg>
      <pc:sldChg chg="modSp mod">
        <pc:chgData name="Ted Baker" userId="5de49dbc-5a55-4cbb-b97d-282eeecd3b24" providerId="ADAL" clId="{7827B33D-68EF-436C-8D71-A9679B98F9D9}" dt="2024-08-23T08:04:28.571" v="252" actId="20577"/>
        <pc:sldMkLst>
          <pc:docMk/>
          <pc:sldMk cId="1857647368" sldId="2147472503"/>
        </pc:sldMkLst>
        <pc:spChg chg="mod">
          <ac:chgData name="Ted Baker" userId="5de49dbc-5a55-4cbb-b97d-282eeecd3b24" providerId="ADAL" clId="{7827B33D-68EF-436C-8D71-A9679B98F9D9}" dt="2024-08-23T08:04:28.571" v="252" actId="20577"/>
          <ac:spMkLst>
            <pc:docMk/>
            <pc:sldMk cId="1857647368" sldId="2147472503"/>
            <ac:spMk id="8" creationId="{8E595BBB-A7CE-6508-A975-F30711C050D1}"/>
          </ac:spMkLst>
        </pc:spChg>
      </pc:sldChg>
      <pc:sldChg chg="modSp mod">
        <pc:chgData name="Ted Baker" userId="5de49dbc-5a55-4cbb-b97d-282eeecd3b24" providerId="ADAL" clId="{7827B33D-68EF-436C-8D71-A9679B98F9D9}" dt="2024-08-23T08:04:41.527" v="257" actId="20577"/>
        <pc:sldMkLst>
          <pc:docMk/>
          <pc:sldMk cId="520515452" sldId="2147472504"/>
        </pc:sldMkLst>
        <pc:spChg chg="mod">
          <ac:chgData name="Ted Baker" userId="5de49dbc-5a55-4cbb-b97d-282eeecd3b24" providerId="ADAL" clId="{7827B33D-68EF-436C-8D71-A9679B98F9D9}" dt="2024-08-23T08:04:41.527" v="257" actId="20577"/>
          <ac:spMkLst>
            <pc:docMk/>
            <pc:sldMk cId="520515452" sldId="2147472504"/>
            <ac:spMk id="8" creationId="{413A5B71-FAE9-868C-1AA0-2F9F025B01A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A1B5CEF-6D4F-FC4A-B344-013805FAA55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ACA8C79-33E6-AC42-A0E3-1430BF849C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55628D-0997-2A47-A428-D5FF8D0450B6}" type="datetimeFigureOut">
              <a:rPr lang="en-US" smtClean="0"/>
              <a:t>8/23/2024</a:t>
            </a:fld>
            <a:endParaRPr lang="en-US"/>
          </a:p>
        </p:txBody>
      </p:sp>
      <p:sp>
        <p:nvSpPr>
          <p:cNvPr id="4" name="Footer Placeholder 3">
            <a:extLst>
              <a:ext uri="{FF2B5EF4-FFF2-40B4-BE49-F238E27FC236}">
                <a16:creationId xmlns:a16="http://schemas.microsoft.com/office/drawing/2014/main" id="{E7E19ED7-2ADC-2249-AF8B-0DD7F4A5AB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4F5060D-3C07-894D-B2E9-29B2D3F136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41BECA-2172-5742-BED1-9EA19E1C3895}" type="slidenum">
              <a:rPr lang="en-US" smtClean="0"/>
              <a:t>‹#›</a:t>
            </a:fld>
            <a:endParaRPr lang="en-US"/>
          </a:p>
        </p:txBody>
      </p:sp>
    </p:spTree>
    <p:extLst>
      <p:ext uri="{BB962C8B-B14F-4D97-AF65-F5344CB8AC3E}">
        <p14:creationId xmlns:p14="http://schemas.microsoft.com/office/powerpoint/2010/main" val="3232263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F2B9FD-60F6-CC4D-A122-182B427475F1}" type="datetimeFigureOut">
              <a:rPr lang="en-US" smtClean="0"/>
              <a:t>8/23/2024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D9D147-05FA-9246-B076-E86A556C3A16}" type="slidenum">
              <a:rPr lang="en-US" smtClean="0"/>
              <a:t>‹#›</a:t>
            </a:fld>
            <a:endParaRPr lang="en-US"/>
          </a:p>
        </p:txBody>
      </p:sp>
    </p:spTree>
    <p:extLst>
      <p:ext uri="{BB962C8B-B14F-4D97-AF65-F5344CB8AC3E}">
        <p14:creationId xmlns:p14="http://schemas.microsoft.com/office/powerpoint/2010/main" val="3144805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D9D147-05FA-9246-B076-E86A556C3A16}" type="slidenum">
              <a:rPr lang="en-US" smtClean="0"/>
              <a:t>1</a:t>
            </a:fld>
            <a:endParaRPr lang="en-US"/>
          </a:p>
        </p:txBody>
      </p:sp>
    </p:spTree>
    <p:extLst>
      <p:ext uri="{BB962C8B-B14F-4D97-AF65-F5344CB8AC3E}">
        <p14:creationId xmlns:p14="http://schemas.microsoft.com/office/powerpoint/2010/main" val="1863503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D9D147-05FA-9246-B076-E86A556C3A16}" type="slidenum">
              <a:rPr lang="en-US" smtClean="0"/>
              <a:t>4</a:t>
            </a:fld>
            <a:endParaRPr lang="en-US"/>
          </a:p>
        </p:txBody>
      </p:sp>
    </p:spTree>
    <p:extLst>
      <p:ext uri="{BB962C8B-B14F-4D97-AF65-F5344CB8AC3E}">
        <p14:creationId xmlns:p14="http://schemas.microsoft.com/office/powerpoint/2010/main" val="1376857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GB" dirty="0"/>
              <a:t>E</a:t>
            </a:r>
            <a:r>
              <a:rPr lang="en-GB" b="0" dirty="0"/>
              <a:t>stablished in 2017 as a new body to undertake independent safety investigations of patient safety incidents in NHS-funded care, in England. </a:t>
            </a:r>
            <a:r>
              <a:rPr lang="en-GB" dirty="0"/>
              <a:t>We work cooperatively on patient safety with NHS central bodies but are </a:t>
            </a:r>
            <a:r>
              <a:rPr lang="en-GB" b="1" dirty="0"/>
              <a:t>functionally separate and independent</a:t>
            </a:r>
            <a:r>
              <a:rPr lang="en-GB" dirty="0"/>
              <a:t>.  </a:t>
            </a:r>
            <a:r>
              <a:rPr lang="en-GB" b="0" dirty="0"/>
              <a:t>Encourage improvement in patient safety and safety culture that’s been achieved in other safety critical industries.</a:t>
            </a:r>
          </a:p>
          <a:p>
            <a:pPr marL="0" indent="0">
              <a:buFont typeface="Arial" panose="020B0604020202020204" pitchFamily="34" charset="0"/>
              <a:buNone/>
            </a:pPr>
            <a:endParaRPr lang="en-GB" b="1" dirty="0"/>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2"/>
              <a:tabLst/>
              <a:defRPr/>
            </a:pPr>
            <a:r>
              <a:rPr lang="en-GB" dirty="0"/>
              <a:t>HSIB’s purpose is to identify the safety risks, follow the evidence and develop effective safety recommendations. </a:t>
            </a:r>
            <a:r>
              <a:rPr lang="en-GB" b="1" dirty="0"/>
              <a:t>We do not apportion blame or liability. </a:t>
            </a:r>
            <a:r>
              <a:rPr lang="en-GB" dirty="0"/>
              <a:t>Model through investigations the values and behaviours that </a:t>
            </a:r>
            <a:r>
              <a:rPr lang="en-GB" b="1" dirty="0"/>
              <a:t>support transparency and blame-free learning</a:t>
            </a:r>
            <a:r>
              <a:rPr lang="en-GB" dirty="0"/>
              <a: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2"/>
              <a:tabLst/>
              <a:defRPr/>
            </a:pPr>
            <a:endParaRPr lang="en-GB" dirty="0"/>
          </a:p>
          <a:p>
            <a:pPr marL="228600" indent="-228600">
              <a:buFont typeface="Arial" panose="020B0604020202020204" pitchFamily="34" charset="0"/>
              <a:buAutoNum type="arabicPeriod" startAt="3"/>
            </a:pPr>
            <a:r>
              <a:rPr lang="en-GB" dirty="0"/>
              <a:t>Our purpose is to focus on identifying </a:t>
            </a:r>
            <a:r>
              <a:rPr lang="en-GB" b="1" dirty="0"/>
              <a:t>patient safety risks that exist at system level </a:t>
            </a:r>
            <a:r>
              <a:rPr lang="en-GB" dirty="0"/>
              <a:t>– that are consequences of misalignment between policy and regulation and the realities of caregiving at the frontline, and that can be observed recurring across the NHS. </a:t>
            </a:r>
          </a:p>
          <a:p>
            <a:pPr marL="228600" indent="-228600">
              <a:buFont typeface="Arial" panose="020B0604020202020204" pitchFamily="34" charset="0"/>
              <a:buAutoNum type="arabicPeriod" startAt="3"/>
            </a:pPr>
            <a:endParaRPr lang="en-GB" dirty="0"/>
          </a:p>
          <a:p>
            <a:pPr marL="0" indent="0">
              <a:buFont typeface="Arial" panose="020B0604020202020204" pitchFamily="34" charset="0"/>
              <a:buNone/>
            </a:pPr>
            <a:r>
              <a:rPr lang="en-GB" dirty="0"/>
              <a:t>4.  Intend to </a:t>
            </a:r>
            <a:r>
              <a:rPr lang="en-GB" b="1" dirty="0"/>
              <a:t>professionalise the role of safety investigation</a:t>
            </a:r>
            <a:r>
              <a:rPr lang="en-GB" dirty="0"/>
              <a:t>, support NHSI national patient safety training curriculum and improving standards of local investigations.</a:t>
            </a:r>
          </a:p>
          <a:p>
            <a:endParaRPr lang="en-GB" dirty="0"/>
          </a:p>
        </p:txBody>
      </p:sp>
      <p:sp>
        <p:nvSpPr>
          <p:cNvPr id="4" name="Slide Number Placeholder 3"/>
          <p:cNvSpPr>
            <a:spLocks noGrp="1"/>
          </p:cNvSpPr>
          <p:nvPr>
            <p:ph type="sldNum" sz="quarter" idx="5"/>
          </p:nvPr>
        </p:nvSpPr>
        <p:spPr/>
        <p:txBody>
          <a:bodyPr/>
          <a:lstStyle/>
          <a:p>
            <a:fld id="{C5D9D147-05FA-9246-B076-E86A556C3A16}" type="slidenum">
              <a:rPr lang="en-US" smtClean="0"/>
              <a:t>5</a:t>
            </a:fld>
            <a:endParaRPr lang="en-US" dirty="0"/>
          </a:p>
        </p:txBody>
      </p:sp>
    </p:spTree>
    <p:extLst>
      <p:ext uri="{BB962C8B-B14F-4D97-AF65-F5344CB8AC3E}">
        <p14:creationId xmlns:p14="http://schemas.microsoft.com/office/powerpoint/2010/main" val="24858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Expertise:  </a:t>
            </a:r>
            <a:r>
              <a:rPr lang="en-GB" b="1" dirty="0"/>
              <a:t>Diverse experience of HSIB investigators and analysts </a:t>
            </a:r>
            <a:r>
              <a:rPr lang="en-GB" dirty="0"/>
              <a:t>- backgrounds in the NHS, aviation and military investigations, human factors and other safety critical industries. Investigations supported appropriately by Investigators receive introductory training in human factors and safety science in investigations at Cranfield University – world renowned in accident investigation</a:t>
            </a:r>
          </a:p>
          <a:p>
            <a:endParaRPr lang="en-GB" dirty="0"/>
          </a:p>
          <a:p>
            <a:r>
              <a:rPr lang="en-GB" dirty="0"/>
              <a:t>2. </a:t>
            </a:r>
            <a:r>
              <a:rPr lang="en-GB" b="1" dirty="0"/>
              <a:t>Multidisciplinary and inclusive: </a:t>
            </a:r>
            <a:r>
              <a:rPr lang="en-GB" dirty="0"/>
              <a:t>every investigation exposed to clinical and non-clinical perspectives during fieldwork and analysis, Investigations supported appropriately by subject matter advisors and experts by lived experience.  Patient, family and staff involvement is central to our investigations.</a:t>
            </a:r>
          </a:p>
          <a:p>
            <a:endParaRPr lang="en-GB" dirty="0"/>
          </a:p>
          <a:p>
            <a:r>
              <a:rPr lang="en-GB" sz="1200" b="0" i="0" u="none" strike="noStrike" kern="1200" dirty="0">
                <a:solidFill>
                  <a:schemeClr val="tx1"/>
                </a:solidFill>
                <a:effectLst/>
                <a:latin typeface="+mn-lt"/>
                <a:ea typeface="+mn-ea"/>
                <a:cs typeface="+mn-cs"/>
              </a:rPr>
              <a:t>3. </a:t>
            </a:r>
            <a:r>
              <a:rPr lang="en-GB" sz="1200" b="1" i="0" u="none" strike="noStrike" kern="1200" dirty="0">
                <a:solidFill>
                  <a:schemeClr val="tx1"/>
                </a:solidFill>
                <a:effectLst/>
                <a:latin typeface="+mn-lt"/>
                <a:ea typeface="+mn-ea"/>
                <a:cs typeface="+mn-cs"/>
              </a:rPr>
              <a:t>No blame: We provide a confidential space </a:t>
            </a:r>
            <a:r>
              <a:rPr lang="en-GB" sz="1200" b="0" i="0" u="none" strike="noStrike" kern="1200" dirty="0">
                <a:solidFill>
                  <a:schemeClr val="tx1"/>
                </a:solidFill>
                <a:effectLst/>
                <a:latin typeface="+mn-lt"/>
                <a:ea typeface="+mn-ea"/>
                <a:cs typeface="+mn-cs"/>
              </a:rPr>
              <a:t>for staff to tell us their experience of patient safety incidents, in knowledge that we are there to learn not blame.  [NOTE: If appropriate for the audience, explain the difference between 'safe space' for national investigations as set in the 2016 Directions, and the limits on what we can protect under maternity investigations as set in the Maternity Directions 2018.]</a:t>
            </a:r>
          </a:p>
          <a:p>
            <a:endParaRPr lang="en-GB" dirty="0"/>
          </a:p>
          <a:p>
            <a:r>
              <a:rPr lang="en-GB" dirty="0"/>
              <a:t>4. Transparent &amp; Collaborative : Safety recommendations are not enforced by HSIB – we are not a regulator.  Seek to achieve change through </a:t>
            </a:r>
            <a:r>
              <a:rPr lang="en-GB" b="1" dirty="0"/>
              <a:t>a transparent and collaborative approach to accountability. </a:t>
            </a:r>
            <a:r>
              <a:rPr lang="en-GB" b="0" dirty="0"/>
              <a:t>NHS England/Improvement are leading the development of accountability mechanisms to ensure that HSIB recommendations are translated into meaningful change at system level.</a:t>
            </a:r>
            <a:endParaRPr lang="en-GB" b="1" dirty="0"/>
          </a:p>
          <a:p>
            <a:endParaRPr lang="en-GB" dirty="0"/>
          </a:p>
        </p:txBody>
      </p:sp>
      <p:sp>
        <p:nvSpPr>
          <p:cNvPr id="4" name="Slide Number Placeholder 3"/>
          <p:cNvSpPr>
            <a:spLocks noGrp="1"/>
          </p:cNvSpPr>
          <p:nvPr>
            <p:ph type="sldNum" sz="quarter" idx="5"/>
          </p:nvPr>
        </p:nvSpPr>
        <p:spPr/>
        <p:txBody>
          <a:bodyPr/>
          <a:lstStyle/>
          <a:p>
            <a:fld id="{C5D9D147-05FA-9246-B076-E86A556C3A16}" type="slidenum">
              <a:rPr lang="en-US" smtClean="0"/>
              <a:t>9</a:t>
            </a:fld>
            <a:endParaRPr lang="en-US" dirty="0"/>
          </a:p>
        </p:txBody>
      </p:sp>
    </p:spTree>
    <p:extLst>
      <p:ext uri="{BB962C8B-B14F-4D97-AF65-F5344CB8AC3E}">
        <p14:creationId xmlns:p14="http://schemas.microsoft.com/office/powerpoint/2010/main" val="3262945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D9D147-05FA-9246-B076-E86A556C3A16}" type="slidenum">
              <a:rPr lang="en-US" smtClean="0"/>
              <a:t>11</a:t>
            </a:fld>
            <a:endParaRPr lang="en-US"/>
          </a:p>
        </p:txBody>
      </p:sp>
    </p:spTree>
    <p:extLst>
      <p:ext uri="{BB962C8B-B14F-4D97-AF65-F5344CB8AC3E}">
        <p14:creationId xmlns:p14="http://schemas.microsoft.com/office/powerpoint/2010/main" val="571368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0B424-D561-1E45-BAB7-35CEADB8FB07}"/>
              </a:ext>
            </a:extLst>
          </p:cNvPr>
          <p:cNvSpPr>
            <a:spLocks noGrp="1"/>
          </p:cNvSpPr>
          <p:nvPr>
            <p:ph type="ctrTitle" hasCustomPrompt="1"/>
          </p:nvPr>
        </p:nvSpPr>
        <p:spPr>
          <a:xfrm>
            <a:off x="1524000" y="1122363"/>
            <a:ext cx="9144000" cy="2387600"/>
          </a:xfrm>
          <a:prstGeom prst="rect">
            <a:avLst/>
          </a:prstGeom>
        </p:spPr>
        <p:txBody>
          <a:bodyPr anchor="b">
            <a:normAutofit/>
          </a:bodyPr>
          <a:lstStyle>
            <a:lvl1pPr algn="ctr">
              <a:defRPr sz="4000"/>
            </a:lvl1pPr>
          </a:lstStyle>
          <a:p>
            <a:r>
              <a:rPr lang="en-US" dirty="0"/>
              <a:t>Click to edit master title style</a:t>
            </a:r>
          </a:p>
        </p:txBody>
      </p:sp>
      <p:sp>
        <p:nvSpPr>
          <p:cNvPr id="3" name="Subtitle 2">
            <a:extLst>
              <a:ext uri="{FF2B5EF4-FFF2-40B4-BE49-F238E27FC236}">
                <a16:creationId xmlns:a16="http://schemas.microsoft.com/office/drawing/2014/main" id="{A38806B0-504E-A74C-B887-937877DED41A}"/>
              </a:ext>
            </a:extLst>
          </p:cNvPr>
          <p:cNvSpPr>
            <a:spLocks noGrp="1"/>
          </p:cNvSpPr>
          <p:nvPr>
            <p:ph type="subTitle" idx="1" hasCustomPrompt="1"/>
          </p:nvPr>
        </p:nvSpPr>
        <p:spPr>
          <a:xfrm>
            <a:off x="1524000" y="3602038"/>
            <a:ext cx="9144000" cy="1655762"/>
          </a:xfrm>
        </p:spPr>
        <p:txBody>
          <a:bodyPr/>
          <a:lstStyle>
            <a:lvl1pPr marL="0" indent="0" algn="ctr">
              <a:buNone/>
              <a:defRPr sz="2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8151283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8B43A-029E-BF4D-AA41-815F9B880753}"/>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C697D6B5-2BB8-8E4C-ACEF-F8BF46E31871}"/>
              </a:ext>
            </a:extLst>
          </p:cNvPr>
          <p:cNvSpPr>
            <a:spLocks noGrp="1"/>
          </p:cNvSpPr>
          <p:nvPr>
            <p:ph idx="1" hasCustomPrompt="1"/>
          </p:nvPr>
        </p:nvSpPr>
        <p:spPr/>
        <p:txBody>
          <a:bodyPr/>
          <a:lstStyle>
            <a:lvl1pPr>
              <a:defRPr>
                <a:latin typeface="Arial" panose="020B0604020202020204" pitchFamily="34" charset="0"/>
                <a:cs typeface="Arial" panose="020B0604020202020204" pitchFamily="34" charset="0"/>
              </a:defRPr>
            </a:lvl1pPr>
            <a:lvl2pPr>
              <a:defRPr>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530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DA996-230F-9142-9A7A-6A9FC9E87D26}"/>
              </a:ext>
            </a:extLst>
          </p:cNvPr>
          <p:cNvSpPr>
            <a:spLocks noGrp="1"/>
          </p:cNvSpPr>
          <p:nvPr>
            <p:ph type="title" hasCustomPrompt="1"/>
          </p:nvPr>
        </p:nvSpPr>
        <p:spPr>
          <a:xfrm>
            <a:off x="831850" y="1709738"/>
            <a:ext cx="10515600" cy="2852737"/>
          </a:xfrm>
          <a:prstGeom prst="rect">
            <a:avLst/>
          </a:prstGeom>
        </p:spPr>
        <p:txBody>
          <a:bodyPr anchor="b">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EC215D8F-D428-BD4F-8D2A-3175272B0EDE}"/>
              </a:ext>
            </a:extLst>
          </p:cNvPr>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94223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E50DC-3BCC-7F4C-BCEC-40C7BD9A5704}"/>
              </a:ext>
            </a:extLst>
          </p:cNvPr>
          <p:cNvSpPr>
            <a:spLocks noGrp="1"/>
          </p:cNvSpPr>
          <p:nvPr>
            <p:ph type="title" hasCustomPrompt="1"/>
          </p:nvPr>
        </p:nvSpPr>
        <p:spPr>
          <a:xfrm>
            <a:off x="838200" y="365125"/>
            <a:ext cx="10515600" cy="1325563"/>
          </a:xfrm>
          <a:prstGeom prst="rect">
            <a:avLst/>
          </a:prstGeom>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5DCF1A51-B59E-9C46-B9FA-714C61F5050D}"/>
              </a:ext>
            </a:extLst>
          </p:cNvPr>
          <p:cNvSpPr>
            <a:spLocks noGrp="1"/>
          </p:cNvSpPr>
          <p:nvPr>
            <p:ph sz="half" idx="1" hasCustomPrompt="1"/>
          </p:nvPr>
        </p:nvSpPr>
        <p:spPr>
          <a:xfrm>
            <a:off x="838200" y="1825625"/>
            <a:ext cx="5181600" cy="4351338"/>
          </a:xfrm>
        </p:spPr>
        <p:txBody>
          <a:bodyPr/>
          <a:lstStyle>
            <a:lvl1pP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52B124F-4569-0546-BBD8-0FA106D0FAD7}"/>
              </a:ext>
            </a:extLst>
          </p:cNvPr>
          <p:cNvSpPr>
            <a:spLocks noGrp="1"/>
          </p:cNvSpPr>
          <p:nvPr>
            <p:ph sz="half" idx="2" hasCustomPrompt="1"/>
          </p:nvPr>
        </p:nvSpPr>
        <p:spPr>
          <a:xfrm>
            <a:off x="6172200" y="1825625"/>
            <a:ext cx="5181600" cy="4351338"/>
          </a:xfrm>
        </p:spPr>
        <p:txBody>
          <a:bodyPr/>
          <a:lstStyle>
            <a:lvl1pP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74389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90737-A4AA-B24F-8708-D1433540ADDE}"/>
              </a:ext>
            </a:extLst>
          </p:cNvPr>
          <p:cNvSpPr>
            <a:spLocks noGrp="1"/>
          </p:cNvSpPr>
          <p:nvPr>
            <p:ph type="title" hasCustomPrompt="1"/>
          </p:nvPr>
        </p:nvSpPr>
        <p:spPr>
          <a:xfrm>
            <a:off x="839788" y="365125"/>
            <a:ext cx="10515600" cy="1325563"/>
          </a:xfrm>
          <a:prstGeom prst="rect">
            <a:avLst/>
          </a:prstGeom>
        </p:spPr>
        <p:txBody>
          <a:bodyPr/>
          <a:lstStyle>
            <a:lvl1pPr>
              <a:defRPr/>
            </a:lvl1pPr>
          </a:lstStyle>
          <a:p>
            <a:r>
              <a:rPr lang="en-US" dirty="0"/>
              <a:t>Click to edit master title style</a:t>
            </a:r>
          </a:p>
        </p:txBody>
      </p:sp>
      <p:sp>
        <p:nvSpPr>
          <p:cNvPr id="3" name="Text Placeholder 2">
            <a:extLst>
              <a:ext uri="{FF2B5EF4-FFF2-40B4-BE49-F238E27FC236}">
                <a16:creationId xmlns:a16="http://schemas.microsoft.com/office/drawing/2014/main" id="{0B807FE5-E081-E646-8110-728980DCA104}"/>
              </a:ext>
            </a:extLst>
          </p:cNvPr>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2CCFBCEB-664F-744A-867D-ECF7ED10E7F2}"/>
              </a:ext>
            </a:extLst>
          </p:cNvPr>
          <p:cNvSpPr>
            <a:spLocks noGrp="1"/>
          </p:cNvSpPr>
          <p:nvPr>
            <p:ph sz="half" idx="2" hasCustomPrompt="1"/>
          </p:nvPr>
        </p:nvSpPr>
        <p:spPr>
          <a:xfrm>
            <a:off x="839788" y="2505075"/>
            <a:ext cx="5157787" cy="3684588"/>
          </a:xfrm>
        </p:spPr>
        <p:txBody>
          <a:bodyPr/>
          <a:lstStyle>
            <a:lvl1pP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D927259-218F-0A43-A6E5-E8DB84E8C8E6}"/>
              </a:ext>
            </a:extLst>
          </p:cNvPr>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0501E11C-1E97-1349-9CF8-44EE6ED8F7C6}"/>
              </a:ext>
            </a:extLst>
          </p:cNvPr>
          <p:cNvSpPr>
            <a:spLocks noGrp="1"/>
          </p:cNvSpPr>
          <p:nvPr>
            <p:ph sz="quarter" idx="4" hasCustomPrompt="1"/>
          </p:nvPr>
        </p:nvSpPr>
        <p:spPr>
          <a:xfrm>
            <a:off x="6172200" y="2505075"/>
            <a:ext cx="5183188" cy="3684588"/>
          </a:xfrm>
        </p:spPr>
        <p:txBody>
          <a:bodyPr/>
          <a:lstStyle>
            <a:lvl1pP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93322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D1556-17F2-0D4D-9829-2267EDCC6601}"/>
              </a:ext>
            </a:extLst>
          </p:cNvPr>
          <p:cNvSpPr>
            <a:spLocks noGrp="1"/>
          </p:cNvSpPr>
          <p:nvPr>
            <p:ph type="title" hasCustomPrompt="1"/>
          </p:nvPr>
        </p:nvSpPr>
        <p:spPr>
          <a:xfrm>
            <a:off x="838200" y="365125"/>
            <a:ext cx="10515600" cy="1325563"/>
          </a:xfrm>
          <a:prstGeom prst="rect">
            <a:avLst/>
          </a:prstGeom>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1413242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51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BCDEC-0D43-F847-BE49-4A9F8B709937}"/>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E2FAA6F2-F1BB-0442-92C1-F64D641153F6}"/>
              </a:ext>
            </a:extLst>
          </p:cNvPr>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CDF91A35-C682-384C-82CA-881CE3FDA1B3}"/>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858698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21F8B-DD38-B142-8A72-D4B23E4319AF}"/>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54069F87-D040-C64C-ABAB-9D4902A643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724A2B-5B2A-5746-98AE-F7E28BC8C37D}"/>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468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951D3-C776-DF4E-873A-61D423A30D0A}"/>
              </a:ext>
            </a:extLst>
          </p:cNvPr>
          <p:cNvSpPr>
            <a:spLocks noGrp="1"/>
          </p:cNvSpPr>
          <p:nvPr>
            <p:ph type="title" hasCustomPrompt="1"/>
          </p:nvPr>
        </p:nvSpPr>
        <p:spPr>
          <a:xfrm>
            <a:off x="838200" y="365125"/>
            <a:ext cx="10515600" cy="1325563"/>
          </a:xfrm>
          <a:prstGeom prst="rect">
            <a:avLst/>
          </a:prstGeom>
        </p:spPr>
        <p:txBody>
          <a:bodyPr/>
          <a:lstStyle>
            <a:lvl1pPr>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EACE27F0-DA35-7A4C-B031-F6D3F4E7515B}"/>
              </a:ext>
            </a:extLst>
          </p:cNvPr>
          <p:cNvSpPr>
            <a:spLocks noGrp="1"/>
          </p:cNvSpPr>
          <p:nvPr>
            <p:ph type="body" orient="vert" idx="1" hasCustomPrompt="1"/>
          </p:nvPr>
        </p:nvSpPr>
        <p:spPr/>
        <p:txBody>
          <a:bodyPr vert="eaVert"/>
          <a:lstStyle>
            <a:lvl1pP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471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404D55-E890-FE45-9809-11BF5E6CB421}"/>
              </a:ext>
            </a:extLst>
          </p:cNvPr>
          <p:cNvSpPr>
            <a:spLocks noGrp="1"/>
          </p:cNvSpPr>
          <p:nvPr>
            <p:ph type="title" orient="vert" hasCustomPrompt="1"/>
          </p:nvPr>
        </p:nvSpPr>
        <p:spPr>
          <a:xfrm>
            <a:off x="8724900" y="365125"/>
            <a:ext cx="2628900" cy="5811838"/>
          </a:xfrm>
          <a:prstGeom prst="rect">
            <a:avLst/>
          </a:prstGeom>
        </p:spPr>
        <p:txBody>
          <a:bodyPr vert="eaVert"/>
          <a:lstStyle>
            <a:lvl1pPr>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69417C03-8F90-AC44-93C4-D3079CFE66ED}"/>
              </a:ext>
            </a:extLst>
          </p:cNvPr>
          <p:cNvSpPr>
            <a:spLocks noGrp="1"/>
          </p:cNvSpPr>
          <p:nvPr>
            <p:ph type="body" orient="vert" idx="1" hasCustomPrompt="1"/>
          </p:nvPr>
        </p:nvSpPr>
        <p:spPr>
          <a:xfrm>
            <a:off x="838200" y="365125"/>
            <a:ext cx="7734300" cy="5811838"/>
          </a:xfrm>
        </p:spPr>
        <p:txBody>
          <a:bodyPr vert="eaVert"/>
          <a:lstStyle>
            <a:lvl1pP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9127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416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621100B-56E3-2977-A565-46DF991366CA}"/>
              </a:ext>
            </a:extLst>
          </p:cNvPr>
          <p:cNvSpPr/>
          <p:nvPr userDrawn="1"/>
        </p:nvSpPr>
        <p:spPr>
          <a:xfrm>
            <a:off x="0" y="-6263"/>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 name="Text Placeholder 2">
            <a:extLst>
              <a:ext uri="{FF2B5EF4-FFF2-40B4-BE49-F238E27FC236}">
                <a16:creationId xmlns:a16="http://schemas.microsoft.com/office/drawing/2014/main" id="{6B455BE4-ADE4-1D48-97D2-ED90F56A1C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9">
            <a:extLst>
              <a:ext uri="{FF2B5EF4-FFF2-40B4-BE49-F238E27FC236}">
                <a16:creationId xmlns:a16="http://schemas.microsoft.com/office/drawing/2014/main" id="{7E3CB477-5388-1A4D-AFB9-29F7C21AF691}"/>
              </a:ext>
            </a:extLst>
          </p:cNvPr>
          <p:cNvSpPr>
            <a:spLocks noGrp="1"/>
          </p:cNvSpPr>
          <p:nvPr>
            <p:ph type="title"/>
          </p:nvPr>
        </p:nvSpPr>
        <p:spPr>
          <a:xfrm>
            <a:off x="98367" y="42862"/>
            <a:ext cx="10515600" cy="1325563"/>
          </a:xfrm>
          <a:prstGeom prst="rect">
            <a:avLst/>
          </a:prstGeom>
        </p:spPr>
        <p:txBody>
          <a:bodyPr vert="horz" lIns="91440" tIns="45720" rIns="91440" bIns="45720" rtlCol="0" anchor="ctr">
            <a:normAutofit/>
          </a:bodyPr>
          <a:lstStyle/>
          <a:p>
            <a:r>
              <a:rPr lang="en-US" dirty="0"/>
              <a:t>Main title here</a:t>
            </a:r>
          </a:p>
        </p:txBody>
      </p:sp>
      <p:pic>
        <p:nvPicPr>
          <p:cNvPr id="2" name="Picture 1">
            <a:extLst>
              <a:ext uri="{FF2B5EF4-FFF2-40B4-BE49-F238E27FC236}">
                <a16:creationId xmlns:a16="http://schemas.microsoft.com/office/drawing/2014/main" id="{B9438221-A928-48E2-2FBF-9F9FD5C6D948}"/>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0712334" y="321840"/>
            <a:ext cx="1135880" cy="1124916"/>
          </a:xfrm>
          <a:prstGeom prst="rect">
            <a:avLst/>
          </a:prstGeom>
        </p:spPr>
      </p:pic>
    </p:spTree>
    <p:extLst>
      <p:ext uri="{BB962C8B-B14F-4D97-AF65-F5344CB8AC3E}">
        <p14:creationId xmlns:p14="http://schemas.microsoft.com/office/powerpoint/2010/main" val="1173034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000" b="1" i="0" kern="1200">
          <a:solidFill>
            <a:srgbClr val="0B8847"/>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b="0" i="0" kern="1200">
          <a:solidFill>
            <a:srgbClr val="20416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b="0" i="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492B412-243E-C207-1375-9AC72F5869A6}"/>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bg1"/>
                </a:solidFill>
              </a:ln>
            </a:endParaRPr>
          </a:p>
        </p:txBody>
      </p:sp>
      <p:sp>
        <p:nvSpPr>
          <p:cNvPr id="2" name="Title 1">
            <a:extLst>
              <a:ext uri="{FF2B5EF4-FFF2-40B4-BE49-F238E27FC236}">
                <a16:creationId xmlns:a16="http://schemas.microsoft.com/office/drawing/2014/main" id="{D7F3FE26-E8BB-384E-942A-BF259DFA17E7}"/>
              </a:ext>
            </a:extLst>
          </p:cNvPr>
          <p:cNvSpPr>
            <a:spLocks noGrp="1"/>
          </p:cNvSpPr>
          <p:nvPr>
            <p:ph type="ctrTitle"/>
          </p:nvPr>
        </p:nvSpPr>
        <p:spPr>
          <a:xfrm>
            <a:off x="2751772" y="4535419"/>
            <a:ext cx="6688456" cy="1596743"/>
          </a:xfrm>
        </p:spPr>
        <p:txBody>
          <a:bodyPr>
            <a:noAutofit/>
          </a:bodyPr>
          <a:lstStyle/>
          <a:p>
            <a:r>
              <a:rPr lang="en-US" sz="2400" b="0" dirty="0">
                <a:solidFill>
                  <a:schemeClr val="tx2"/>
                </a:solidFill>
              </a:rPr>
              <a:t>11</a:t>
            </a:r>
            <a:r>
              <a:rPr lang="en-US" sz="2400" b="0" baseline="30000" dirty="0">
                <a:solidFill>
                  <a:schemeClr val="tx2"/>
                </a:solidFill>
              </a:rPr>
              <a:t>th</a:t>
            </a:r>
            <a:r>
              <a:rPr lang="en-US" sz="2400" b="0" dirty="0">
                <a:solidFill>
                  <a:schemeClr val="tx2"/>
                </a:solidFill>
              </a:rPr>
              <a:t> Annual World Patient Safety Science &amp; Technology Summit</a:t>
            </a:r>
            <a:br>
              <a:rPr lang="en-US" sz="2400" b="0" dirty="0">
                <a:solidFill>
                  <a:schemeClr val="tx2"/>
                </a:solidFill>
              </a:rPr>
            </a:br>
            <a:br>
              <a:rPr lang="en-US" sz="2400" b="0" dirty="0">
                <a:solidFill>
                  <a:schemeClr val="tx2"/>
                </a:solidFill>
              </a:rPr>
            </a:br>
            <a:r>
              <a:rPr lang="en-US" sz="2400" b="0" dirty="0">
                <a:solidFill>
                  <a:schemeClr val="tx2"/>
                </a:solidFill>
              </a:rPr>
              <a:t>7 September 2024</a:t>
            </a:r>
            <a:br>
              <a:rPr lang="en-US" sz="2400" b="0" dirty="0">
                <a:solidFill>
                  <a:schemeClr val="tx2"/>
                </a:solidFill>
                <a:latin typeface="Arial" panose="020B0604020202020204" pitchFamily="34" charset="0"/>
                <a:cs typeface="Arial" panose="020B0604020202020204" pitchFamily="34" charset="0"/>
              </a:rPr>
            </a:br>
            <a:endParaRPr lang="en-US" sz="2400" b="0" dirty="0">
              <a:solidFill>
                <a:schemeClr val="tx2"/>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FEB3F71D-0A70-C868-F935-DEC61C17D833}"/>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4422802" y="290132"/>
            <a:ext cx="3346393" cy="2537460"/>
          </a:xfrm>
          <a:prstGeom prst="rect">
            <a:avLst/>
          </a:prstGeom>
        </p:spPr>
      </p:pic>
      <p:sp>
        <p:nvSpPr>
          <p:cNvPr id="6" name="Subtitle 5">
            <a:extLst>
              <a:ext uri="{FF2B5EF4-FFF2-40B4-BE49-F238E27FC236}">
                <a16:creationId xmlns:a16="http://schemas.microsoft.com/office/drawing/2014/main" id="{383EC914-835B-8081-9E68-107F8957A8CD}"/>
              </a:ext>
            </a:extLst>
          </p:cNvPr>
          <p:cNvSpPr>
            <a:spLocks noGrp="1"/>
          </p:cNvSpPr>
          <p:nvPr>
            <p:ph type="subTitle" idx="1"/>
          </p:nvPr>
        </p:nvSpPr>
        <p:spPr>
          <a:xfrm>
            <a:off x="937846" y="2962728"/>
            <a:ext cx="10269416" cy="1222676"/>
          </a:xfrm>
        </p:spPr>
        <p:txBody>
          <a:bodyPr>
            <a:normAutofit fontScale="77500" lnSpcReduction="20000"/>
          </a:bodyPr>
          <a:lstStyle/>
          <a:p>
            <a:r>
              <a:rPr lang="en-GB" sz="5200" dirty="0"/>
              <a:t>Health Services Safety Investigations Body</a:t>
            </a:r>
          </a:p>
          <a:p>
            <a:endParaRPr lang="en-GB" sz="1600" dirty="0"/>
          </a:p>
          <a:p>
            <a:r>
              <a:rPr lang="en-GB" sz="3300" dirty="0"/>
              <a:t>Dr Ted Baker</a:t>
            </a:r>
          </a:p>
        </p:txBody>
      </p:sp>
    </p:spTree>
    <p:extLst>
      <p:ext uri="{BB962C8B-B14F-4D97-AF65-F5344CB8AC3E}">
        <p14:creationId xmlns:p14="http://schemas.microsoft.com/office/powerpoint/2010/main" val="2767259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close-up of a document&#10;&#10;Description automatically generated">
            <a:extLst>
              <a:ext uri="{FF2B5EF4-FFF2-40B4-BE49-F238E27FC236}">
                <a16:creationId xmlns:a16="http://schemas.microsoft.com/office/drawing/2014/main" id="{8A64703C-EDA0-595F-4B34-62028D1861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26896" y="554640"/>
            <a:ext cx="4333404" cy="574872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3264A88D-A440-5EDC-E6C5-7BC2391DAEA6}"/>
              </a:ext>
            </a:extLst>
          </p:cNvPr>
          <p:cNvSpPr txBox="1"/>
          <p:nvPr/>
        </p:nvSpPr>
        <p:spPr>
          <a:xfrm>
            <a:off x="5560538" y="5657029"/>
            <a:ext cx="5904565" cy="646331"/>
          </a:xfrm>
          <a:prstGeom prst="rect">
            <a:avLst/>
          </a:prstGeom>
          <a:noFill/>
        </p:spPr>
        <p:txBody>
          <a:bodyPr wrap="square">
            <a:spAutoFit/>
          </a:bodyPr>
          <a:lstStyle/>
          <a:p>
            <a:pPr algn="l"/>
            <a:r>
              <a:rPr lang="en-GB" b="0" i="0" strike="noStrike" dirty="0">
                <a:solidFill>
                  <a:srgbClr val="20416A"/>
                </a:solidFill>
                <a:effectLst/>
              </a:rPr>
              <a:t>J R Soc Med </a:t>
            </a:r>
            <a:r>
              <a:rPr lang="en-GB" b="0" i="0" u="none" strike="noStrike" dirty="0">
                <a:solidFill>
                  <a:srgbClr val="20416A"/>
                </a:solidFill>
                <a:effectLst/>
              </a:rPr>
              <a:t>2014; 107: 439–443. </a:t>
            </a:r>
          </a:p>
          <a:p>
            <a:pPr algn="l"/>
            <a:r>
              <a:rPr lang="en-GB" b="0" i="0" u="none" strike="noStrike" dirty="0" err="1">
                <a:solidFill>
                  <a:srgbClr val="20416A"/>
                </a:solidFill>
                <a:effectLst/>
              </a:rPr>
              <a:t>doi.org</a:t>
            </a:r>
            <a:r>
              <a:rPr lang="en-GB" b="0" i="0" u="none" strike="noStrike" dirty="0">
                <a:solidFill>
                  <a:srgbClr val="20416A"/>
                </a:solidFill>
                <a:effectLst/>
              </a:rPr>
              <a:t>/10.1177/0141076814555939</a:t>
            </a:r>
          </a:p>
        </p:txBody>
      </p:sp>
      <p:sp>
        <p:nvSpPr>
          <p:cNvPr id="8" name="TextBox 7">
            <a:extLst>
              <a:ext uri="{FF2B5EF4-FFF2-40B4-BE49-F238E27FC236}">
                <a16:creationId xmlns:a16="http://schemas.microsoft.com/office/drawing/2014/main" id="{8E595BBB-A7CE-6508-A975-F30711C050D1}"/>
              </a:ext>
            </a:extLst>
          </p:cNvPr>
          <p:cNvSpPr txBox="1"/>
          <p:nvPr/>
        </p:nvSpPr>
        <p:spPr>
          <a:xfrm>
            <a:off x="5560538" y="1052026"/>
            <a:ext cx="4908679" cy="4299703"/>
          </a:xfrm>
          <a:prstGeom prst="rect">
            <a:avLst/>
          </a:prstGeom>
          <a:noFill/>
        </p:spPr>
        <p:txBody>
          <a:bodyPr wrap="square">
            <a:spAutoFit/>
          </a:bodyPr>
          <a:lstStyle/>
          <a:p>
            <a:pPr>
              <a:lnSpc>
                <a:spcPts val="3280"/>
              </a:lnSpc>
              <a:tabLst>
                <a:tab pos="665163" algn="l"/>
              </a:tabLst>
            </a:pPr>
            <a:r>
              <a:rPr lang="en-GB" sz="2400" dirty="0">
                <a:solidFill>
                  <a:srgbClr val="20416A"/>
                </a:solidFill>
                <a:latin typeface="Calibri" panose="020F0502020204030204" pitchFamily="34" charset="0"/>
                <a:cs typeface="Calibri" panose="020F0502020204030204" pitchFamily="34" charset="0"/>
              </a:rPr>
              <a:t>A</a:t>
            </a:r>
            <a:r>
              <a:rPr lang="en-GB" sz="2400" b="0" i="0" u="none" strike="noStrike" dirty="0">
                <a:solidFill>
                  <a:srgbClr val="20416A"/>
                </a:solidFill>
                <a:effectLst/>
                <a:latin typeface="Calibri" panose="020F0502020204030204" pitchFamily="34" charset="0"/>
                <a:cs typeface="Calibri" panose="020F0502020204030204" pitchFamily="34" charset="0"/>
              </a:rPr>
              <a:t>n independent, expert investigative body to </a:t>
            </a:r>
            <a:r>
              <a:rPr lang="en-GB" sz="2400" b="1" i="0" u="none" strike="noStrike" dirty="0">
                <a:solidFill>
                  <a:srgbClr val="20416A"/>
                </a:solidFill>
                <a:effectLst/>
                <a:latin typeface="Calibri" panose="020F0502020204030204" pitchFamily="34" charset="0"/>
                <a:cs typeface="Calibri" panose="020F0502020204030204" pitchFamily="34" charset="0"/>
              </a:rPr>
              <a:t>rigorously investigate </a:t>
            </a:r>
            <a:r>
              <a:rPr lang="en-GB" sz="2400" b="0" i="0" u="none" strike="noStrike" dirty="0">
                <a:solidFill>
                  <a:srgbClr val="20416A"/>
                </a:solidFill>
                <a:effectLst/>
                <a:latin typeface="Calibri" panose="020F0502020204030204" pitchFamily="34" charset="0"/>
                <a:cs typeface="Calibri" panose="020F0502020204030204" pitchFamily="34" charset="0"/>
              </a:rPr>
              <a:t>and improve safety across the healthcare system</a:t>
            </a:r>
            <a:r>
              <a:rPr lang="en-GB" sz="2400" dirty="0">
                <a:solidFill>
                  <a:srgbClr val="20416A"/>
                </a:solidFill>
                <a:latin typeface="Calibri" panose="020F0502020204030204" pitchFamily="34" charset="0"/>
                <a:cs typeface="Calibri" panose="020F0502020204030204" pitchFamily="34" charset="0"/>
              </a:rPr>
              <a:t> and </a:t>
            </a:r>
            <a:r>
              <a:rPr lang="en-GB" sz="2400" b="0" i="0" u="none" strike="noStrike" dirty="0">
                <a:solidFill>
                  <a:srgbClr val="20416A"/>
                </a:solidFill>
                <a:effectLst/>
                <a:latin typeface="Calibri" panose="020F0502020204030204" pitchFamily="34" charset="0"/>
                <a:cs typeface="Calibri" panose="020F0502020204030204" pitchFamily="34" charset="0"/>
              </a:rPr>
              <a:t>actively </a:t>
            </a:r>
            <a:r>
              <a:rPr lang="en-GB" sz="2400" b="1" i="0" u="none" strike="noStrike" dirty="0">
                <a:solidFill>
                  <a:srgbClr val="20416A"/>
                </a:solidFill>
                <a:effectLst/>
                <a:latin typeface="Calibri" panose="020F0502020204030204" pitchFamily="34" charset="0"/>
                <a:cs typeface="Calibri" panose="020F0502020204030204" pitchFamily="34" charset="0"/>
              </a:rPr>
              <a:t>develop and spread expertise</a:t>
            </a:r>
            <a:endParaRPr lang="en-GB" sz="2400" b="0" i="0" u="none" strike="noStrike" dirty="0">
              <a:solidFill>
                <a:srgbClr val="20416A"/>
              </a:solidFill>
              <a:effectLst/>
              <a:latin typeface="Calibri" panose="020F0502020204030204" pitchFamily="34" charset="0"/>
              <a:cs typeface="Calibri" panose="020F0502020204030204" pitchFamily="34" charset="0"/>
            </a:endParaRPr>
          </a:p>
          <a:p>
            <a:pPr>
              <a:lnSpc>
                <a:spcPts val="3280"/>
              </a:lnSpc>
              <a:tabLst>
                <a:tab pos="665163" algn="l"/>
              </a:tabLst>
            </a:pPr>
            <a:endParaRPr lang="en-GB" sz="2400" dirty="0">
              <a:solidFill>
                <a:srgbClr val="20416A"/>
              </a:solidFill>
              <a:latin typeface="Calibri" panose="020F0502020204030204" pitchFamily="34" charset="0"/>
              <a:cs typeface="Calibri" panose="020F0502020204030204" pitchFamily="34" charset="0"/>
            </a:endParaRPr>
          </a:p>
          <a:p>
            <a:pPr>
              <a:lnSpc>
                <a:spcPts val="3280"/>
              </a:lnSpc>
              <a:tabLst>
                <a:tab pos="665163" algn="l"/>
              </a:tabLst>
            </a:pPr>
            <a:r>
              <a:rPr lang="en-GB" sz="2400" b="0" i="0" u="none" strike="noStrike" dirty="0">
                <a:solidFill>
                  <a:srgbClr val="20416A"/>
                </a:solidFill>
                <a:effectLst/>
                <a:latin typeface="Calibri" panose="020F0502020204030204" pitchFamily="34" charset="0"/>
                <a:cs typeface="Calibri" panose="020F0502020204030204" pitchFamily="34" charset="0"/>
              </a:rPr>
              <a:t>The work of such an agency could truly capture the widely shared ambition of </a:t>
            </a:r>
            <a:r>
              <a:rPr lang="en-GB" sz="2400" b="1" i="0" u="none" strike="noStrike" dirty="0">
                <a:solidFill>
                  <a:srgbClr val="20416A"/>
                </a:solidFill>
                <a:effectLst/>
                <a:latin typeface="Calibri" panose="020F0502020204030204" pitchFamily="34" charset="0"/>
                <a:cs typeface="Calibri" panose="020F0502020204030204" pitchFamily="34" charset="0"/>
              </a:rPr>
              <a:t>learning </a:t>
            </a:r>
            <a:r>
              <a:rPr lang="en-GB" sz="2400" b="0" i="0" u="none" strike="noStrike" dirty="0">
                <a:solidFill>
                  <a:srgbClr val="20416A"/>
                </a:solidFill>
                <a:effectLst/>
                <a:latin typeface="Calibri" panose="020F0502020204030204" pitchFamily="34" charset="0"/>
                <a:cs typeface="Calibri" panose="020F0502020204030204" pitchFamily="34" charset="0"/>
              </a:rPr>
              <a:t>from the past to </a:t>
            </a:r>
            <a:r>
              <a:rPr lang="en-GB" sz="2400" b="1" i="0" u="none" strike="noStrike" dirty="0">
                <a:solidFill>
                  <a:srgbClr val="20416A"/>
                </a:solidFill>
                <a:effectLst/>
                <a:latin typeface="Calibri" panose="020F0502020204030204" pitchFamily="34" charset="0"/>
                <a:cs typeface="Calibri" panose="020F0502020204030204" pitchFamily="34" charset="0"/>
              </a:rPr>
              <a:t>improve</a:t>
            </a:r>
            <a:r>
              <a:rPr lang="en-GB" sz="2400" b="0" i="0" u="none" strike="noStrike" dirty="0">
                <a:solidFill>
                  <a:srgbClr val="20416A"/>
                </a:solidFill>
                <a:effectLst/>
                <a:latin typeface="Calibri" panose="020F0502020204030204" pitchFamily="34" charset="0"/>
                <a:cs typeface="Calibri" panose="020F0502020204030204" pitchFamily="34" charset="0"/>
              </a:rPr>
              <a:t> the future</a:t>
            </a:r>
            <a:endParaRPr lang="en-GB" sz="2400" dirty="0">
              <a:solidFill>
                <a:srgbClr val="20416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7647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document&#10;&#10;Description automatically generated">
            <a:extLst>
              <a:ext uri="{FF2B5EF4-FFF2-40B4-BE49-F238E27FC236}">
                <a16:creationId xmlns:a16="http://schemas.microsoft.com/office/drawing/2014/main" id="{FF6F644B-44E9-5031-CC1D-81A0F2FA77E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7265" y="533461"/>
            <a:ext cx="4176584" cy="5817557"/>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413A5B71-FAE9-868C-1AA0-2F9F025B01AC}"/>
              </a:ext>
            </a:extLst>
          </p:cNvPr>
          <p:cNvSpPr txBox="1"/>
          <p:nvPr/>
        </p:nvSpPr>
        <p:spPr>
          <a:xfrm>
            <a:off x="5247503" y="928406"/>
            <a:ext cx="5393993" cy="4401205"/>
          </a:xfrm>
          <a:prstGeom prst="rect">
            <a:avLst/>
          </a:prstGeom>
          <a:noFill/>
        </p:spPr>
        <p:txBody>
          <a:bodyPr wrap="square">
            <a:spAutoFit/>
          </a:bodyPr>
          <a:lstStyle/>
          <a:p>
            <a:pPr>
              <a:lnSpc>
                <a:spcPts val="2360"/>
              </a:lnSpc>
              <a:spcAft>
                <a:spcPts val="1200"/>
              </a:spcAft>
            </a:pPr>
            <a:r>
              <a:rPr lang="en-GB" sz="2000" dirty="0">
                <a:solidFill>
                  <a:srgbClr val="20416A"/>
                </a:solidFill>
                <a:effectLst/>
                <a:latin typeface="Calibri" panose="020F0502020204030204" pitchFamily="34" charset="0"/>
                <a:cs typeface="Calibri" panose="020F0502020204030204" pitchFamily="34" charset="0"/>
              </a:rPr>
              <a:t>A new body that is </a:t>
            </a:r>
            <a:r>
              <a:rPr lang="en-GB" sz="2000" b="1" dirty="0">
                <a:solidFill>
                  <a:srgbClr val="20416A"/>
                </a:solidFill>
                <a:effectLst/>
                <a:latin typeface="Calibri" panose="020F0502020204030204" pitchFamily="34" charset="0"/>
                <a:cs typeface="Calibri" panose="020F0502020204030204" pitchFamily="34" charset="0"/>
              </a:rPr>
              <a:t>permanent</a:t>
            </a:r>
            <a:r>
              <a:rPr lang="en-GB" sz="2000" dirty="0">
                <a:solidFill>
                  <a:srgbClr val="20416A"/>
                </a:solidFill>
                <a:effectLst/>
                <a:latin typeface="Calibri" panose="020F0502020204030204" pitchFamily="34" charset="0"/>
                <a:cs typeface="Calibri" panose="020F0502020204030204" pitchFamily="34" charset="0"/>
              </a:rPr>
              <a:t> and </a:t>
            </a:r>
            <a:r>
              <a:rPr lang="en-GB" sz="2000" b="1" dirty="0">
                <a:solidFill>
                  <a:srgbClr val="20416A"/>
                </a:solidFill>
                <a:effectLst/>
                <a:latin typeface="Calibri" panose="020F0502020204030204" pitchFamily="34" charset="0"/>
                <a:cs typeface="Calibri" panose="020F0502020204030204" pitchFamily="34" charset="0"/>
              </a:rPr>
              <a:t>independent</a:t>
            </a:r>
            <a:r>
              <a:rPr lang="en-GB" sz="2000" dirty="0">
                <a:solidFill>
                  <a:srgbClr val="20416A"/>
                </a:solidFill>
                <a:effectLst/>
                <a:latin typeface="Calibri" panose="020F0502020204030204" pitchFamily="34" charset="0"/>
                <a:cs typeface="Calibri" panose="020F0502020204030204" pitchFamily="34" charset="0"/>
              </a:rPr>
              <a:t> to ensure a dispassionate and </a:t>
            </a:r>
            <a:r>
              <a:rPr lang="en-GB" sz="2000" b="1" dirty="0">
                <a:solidFill>
                  <a:srgbClr val="20416A"/>
                </a:solidFill>
                <a:effectLst/>
                <a:latin typeface="Calibri" panose="020F0502020204030204" pitchFamily="34" charset="0"/>
                <a:cs typeface="Calibri" panose="020F0502020204030204" pitchFamily="34" charset="0"/>
              </a:rPr>
              <a:t>system-wide </a:t>
            </a:r>
            <a:r>
              <a:rPr lang="en-GB" sz="2000" dirty="0">
                <a:solidFill>
                  <a:srgbClr val="20416A"/>
                </a:solidFill>
                <a:effectLst/>
                <a:latin typeface="Calibri" panose="020F0502020204030204" pitchFamily="34" charset="0"/>
                <a:cs typeface="Calibri" panose="020F0502020204030204" pitchFamily="34" charset="0"/>
              </a:rPr>
              <a:t>view of safety </a:t>
            </a:r>
          </a:p>
          <a:p>
            <a:pPr>
              <a:lnSpc>
                <a:spcPts val="2360"/>
              </a:lnSpc>
              <a:spcAft>
                <a:spcPts val="1200"/>
              </a:spcAft>
            </a:pPr>
            <a:r>
              <a:rPr lang="en-GB" sz="2000" dirty="0">
                <a:solidFill>
                  <a:srgbClr val="20416A"/>
                </a:solidFill>
                <a:effectLst/>
                <a:latin typeface="Calibri" panose="020F0502020204030204" pitchFamily="34" charset="0"/>
                <a:cs typeface="Calibri" panose="020F0502020204030204" pitchFamily="34" charset="0"/>
              </a:rPr>
              <a:t>To ensure a </a:t>
            </a:r>
            <a:r>
              <a:rPr lang="en-GB" sz="2000" b="1" dirty="0">
                <a:solidFill>
                  <a:srgbClr val="20416A"/>
                </a:solidFill>
                <a:effectLst/>
                <a:latin typeface="Calibri" panose="020F0502020204030204" pitchFamily="34" charset="0"/>
                <a:cs typeface="Calibri" panose="020F0502020204030204" pitchFamily="34" charset="0"/>
              </a:rPr>
              <a:t>safe space </a:t>
            </a:r>
            <a:r>
              <a:rPr lang="en-GB" sz="2000" dirty="0">
                <a:solidFill>
                  <a:srgbClr val="20416A"/>
                </a:solidFill>
                <a:effectLst/>
                <a:latin typeface="Calibri" panose="020F0502020204030204" pitchFamily="34" charset="0"/>
                <a:cs typeface="Calibri" panose="020F0502020204030204" pitchFamily="34" charset="0"/>
              </a:rPr>
              <a:t>for disclosure, witnesses should be given </a:t>
            </a:r>
            <a:r>
              <a:rPr lang="en-GB" sz="2000" b="1" dirty="0">
                <a:solidFill>
                  <a:srgbClr val="20416A"/>
                </a:solidFill>
                <a:effectLst/>
                <a:latin typeface="Calibri" panose="020F0502020204030204" pitchFamily="34" charset="0"/>
                <a:cs typeface="Calibri" panose="020F0502020204030204" pitchFamily="34" charset="0"/>
              </a:rPr>
              <a:t>legal immunity </a:t>
            </a:r>
            <a:r>
              <a:rPr lang="en-GB" sz="2000" dirty="0">
                <a:solidFill>
                  <a:srgbClr val="20416A"/>
                </a:solidFill>
                <a:effectLst/>
                <a:latin typeface="Calibri" panose="020F0502020204030204" pitchFamily="34" charset="0"/>
                <a:cs typeface="Calibri" panose="020F0502020204030204" pitchFamily="34" charset="0"/>
              </a:rPr>
              <a:t>for what they say</a:t>
            </a:r>
          </a:p>
          <a:p>
            <a:pPr>
              <a:lnSpc>
                <a:spcPts val="2360"/>
              </a:lnSpc>
              <a:spcAft>
                <a:spcPts val="1200"/>
              </a:spcAft>
            </a:pPr>
            <a:r>
              <a:rPr lang="en-GB" sz="2000" dirty="0">
                <a:solidFill>
                  <a:srgbClr val="20416A"/>
                </a:solidFill>
                <a:effectLst/>
                <a:latin typeface="Calibri" panose="020F0502020204030204" pitchFamily="34" charset="0"/>
                <a:cs typeface="Calibri" panose="020F0502020204030204" pitchFamily="34" charset="0"/>
              </a:rPr>
              <a:t>It must be an enabler and promoter of </a:t>
            </a:r>
            <a:r>
              <a:rPr lang="en-GB" sz="2000" b="1" dirty="0">
                <a:solidFill>
                  <a:srgbClr val="20416A"/>
                </a:solidFill>
                <a:effectLst/>
                <a:latin typeface="Calibri" panose="020F0502020204030204" pitchFamily="34" charset="0"/>
                <a:cs typeface="Calibri" panose="020F0502020204030204" pitchFamily="34" charset="0"/>
              </a:rPr>
              <a:t>good investigatory practice</a:t>
            </a:r>
          </a:p>
          <a:p>
            <a:pPr>
              <a:lnSpc>
                <a:spcPts val="2360"/>
              </a:lnSpc>
              <a:spcAft>
                <a:spcPts val="1200"/>
              </a:spcAft>
            </a:pPr>
            <a:r>
              <a:rPr lang="en-GB" sz="2000" dirty="0">
                <a:solidFill>
                  <a:srgbClr val="20416A"/>
                </a:solidFill>
                <a:effectLst/>
                <a:latin typeface="Calibri" panose="020F0502020204030204" pitchFamily="34" charset="0"/>
                <a:cs typeface="Calibri" panose="020F0502020204030204" pitchFamily="34" charset="0"/>
              </a:rPr>
              <a:t>It must have its own substantial investigative capacity, so that it can </a:t>
            </a:r>
            <a:r>
              <a:rPr lang="en-GB" sz="2000" b="1" dirty="0">
                <a:solidFill>
                  <a:srgbClr val="20416A"/>
                </a:solidFill>
                <a:effectLst/>
                <a:latin typeface="Calibri" panose="020F0502020204030204" pitchFamily="34" charset="0"/>
                <a:cs typeface="Calibri" panose="020F0502020204030204" pitchFamily="34" charset="0"/>
              </a:rPr>
              <a:t>demonstrate best practice </a:t>
            </a:r>
          </a:p>
          <a:p>
            <a:pPr>
              <a:lnSpc>
                <a:spcPts val="2360"/>
              </a:lnSpc>
              <a:spcAft>
                <a:spcPts val="1200"/>
              </a:spcAft>
            </a:pPr>
            <a:r>
              <a:rPr lang="en-GB" sz="2000" dirty="0">
                <a:solidFill>
                  <a:srgbClr val="20416A"/>
                </a:solidFill>
                <a:effectLst/>
                <a:latin typeface="Calibri" panose="020F0502020204030204" pitchFamily="34" charset="0"/>
                <a:cs typeface="Calibri" panose="020F0502020204030204" pitchFamily="34" charset="0"/>
              </a:rPr>
              <a:t>The sole objective of its investigations should be to prevent incidents and to improve patient safety, and </a:t>
            </a:r>
            <a:r>
              <a:rPr lang="en-GB" sz="2000" b="1" dirty="0">
                <a:solidFill>
                  <a:srgbClr val="20416A"/>
                </a:solidFill>
                <a:effectLst/>
                <a:latin typeface="Calibri" panose="020F0502020204030204" pitchFamily="34" charset="0"/>
                <a:cs typeface="Calibri" panose="020F0502020204030204" pitchFamily="34" charset="0"/>
              </a:rPr>
              <a:t>not to apportion blame or liability</a:t>
            </a:r>
          </a:p>
        </p:txBody>
      </p:sp>
      <p:sp>
        <p:nvSpPr>
          <p:cNvPr id="16" name="TextBox 15">
            <a:extLst>
              <a:ext uri="{FF2B5EF4-FFF2-40B4-BE49-F238E27FC236}">
                <a16:creationId xmlns:a16="http://schemas.microsoft.com/office/drawing/2014/main" id="{EB5CDFC2-891B-C145-CE68-45D37AAB3237}"/>
              </a:ext>
            </a:extLst>
          </p:cNvPr>
          <p:cNvSpPr txBox="1"/>
          <p:nvPr/>
        </p:nvSpPr>
        <p:spPr>
          <a:xfrm>
            <a:off x="5247503" y="5929354"/>
            <a:ext cx="5393993" cy="584775"/>
          </a:xfrm>
          <a:prstGeom prst="rect">
            <a:avLst/>
          </a:prstGeom>
          <a:noFill/>
        </p:spPr>
        <p:txBody>
          <a:bodyPr wrap="square">
            <a:spAutoFit/>
          </a:bodyPr>
          <a:lstStyle/>
          <a:p>
            <a:r>
              <a:rPr lang="en-GB" sz="1600" dirty="0">
                <a:solidFill>
                  <a:srgbClr val="20416A"/>
                </a:solidFill>
                <a:latin typeface="Calibri" panose="020F0502020204030204" pitchFamily="34" charset="0"/>
                <a:cs typeface="Calibri" panose="020F0502020204030204" pitchFamily="34" charset="0"/>
              </a:rPr>
              <a:t>https://</a:t>
            </a:r>
            <a:r>
              <a:rPr lang="en-GB" sz="1600" dirty="0" err="1">
                <a:solidFill>
                  <a:srgbClr val="20416A"/>
                </a:solidFill>
                <a:latin typeface="Calibri" panose="020F0502020204030204" pitchFamily="34" charset="0"/>
                <a:cs typeface="Calibri" panose="020F0502020204030204" pitchFamily="34" charset="0"/>
              </a:rPr>
              <a:t>publications.parliament.uk</a:t>
            </a:r>
            <a:r>
              <a:rPr lang="en-GB" sz="1600" dirty="0">
                <a:solidFill>
                  <a:srgbClr val="20416A"/>
                </a:solidFill>
                <a:latin typeface="Calibri" panose="020F0502020204030204" pitchFamily="34" charset="0"/>
                <a:cs typeface="Calibri" panose="020F0502020204030204" pitchFamily="34" charset="0"/>
              </a:rPr>
              <a:t>/pa/cm201415/</a:t>
            </a:r>
            <a:r>
              <a:rPr lang="en-GB" sz="1600" dirty="0" err="1">
                <a:solidFill>
                  <a:srgbClr val="20416A"/>
                </a:solidFill>
                <a:latin typeface="Calibri" panose="020F0502020204030204" pitchFamily="34" charset="0"/>
                <a:cs typeface="Calibri" panose="020F0502020204030204" pitchFamily="34" charset="0"/>
              </a:rPr>
              <a:t>cmselect</a:t>
            </a:r>
            <a:r>
              <a:rPr lang="en-GB" sz="1600" dirty="0">
                <a:solidFill>
                  <a:srgbClr val="20416A"/>
                </a:solidFill>
                <a:latin typeface="Calibri" panose="020F0502020204030204" pitchFamily="34" charset="0"/>
                <a:cs typeface="Calibri" panose="020F0502020204030204" pitchFamily="34" charset="0"/>
              </a:rPr>
              <a:t>/</a:t>
            </a:r>
            <a:r>
              <a:rPr lang="en-GB" sz="1600" dirty="0" err="1">
                <a:solidFill>
                  <a:srgbClr val="20416A"/>
                </a:solidFill>
                <a:latin typeface="Calibri" panose="020F0502020204030204" pitchFamily="34" charset="0"/>
                <a:cs typeface="Calibri" panose="020F0502020204030204" pitchFamily="34" charset="0"/>
              </a:rPr>
              <a:t>cmpubadm</a:t>
            </a:r>
            <a:r>
              <a:rPr lang="en-GB" sz="1600" dirty="0">
                <a:solidFill>
                  <a:srgbClr val="20416A"/>
                </a:solidFill>
                <a:latin typeface="Calibri" panose="020F0502020204030204" pitchFamily="34" charset="0"/>
                <a:cs typeface="Calibri" panose="020F0502020204030204" pitchFamily="34" charset="0"/>
              </a:rPr>
              <a:t>/886/88602.htm</a:t>
            </a:r>
          </a:p>
        </p:txBody>
      </p:sp>
    </p:spTree>
    <p:extLst>
      <p:ext uri="{BB962C8B-B14F-4D97-AF65-F5344CB8AC3E}">
        <p14:creationId xmlns:p14="http://schemas.microsoft.com/office/powerpoint/2010/main" val="520515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health and care act&#10;&#10;Description automatically generated">
            <a:extLst>
              <a:ext uri="{FF2B5EF4-FFF2-40B4-BE49-F238E27FC236}">
                <a16:creationId xmlns:a16="http://schemas.microsoft.com/office/drawing/2014/main" id="{AF2CB082-4CAC-BC7F-AA2A-3303A9F2F12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0984" y="312153"/>
            <a:ext cx="4229995" cy="6002150"/>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19104C1E-FD87-52C3-74BC-25FC3131DDD6}"/>
              </a:ext>
            </a:extLst>
          </p:cNvPr>
          <p:cNvSpPr txBox="1"/>
          <p:nvPr/>
        </p:nvSpPr>
        <p:spPr>
          <a:xfrm>
            <a:off x="5289008" y="469561"/>
            <a:ext cx="5031888" cy="5704126"/>
          </a:xfrm>
          <a:prstGeom prst="rect">
            <a:avLst/>
          </a:prstGeom>
          <a:noFill/>
        </p:spPr>
        <p:txBody>
          <a:bodyPr wrap="square">
            <a:spAutoFit/>
          </a:bodyPr>
          <a:lstStyle/>
          <a:p>
            <a:pPr>
              <a:lnSpc>
                <a:spcPts val="2600"/>
              </a:lnSpc>
            </a:pPr>
            <a:r>
              <a:rPr lang="en-GB" sz="2000" dirty="0">
                <a:solidFill>
                  <a:srgbClr val="20416A"/>
                </a:solidFill>
                <a:latin typeface="Calibri" panose="020F0502020204030204" pitchFamily="34" charset="0"/>
                <a:cs typeface="Calibri" panose="020F0502020204030204" pitchFamily="34" charset="0"/>
              </a:rPr>
              <a:t>The </a:t>
            </a:r>
            <a:r>
              <a:rPr lang="en-GB" sz="2000" dirty="0">
                <a:solidFill>
                  <a:srgbClr val="20416A"/>
                </a:solidFill>
                <a:effectLst/>
                <a:latin typeface="Calibri" panose="020F0502020204030204" pitchFamily="34" charset="0"/>
                <a:cs typeface="Calibri" panose="020F0502020204030204" pitchFamily="34" charset="0"/>
              </a:rPr>
              <a:t>Health Services Safety Investigations Body established as an </a:t>
            </a:r>
            <a:r>
              <a:rPr lang="en-GB" sz="2000" b="1" dirty="0">
                <a:solidFill>
                  <a:srgbClr val="20416A"/>
                </a:solidFill>
                <a:effectLst/>
                <a:latin typeface="Calibri" panose="020F0502020204030204" pitchFamily="34" charset="0"/>
                <a:cs typeface="Calibri" panose="020F0502020204030204" pitchFamily="34" charset="0"/>
              </a:rPr>
              <a:t>independent </a:t>
            </a:r>
            <a:r>
              <a:rPr lang="en-GB" sz="2000" dirty="0">
                <a:solidFill>
                  <a:srgbClr val="20416A"/>
                </a:solidFill>
                <a:effectLst/>
                <a:latin typeface="Calibri" panose="020F0502020204030204" pitchFamily="34" charset="0"/>
                <a:cs typeface="Calibri" panose="020F0502020204030204" pitchFamily="34" charset="0"/>
              </a:rPr>
              <a:t>body</a:t>
            </a:r>
          </a:p>
          <a:p>
            <a:pPr>
              <a:lnSpc>
                <a:spcPts val="2600"/>
              </a:lnSpc>
            </a:pPr>
            <a:endParaRPr lang="en-GB" sz="2000" dirty="0">
              <a:solidFill>
                <a:srgbClr val="20416A"/>
              </a:solidFill>
              <a:effectLst/>
              <a:latin typeface="Calibri" panose="020F0502020204030204" pitchFamily="34" charset="0"/>
              <a:cs typeface="Calibri" panose="020F0502020204030204" pitchFamily="34" charset="0"/>
            </a:endParaRPr>
          </a:p>
          <a:p>
            <a:pPr>
              <a:lnSpc>
                <a:spcPts val="2600"/>
              </a:lnSpc>
            </a:pPr>
            <a:r>
              <a:rPr lang="en-GB" sz="2000" dirty="0">
                <a:solidFill>
                  <a:srgbClr val="20416A"/>
                </a:solidFill>
                <a:latin typeface="Calibri" panose="020F0502020204030204" pitchFamily="34" charset="0"/>
                <a:cs typeface="Calibri" panose="020F0502020204030204" pitchFamily="34" charset="0"/>
              </a:rPr>
              <a:t>To </a:t>
            </a:r>
            <a:r>
              <a:rPr lang="en-GB" sz="2000" b="1" dirty="0">
                <a:solidFill>
                  <a:srgbClr val="20416A"/>
                </a:solidFill>
                <a:latin typeface="Calibri" panose="020F0502020204030204" pitchFamily="34" charset="0"/>
                <a:cs typeface="Calibri" panose="020F0502020204030204" pitchFamily="34" charset="0"/>
              </a:rPr>
              <a:t>investigate </a:t>
            </a:r>
            <a:r>
              <a:rPr lang="en-GB" sz="2000" b="1" dirty="0">
                <a:solidFill>
                  <a:srgbClr val="20416A"/>
                </a:solidFill>
                <a:effectLst/>
                <a:latin typeface="Calibri" panose="020F0502020204030204" pitchFamily="34" charset="0"/>
                <a:cs typeface="Calibri" panose="020F0502020204030204" pitchFamily="34" charset="0"/>
              </a:rPr>
              <a:t>incidents </a:t>
            </a:r>
            <a:r>
              <a:rPr lang="en-GB" sz="2000" dirty="0">
                <a:solidFill>
                  <a:srgbClr val="20416A"/>
                </a:solidFill>
                <a:effectLst/>
                <a:latin typeface="Calibri" panose="020F0502020204030204" pitchFamily="34" charset="0"/>
                <a:cs typeface="Calibri" panose="020F0502020204030204" pitchFamily="34" charset="0"/>
              </a:rPr>
              <a:t>that occur in England during the provision of health care services and </a:t>
            </a:r>
            <a:r>
              <a:rPr lang="en-GB" sz="2000" b="1" dirty="0">
                <a:solidFill>
                  <a:srgbClr val="20416A"/>
                </a:solidFill>
                <a:effectLst/>
                <a:latin typeface="Calibri" panose="020F0502020204030204" pitchFamily="34" charset="0"/>
                <a:cs typeface="Calibri" panose="020F0502020204030204" pitchFamily="34" charset="0"/>
              </a:rPr>
              <a:t>have or may have implications </a:t>
            </a:r>
            <a:r>
              <a:rPr lang="en-GB" sz="2000" dirty="0">
                <a:solidFill>
                  <a:srgbClr val="20416A"/>
                </a:solidFill>
                <a:effectLst/>
                <a:latin typeface="Calibri" panose="020F0502020204030204" pitchFamily="34" charset="0"/>
                <a:cs typeface="Calibri" panose="020F0502020204030204" pitchFamily="34" charset="0"/>
              </a:rPr>
              <a:t>for the safety of patients</a:t>
            </a:r>
          </a:p>
          <a:p>
            <a:pPr>
              <a:lnSpc>
                <a:spcPts val="2600"/>
              </a:lnSpc>
            </a:pPr>
            <a:r>
              <a:rPr lang="en-GB" sz="2000" dirty="0">
                <a:solidFill>
                  <a:srgbClr val="20416A"/>
                </a:solidFill>
                <a:latin typeface="Calibri" panose="020F0502020204030204" pitchFamily="34" charset="0"/>
                <a:cs typeface="Calibri" panose="020F0502020204030204" pitchFamily="34" charset="0"/>
              </a:rPr>
              <a:t> </a:t>
            </a:r>
          </a:p>
          <a:p>
            <a:pPr>
              <a:lnSpc>
                <a:spcPts val="2600"/>
              </a:lnSpc>
            </a:pPr>
            <a:r>
              <a:rPr lang="en-GB" sz="2000" dirty="0">
                <a:solidFill>
                  <a:srgbClr val="20416A"/>
                </a:solidFill>
                <a:latin typeface="Calibri" panose="020F0502020204030204" pitchFamily="34" charset="0"/>
                <a:cs typeface="Calibri" panose="020F0502020204030204" pitchFamily="34" charset="0"/>
              </a:rPr>
              <a:t>Its purpose is to </a:t>
            </a:r>
            <a:r>
              <a:rPr lang="en-GB" sz="2000" b="1" dirty="0">
                <a:solidFill>
                  <a:srgbClr val="20416A"/>
                </a:solidFill>
                <a:effectLst/>
                <a:latin typeface="Calibri" panose="020F0502020204030204" pitchFamily="34" charset="0"/>
                <a:cs typeface="Calibri" panose="020F0502020204030204" pitchFamily="34" charset="0"/>
              </a:rPr>
              <a:t>identify risks </a:t>
            </a:r>
            <a:r>
              <a:rPr lang="en-GB" sz="2000" dirty="0">
                <a:solidFill>
                  <a:srgbClr val="20416A"/>
                </a:solidFill>
                <a:effectLst/>
                <a:latin typeface="Calibri" panose="020F0502020204030204" pitchFamily="34" charset="0"/>
                <a:cs typeface="Calibri" panose="020F0502020204030204" pitchFamily="34" charset="0"/>
              </a:rPr>
              <a:t>to the safety of patients, and address those risks by facilitating the </a:t>
            </a:r>
            <a:r>
              <a:rPr lang="en-GB" sz="2000" b="1" dirty="0">
                <a:solidFill>
                  <a:srgbClr val="20416A"/>
                </a:solidFill>
                <a:effectLst/>
                <a:latin typeface="Calibri" panose="020F0502020204030204" pitchFamily="34" charset="0"/>
                <a:cs typeface="Calibri" panose="020F0502020204030204" pitchFamily="34" charset="0"/>
              </a:rPr>
              <a:t>improvement</a:t>
            </a:r>
            <a:r>
              <a:rPr lang="en-GB" sz="2000" dirty="0">
                <a:solidFill>
                  <a:srgbClr val="20416A"/>
                </a:solidFill>
                <a:effectLst/>
                <a:latin typeface="Calibri" panose="020F0502020204030204" pitchFamily="34" charset="0"/>
                <a:cs typeface="Calibri" panose="020F0502020204030204" pitchFamily="34" charset="0"/>
              </a:rPr>
              <a:t> of systems and practices </a:t>
            </a:r>
            <a:r>
              <a:rPr lang="en-GB" sz="2000" dirty="0">
                <a:solidFill>
                  <a:srgbClr val="20416A"/>
                </a:solidFill>
                <a:latin typeface="Calibri" panose="020F0502020204030204" pitchFamily="34" charset="0"/>
                <a:cs typeface="Calibri" panose="020F0502020204030204" pitchFamily="34" charset="0"/>
              </a:rPr>
              <a:t>of </a:t>
            </a:r>
            <a:r>
              <a:rPr lang="en-GB" sz="2000" dirty="0">
                <a:solidFill>
                  <a:srgbClr val="20416A"/>
                </a:solidFill>
                <a:effectLst/>
                <a:latin typeface="Calibri" panose="020F0502020204030204" pitchFamily="34" charset="0"/>
                <a:cs typeface="Calibri" panose="020F0502020204030204" pitchFamily="34" charset="0"/>
              </a:rPr>
              <a:t>health care services</a:t>
            </a:r>
          </a:p>
          <a:p>
            <a:pPr>
              <a:lnSpc>
                <a:spcPts val="2600"/>
              </a:lnSpc>
            </a:pPr>
            <a:endParaRPr lang="en-GB" sz="2000" dirty="0">
              <a:solidFill>
                <a:srgbClr val="20416A"/>
              </a:solidFill>
              <a:latin typeface="Calibri" panose="020F0502020204030204" pitchFamily="34" charset="0"/>
              <a:cs typeface="Calibri" panose="020F0502020204030204" pitchFamily="34" charset="0"/>
            </a:endParaRPr>
          </a:p>
          <a:p>
            <a:pPr>
              <a:lnSpc>
                <a:spcPts val="2600"/>
              </a:lnSpc>
            </a:pPr>
            <a:r>
              <a:rPr lang="en-GB" sz="2000" dirty="0">
                <a:solidFill>
                  <a:srgbClr val="20416A"/>
                </a:solidFill>
                <a:effectLst/>
                <a:latin typeface="Calibri" panose="020F0502020204030204" pitchFamily="34" charset="0"/>
                <a:cs typeface="Calibri" panose="020F0502020204030204" pitchFamily="34" charset="0"/>
              </a:rPr>
              <a:t>Health Services Safety Investigations Body (HSSIB) became a legal entity on 1 October 2023</a:t>
            </a:r>
          </a:p>
          <a:p>
            <a:endParaRPr lang="en-GB"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27286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AEFA00-68B6-FB40-91CD-396959B85C28}"/>
              </a:ext>
            </a:extLst>
          </p:cNvPr>
          <p:cNvSpPr>
            <a:spLocks noGrp="1"/>
          </p:cNvSpPr>
          <p:nvPr>
            <p:ph idx="1"/>
          </p:nvPr>
        </p:nvSpPr>
        <p:spPr>
          <a:xfrm>
            <a:off x="924450" y="4485170"/>
            <a:ext cx="2252047" cy="1240716"/>
          </a:xfrm>
        </p:spPr>
        <p:txBody>
          <a:bodyPr>
            <a:normAutofit/>
          </a:bodyPr>
          <a:lstStyle/>
          <a:p>
            <a:pPr marL="0" indent="0" algn="ctr">
              <a:lnSpc>
                <a:spcPct val="100000"/>
              </a:lnSpc>
              <a:buNone/>
            </a:pPr>
            <a:r>
              <a:rPr lang="en-GB" sz="2000" dirty="0">
                <a:latin typeface="Calibri" panose="020F0502020204030204" pitchFamily="34" charset="0"/>
                <a:cs typeface="Calibri" panose="020F0502020204030204" pitchFamily="34" charset="0"/>
              </a:rPr>
              <a:t>Independent safety investigations in health services </a:t>
            </a:r>
          </a:p>
          <a:p>
            <a:pPr algn="ctr"/>
            <a:endParaRPr lang="en-US" dirty="0"/>
          </a:p>
        </p:txBody>
      </p:sp>
      <p:sp>
        <p:nvSpPr>
          <p:cNvPr id="4" name="Content Placeholder 2">
            <a:extLst>
              <a:ext uri="{FF2B5EF4-FFF2-40B4-BE49-F238E27FC236}">
                <a16:creationId xmlns:a16="http://schemas.microsoft.com/office/drawing/2014/main" id="{0877B8EB-7085-2947-A8EC-001EC179013E}"/>
              </a:ext>
            </a:extLst>
          </p:cNvPr>
          <p:cNvSpPr txBox="1">
            <a:spLocks/>
          </p:cNvSpPr>
          <p:nvPr/>
        </p:nvSpPr>
        <p:spPr>
          <a:xfrm>
            <a:off x="3763112" y="4495104"/>
            <a:ext cx="1934217" cy="73550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0416A"/>
                </a:solidFill>
                <a:latin typeface="Gotham Book" panose="02000604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85000"/>
                    <a:lumOff val="15000"/>
                  </a:schemeClr>
                </a:solidFill>
                <a:latin typeface="Gotham Book" panose="0200060404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Gotham Book" panose="0200060404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000" dirty="0">
                <a:latin typeface="Calibri" panose="020F0502020204030204" pitchFamily="34" charset="0"/>
                <a:cs typeface="Calibri" panose="020F0502020204030204" pitchFamily="34" charset="0"/>
              </a:rPr>
              <a:t>Do not apportion </a:t>
            </a:r>
            <a:br>
              <a:rPr lang="en-GB" sz="2000" dirty="0">
                <a:latin typeface="Calibri" panose="020F0502020204030204" pitchFamily="34" charset="0"/>
                <a:cs typeface="Calibri" panose="020F0502020204030204" pitchFamily="34" charset="0"/>
              </a:rPr>
            </a:br>
            <a:r>
              <a:rPr lang="en-GB" sz="2000" dirty="0">
                <a:latin typeface="Calibri" panose="020F0502020204030204" pitchFamily="34" charset="0"/>
                <a:cs typeface="Calibri" panose="020F0502020204030204" pitchFamily="34" charset="0"/>
              </a:rPr>
              <a:t>blame or liability</a:t>
            </a:r>
          </a:p>
          <a:p>
            <a:endParaRPr lang="en-US" dirty="0">
              <a:solidFill>
                <a:schemeClr val="tx1"/>
              </a:solidFill>
            </a:endParaRPr>
          </a:p>
        </p:txBody>
      </p:sp>
      <p:sp>
        <p:nvSpPr>
          <p:cNvPr id="6" name="Content Placeholder 2">
            <a:extLst>
              <a:ext uri="{FF2B5EF4-FFF2-40B4-BE49-F238E27FC236}">
                <a16:creationId xmlns:a16="http://schemas.microsoft.com/office/drawing/2014/main" id="{903EBFF8-D53D-5C4C-853C-E8B397147347}"/>
              </a:ext>
            </a:extLst>
          </p:cNvPr>
          <p:cNvSpPr txBox="1">
            <a:spLocks/>
          </p:cNvSpPr>
          <p:nvPr/>
        </p:nvSpPr>
        <p:spPr>
          <a:xfrm>
            <a:off x="6385348" y="4485168"/>
            <a:ext cx="2094623" cy="9243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0416A"/>
                </a:solidFill>
                <a:latin typeface="Gotham Book" panose="02000604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85000"/>
                    <a:lumOff val="15000"/>
                  </a:schemeClr>
                </a:solidFill>
                <a:latin typeface="Gotham Book" panose="0200060404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Gotham Book" panose="0200060404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000" dirty="0">
                <a:latin typeface="Calibri" panose="020F0502020204030204" pitchFamily="34" charset="0"/>
                <a:cs typeface="Calibri" panose="020F0502020204030204" pitchFamily="34" charset="0"/>
              </a:rPr>
              <a:t>Focus on system-level change</a:t>
            </a:r>
          </a:p>
        </p:txBody>
      </p:sp>
      <p:sp>
        <p:nvSpPr>
          <p:cNvPr id="7" name="Content Placeholder 2">
            <a:extLst>
              <a:ext uri="{FF2B5EF4-FFF2-40B4-BE49-F238E27FC236}">
                <a16:creationId xmlns:a16="http://schemas.microsoft.com/office/drawing/2014/main" id="{06243C67-8C72-8244-B8CA-5514C23BA608}"/>
              </a:ext>
            </a:extLst>
          </p:cNvPr>
          <p:cNvSpPr txBox="1">
            <a:spLocks/>
          </p:cNvSpPr>
          <p:nvPr/>
        </p:nvSpPr>
        <p:spPr>
          <a:xfrm>
            <a:off x="9061764" y="4485169"/>
            <a:ext cx="1939676" cy="1044774"/>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0416A"/>
                </a:solidFill>
                <a:latin typeface="Gotham Book" panose="02000604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85000"/>
                    <a:lumOff val="15000"/>
                  </a:schemeClr>
                </a:solidFill>
                <a:latin typeface="Gotham Book" panose="0200060404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Gotham Book" panose="0200060404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000" dirty="0">
                <a:latin typeface="Calibri" panose="020F0502020204030204" pitchFamily="34" charset="0"/>
                <a:cs typeface="Calibri" panose="020F0502020204030204" pitchFamily="34" charset="0"/>
              </a:rPr>
              <a:t>Professionalise the patient safety</a:t>
            </a:r>
            <a:r>
              <a:rPr lang="en-GB" sz="2000" b="1" dirty="0">
                <a:latin typeface="Calibri" panose="020F0502020204030204" pitchFamily="34" charset="0"/>
                <a:cs typeface="Calibri" panose="020F0502020204030204" pitchFamily="34" charset="0"/>
              </a:rPr>
              <a:t> </a:t>
            </a:r>
            <a:r>
              <a:rPr lang="en-GB" sz="2000" dirty="0">
                <a:latin typeface="Calibri" panose="020F0502020204030204" pitchFamily="34" charset="0"/>
                <a:cs typeface="Calibri" panose="020F0502020204030204" pitchFamily="34" charset="0"/>
              </a:rPr>
              <a:t>investigator role</a:t>
            </a:r>
          </a:p>
          <a:p>
            <a:endParaRPr lang="en-US" dirty="0">
              <a:solidFill>
                <a:schemeClr val="tx1"/>
              </a:solidFill>
            </a:endParaRPr>
          </a:p>
        </p:txBody>
      </p:sp>
      <p:pic>
        <p:nvPicPr>
          <p:cNvPr id="8" name="Picture 7" descr="A picture containing graphics, drawing&#10;&#10;Description automatically generated">
            <a:extLst>
              <a:ext uri="{FF2B5EF4-FFF2-40B4-BE49-F238E27FC236}">
                <a16:creationId xmlns:a16="http://schemas.microsoft.com/office/drawing/2014/main" id="{C2F5C5EE-E7E7-DF43-8C14-D20B4522829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186069" y="1911659"/>
            <a:ext cx="1728810" cy="2352537"/>
          </a:xfrm>
          <a:prstGeom prst="rect">
            <a:avLst/>
          </a:prstGeom>
        </p:spPr>
      </p:pic>
      <p:pic>
        <p:nvPicPr>
          <p:cNvPr id="9" name="Picture 8">
            <a:extLst>
              <a:ext uri="{FF2B5EF4-FFF2-40B4-BE49-F238E27FC236}">
                <a16:creationId xmlns:a16="http://schemas.microsoft.com/office/drawing/2014/main" id="{40BC9232-FFB6-E24F-9838-A9EE78BDBDAF}"/>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3865817" y="1911659"/>
            <a:ext cx="1728809" cy="2352537"/>
          </a:xfrm>
          <a:prstGeom prst="rect">
            <a:avLst/>
          </a:prstGeom>
        </p:spPr>
      </p:pic>
      <p:pic>
        <p:nvPicPr>
          <p:cNvPr id="11" name="Picture 10">
            <a:extLst>
              <a:ext uri="{FF2B5EF4-FFF2-40B4-BE49-F238E27FC236}">
                <a16:creationId xmlns:a16="http://schemas.microsoft.com/office/drawing/2014/main" id="{B5EA42EE-C3A4-9548-9AAA-A55EF1FBCCAC}"/>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9167198" y="1911659"/>
            <a:ext cx="1728809" cy="2352537"/>
          </a:xfrm>
          <a:prstGeom prst="rect">
            <a:avLst/>
          </a:prstGeom>
        </p:spPr>
      </p:pic>
      <p:pic>
        <p:nvPicPr>
          <p:cNvPr id="10" name="Picture 9">
            <a:extLst>
              <a:ext uri="{FF2B5EF4-FFF2-40B4-BE49-F238E27FC236}">
                <a16:creationId xmlns:a16="http://schemas.microsoft.com/office/drawing/2014/main" id="{C724CED1-604C-A44B-8C9E-F7A99FD71928}"/>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6553204" y="1913764"/>
            <a:ext cx="1728809" cy="2348325"/>
          </a:xfrm>
          <a:prstGeom prst="rect">
            <a:avLst/>
          </a:prstGeom>
        </p:spPr>
      </p:pic>
      <p:sp>
        <p:nvSpPr>
          <p:cNvPr id="5" name="Slide Number Placeholder 1">
            <a:extLst>
              <a:ext uri="{FF2B5EF4-FFF2-40B4-BE49-F238E27FC236}">
                <a16:creationId xmlns:a16="http://schemas.microsoft.com/office/drawing/2014/main" id="{844DDB7A-ABB8-45B6-AFDB-26051F6B9CC8}"/>
              </a:ext>
            </a:extLst>
          </p:cNvPr>
          <p:cNvSpPr txBox="1">
            <a:spLocks/>
          </p:cNvSpPr>
          <p:nvPr/>
        </p:nvSpPr>
        <p:spPr>
          <a:xfrm>
            <a:off x="8610600" y="64452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3D8FEBC-7557-4B72-AB59-53B152970B2A}" type="slidenum">
              <a:rPr lang="en-GB" sz="1200" smtClean="0">
                <a:latin typeface="Gotham Book" panose="02000604040000020004"/>
              </a:rPr>
              <a:pPr algn="r"/>
              <a:t>5</a:t>
            </a:fld>
            <a:endParaRPr lang="en-GB" sz="1200" dirty="0">
              <a:latin typeface="Gotham Book" panose="02000604040000020004"/>
            </a:endParaRPr>
          </a:p>
        </p:txBody>
      </p:sp>
      <p:pic>
        <p:nvPicPr>
          <p:cNvPr id="12" name="Picture 11">
            <a:extLst>
              <a:ext uri="{FF2B5EF4-FFF2-40B4-BE49-F238E27FC236}">
                <a16:creationId xmlns:a16="http://schemas.microsoft.com/office/drawing/2014/main" id="{954C04F4-A52B-9CC4-A727-1E3953D0081F}"/>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1186069" y="1913764"/>
            <a:ext cx="1728810" cy="2348327"/>
          </a:xfrm>
          <a:prstGeom prst="rect">
            <a:avLst/>
          </a:prstGeom>
        </p:spPr>
      </p:pic>
      <p:sp>
        <p:nvSpPr>
          <p:cNvPr id="15" name="Title 1">
            <a:extLst>
              <a:ext uri="{FF2B5EF4-FFF2-40B4-BE49-F238E27FC236}">
                <a16:creationId xmlns:a16="http://schemas.microsoft.com/office/drawing/2014/main" id="{3363C3C3-3CA8-206B-7CA7-D9A8840A8595}"/>
              </a:ext>
            </a:extLst>
          </p:cNvPr>
          <p:cNvSpPr>
            <a:spLocks noGrp="1"/>
          </p:cNvSpPr>
          <p:nvPr>
            <p:ph type="title"/>
          </p:nvPr>
        </p:nvSpPr>
        <p:spPr>
          <a:xfrm>
            <a:off x="435267" y="469332"/>
            <a:ext cx="9645993" cy="1325563"/>
          </a:xfrm>
        </p:spPr>
        <p:txBody>
          <a:bodyPr>
            <a:normAutofit/>
          </a:bodyPr>
          <a:lstStyle/>
          <a:p>
            <a:r>
              <a:rPr lang="en-GB" sz="3200" dirty="0">
                <a:latin typeface="WorkSans"/>
              </a:rPr>
              <a:t>P</a:t>
            </a:r>
            <a:r>
              <a:rPr lang="en-GB" sz="3200" b="1" dirty="0">
                <a:effectLst/>
                <a:latin typeface="WorkSans"/>
              </a:rPr>
              <a:t>romote healthcare safety excellence and learning through investigation, education and collaboration </a:t>
            </a:r>
            <a:br>
              <a:rPr lang="en-GB" sz="1000" dirty="0">
                <a:solidFill>
                  <a:srgbClr val="20416A"/>
                </a:solidFill>
                <a:effectLst/>
              </a:rPr>
            </a:br>
            <a:r>
              <a:rPr lang="en-GB" sz="1800" b="1" dirty="0">
                <a:solidFill>
                  <a:srgbClr val="FFFFFF"/>
                </a:solidFill>
                <a:effectLst/>
                <a:latin typeface="WorkSans"/>
              </a:rPr>
              <a:t>and learning through investigation, education and</a:t>
            </a:r>
            <a:endParaRPr lang="en-GB" sz="1600" dirty="0">
              <a:solidFill>
                <a:srgbClr val="20416A"/>
              </a:solidFill>
              <a:effectLst/>
            </a:endParaRPr>
          </a:p>
        </p:txBody>
      </p:sp>
    </p:spTree>
    <p:extLst>
      <p:ext uri="{BB962C8B-B14F-4D97-AF65-F5344CB8AC3E}">
        <p14:creationId xmlns:p14="http://schemas.microsoft.com/office/powerpoint/2010/main" val="3673634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407A7-800C-6397-09FA-D483909333A5}"/>
              </a:ext>
            </a:extLst>
          </p:cNvPr>
          <p:cNvSpPr>
            <a:spLocks noGrp="1"/>
          </p:cNvSpPr>
          <p:nvPr>
            <p:ph type="title"/>
          </p:nvPr>
        </p:nvSpPr>
        <p:spPr>
          <a:xfrm>
            <a:off x="742950" y="365125"/>
            <a:ext cx="10610850" cy="1325563"/>
          </a:xfrm>
        </p:spPr>
        <p:txBody>
          <a:bodyPr>
            <a:normAutofit/>
          </a:bodyPr>
          <a:lstStyle/>
          <a:p>
            <a:r>
              <a:rPr lang="en-US" sz="3600" dirty="0"/>
              <a:t>What’s different?</a:t>
            </a:r>
          </a:p>
        </p:txBody>
      </p:sp>
      <p:sp>
        <p:nvSpPr>
          <p:cNvPr id="3" name="Content Placeholder 2">
            <a:extLst>
              <a:ext uri="{FF2B5EF4-FFF2-40B4-BE49-F238E27FC236}">
                <a16:creationId xmlns:a16="http://schemas.microsoft.com/office/drawing/2014/main" id="{3E8086FE-D67E-490B-B113-2F03A2916969}"/>
              </a:ext>
            </a:extLst>
          </p:cNvPr>
          <p:cNvSpPr>
            <a:spLocks noGrp="1"/>
          </p:cNvSpPr>
          <p:nvPr>
            <p:ph idx="1"/>
          </p:nvPr>
        </p:nvSpPr>
        <p:spPr>
          <a:xfrm>
            <a:off x="838201" y="1519881"/>
            <a:ext cx="9339470" cy="4524659"/>
          </a:xfrm>
        </p:spPr>
        <p:txBody>
          <a:bodyPr>
            <a:normAutofit fontScale="47500" lnSpcReduction="20000"/>
          </a:bodyPr>
          <a:lstStyle/>
          <a:p>
            <a:pPr marL="496888" indent="-314325">
              <a:lnSpc>
                <a:spcPct val="120000"/>
              </a:lnSpc>
            </a:pPr>
            <a:r>
              <a:rPr lang="en-US" sz="5100" dirty="0">
                <a:latin typeface="Calibri" panose="020F0502020204030204" pitchFamily="34" charset="0"/>
                <a:cs typeface="Calibri" panose="020F0502020204030204" pitchFamily="34" charset="0"/>
              </a:rPr>
              <a:t>We do not determine blame, criminal or civil liability, both in our reports and in our messaging about patient safety</a:t>
            </a:r>
          </a:p>
          <a:p>
            <a:pPr marL="496888" indent="-314325">
              <a:lnSpc>
                <a:spcPct val="120000"/>
              </a:lnSpc>
            </a:pPr>
            <a:r>
              <a:rPr lang="en-US" sz="5100" dirty="0">
                <a:latin typeface="Calibri" panose="020F0502020204030204" pitchFamily="34" charset="0"/>
                <a:cs typeface="Calibri" panose="020F0502020204030204" pitchFamily="34" charset="0"/>
              </a:rPr>
              <a:t>We do not identify any individual or organisation involved in an incident or who has provided evidence</a:t>
            </a:r>
          </a:p>
          <a:p>
            <a:pPr marL="496888" indent="-314325">
              <a:lnSpc>
                <a:spcPct val="120000"/>
              </a:lnSpc>
            </a:pPr>
            <a:r>
              <a:rPr lang="en-US" sz="5100" dirty="0">
                <a:latin typeface="Calibri" panose="020F0502020204030204" pitchFamily="34" charset="0"/>
                <a:cs typeface="Calibri" panose="020F0502020204030204" pitchFamily="34" charset="0"/>
              </a:rPr>
              <a:t>The information we hold is legally protected</a:t>
            </a:r>
          </a:p>
          <a:p>
            <a:pPr marL="496888" indent="-314325">
              <a:lnSpc>
                <a:spcPct val="120000"/>
              </a:lnSpc>
            </a:pPr>
            <a:r>
              <a:rPr lang="en-US" sz="5100" dirty="0">
                <a:latin typeface="Calibri" panose="020F0502020204030204" pitchFamily="34" charset="0"/>
                <a:cs typeface="Calibri" panose="020F0502020204030204" pitchFamily="34" charset="0"/>
              </a:rPr>
              <a:t>We do not disclose evidence we collect as part of an investigation, or details of incidents we are considering for investigation</a:t>
            </a:r>
          </a:p>
          <a:p>
            <a:pPr marL="496888" indent="-314325">
              <a:lnSpc>
                <a:spcPct val="120000"/>
              </a:lnSpc>
            </a:pPr>
            <a:r>
              <a:rPr lang="en-US" sz="5100" dirty="0">
                <a:latin typeface="Calibri" panose="020F0502020204030204" pitchFamily="34" charset="0"/>
                <a:cs typeface="Calibri" panose="020F0502020204030204" pitchFamily="34" charset="0"/>
              </a:rPr>
              <a:t>Our reports may not be used in civil, criminal or regulatory proceedings</a:t>
            </a:r>
          </a:p>
          <a:p>
            <a:endParaRPr lang="en-US" sz="3600" dirty="0">
              <a:latin typeface="+mn-lt"/>
            </a:endParaRPr>
          </a:p>
          <a:p>
            <a:endParaRPr lang="en-US" dirty="0"/>
          </a:p>
        </p:txBody>
      </p:sp>
    </p:spTree>
    <p:extLst>
      <p:ext uri="{BB962C8B-B14F-4D97-AF65-F5344CB8AC3E}">
        <p14:creationId xmlns:p14="http://schemas.microsoft.com/office/powerpoint/2010/main" val="4081106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407A7-800C-6397-09FA-D483909333A5}"/>
              </a:ext>
            </a:extLst>
          </p:cNvPr>
          <p:cNvSpPr>
            <a:spLocks noGrp="1"/>
          </p:cNvSpPr>
          <p:nvPr>
            <p:ph type="title"/>
          </p:nvPr>
        </p:nvSpPr>
        <p:spPr>
          <a:xfrm>
            <a:off x="594360" y="591262"/>
            <a:ext cx="10610850" cy="1325563"/>
          </a:xfrm>
        </p:spPr>
        <p:txBody>
          <a:bodyPr>
            <a:normAutofit/>
          </a:bodyPr>
          <a:lstStyle/>
          <a:p>
            <a:r>
              <a:rPr lang="en-US" sz="3600" dirty="0"/>
              <a:t>We have new legal powers</a:t>
            </a:r>
          </a:p>
        </p:txBody>
      </p:sp>
      <p:sp>
        <p:nvSpPr>
          <p:cNvPr id="3" name="Content Placeholder 2">
            <a:extLst>
              <a:ext uri="{FF2B5EF4-FFF2-40B4-BE49-F238E27FC236}">
                <a16:creationId xmlns:a16="http://schemas.microsoft.com/office/drawing/2014/main" id="{3E8086FE-D67E-490B-B113-2F03A2916969}"/>
              </a:ext>
            </a:extLst>
          </p:cNvPr>
          <p:cNvSpPr>
            <a:spLocks noGrp="1"/>
          </p:cNvSpPr>
          <p:nvPr>
            <p:ph idx="1"/>
          </p:nvPr>
        </p:nvSpPr>
        <p:spPr>
          <a:xfrm>
            <a:off x="838201" y="1791729"/>
            <a:ext cx="9561844" cy="4701145"/>
          </a:xfrm>
        </p:spPr>
        <p:txBody>
          <a:bodyPr>
            <a:normAutofit/>
          </a:bodyPr>
          <a:lstStyle/>
          <a:p>
            <a:pPr marL="452438" indent="-452438">
              <a:lnSpc>
                <a:spcPct val="110000"/>
              </a:lnSpc>
              <a:buClr>
                <a:srgbClr val="20416A"/>
              </a:buClr>
              <a:buSzPct val="110000"/>
            </a:pPr>
            <a:r>
              <a:rPr lang="en-US" sz="2800" dirty="0">
                <a:latin typeface="Calibri" panose="020F0502020204030204" pitchFamily="34" charset="0"/>
                <a:cs typeface="Calibri" panose="020F0502020204030204" pitchFamily="34" charset="0"/>
              </a:rPr>
              <a:t>To compel any individual to attend an interview or provide relevant information</a:t>
            </a:r>
          </a:p>
          <a:p>
            <a:pPr marL="452438" indent="-452438">
              <a:lnSpc>
                <a:spcPct val="110000"/>
              </a:lnSpc>
              <a:buClr>
                <a:srgbClr val="20416A"/>
              </a:buClr>
              <a:buSzPct val="110000"/>
            </a:pPr>
            <a:r>
              <a:rPr lang="en-US" sz="2800" dirty="0">
                <a:latin typeface="Calibri" panose="020F0502020204030204" pitchFamily="34" charset="0"/>
                <a:cs typeface="Calibri" panose="020F0502020204030204" pitchFamily="34" charset="0"/>
              </a:rPr>
              <a:t>To enter and inspect any premises in England</a:t>
            </a:r>
          </a:p>
          <a:p>
            <a:pPr marL="452438" indent="-452438">
              <a:lnSpc>
                <a:spcPct val="110000"/>
              </a:lnSpc>
              <a:buClr>
                <a:srgbClr val="20416A"/>
              </a:buClr>
              <a:buSzPct val="110000"/>
            </a:pPr>
            <a:r>
              <a:rPr lang="en-US" sz="2800" dirty="0">
                <a:latin typeface="Calibri" panose="020F0502020204030204" pitchFamily="34" charset="0"/>
                <a:cs typeface="Calibri" panose="020F0502020204030204" pitchFamily="34" charset="0"/>
              </a:rPr>
              <a:t>To remove or copy documents and information from IT systems, and we can seize equipment</a:t>
            </a:r>
          </a:p>
          <a:p>
            <a:pPr marL="0" indent="0">
              <a:lnSpc>
                <a:spcPct val="110000"/>
              </a:lnSpc>
              <a:buClr>
                <a:srgbClr val="20416A"/>
              </a:buClr>
              <a:buSzPct val="110000"/>
              <a:buNone/>
            </a:pPr>
            <a:r>
              <a:rPr lang="en-US" sz="2800" dirty="0">
                <a:latin typeface="Calibri" panose="020F0502020204030204" pitchFamily="34" charset="0"/>
                <a:cs typeface="Calibri" panose="020F0502020204030204" pitchFamily="34" charset="0"/>
              </a:rPr>
              <a:t>Failure to comply, obstructing an investigator or supplying deliberately misleading information is an offence</a:t>
            </a:r>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428035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407A7-800C-6397-09FA-D483909333A5}"/>
              </a:ext>
            </a:extLst>
          </p:cNvPr>
          <p:cNvSpPr>
            <a:spLocks noGrp="1"/>
          </p:cNvSpPr>
          <p:nvPr>
            <p:ph type="title"/>
          </p:nvPr>
        </p:nvSpPr>
        <p:spPr>
          <a:xfrm>
            <a:off x="742950" y="365125"/>
            <a:ext cx="10610850" cy="1325563"/>
          </a:xfrm>
        </p:spPr>
        <p:txBody>
          <a:bodyPr>
            <a:normAutofit/>
          </a:bodyPr>
          <a:lstStyle/>
          <a:p>
            <a:r>
              <a:rPr lang="en-US" sz="3600" dirty="0"/>
              <a:t>What do we investigate?</a:t>
            </a:r>
          </a:p>
        </p:txBody>
      </p:sp>
      <p:sp>
        <p:nvSpPr>
          <p:cNvPr id="3" name="Content Placeholder 2">
            <a:extLst>
              <a:ext uri="{FF2B5EF4-FFF2-40B4-BE49-F238E27FC236}">
                <a16:creationId xmlns:a16="http://schemas.microsoft.com/office/drawing/2014/main" id="{3E8086FE-D67E-490B-B113-2F03A2916969}"/>
              </a:ext>
            </a:extLst>
          </p:cNvPr>
          <p:cNvSpPr>
            <a:spLocks noGrp="1"/>
          </p:cNvSpPr>
          <p:nvPr>
            <p:ph idx="1"/>
          </p:nvPr>
        </p:nvSpPr>
        <p:spPr>
          <a:xfrm>
            <a:off x="838201" y="1507808"/>
            <a:ext cx="9405730" cy="4707462"/>
          </a:xfrm>
        </p:spPr>
        <p:txBody>
          <a:bodyPr>
            <a:normAutofit lnSpcReduction="10000"/>
          </a:bodyPr>
          <a:lstStyle/>
          <a:p>
            <a:pPr marL="0" indent="0">
              <a:lnSpc>
                <a:spcPct val="110000"/>
              </a:lnSpc>
              <a:buSzPct val="110000"/>
              <a:buNone/>
            </a:pPr>
            <a:r>
              <a:rPr lang="en-US" dirty="0">
                <a:latin typeface="Calibri" panose="020F0502020204030204" pitchFamily="34" charset="0"/>
                <a:cs typeface="Calibri" panose="020F0502020204030204" pitchFamily="34" charset="0"/>
              </a:rPr>
              <a:t>Any person or organisation can refer cases to us. We also monitor a variety of patient safety reports and data. We judge what to investigate using published criteria.</a:t>
            </a:r>
          </a:p>
          <a:p>
            <a:pPr marL="312738" indent="-300038">
              <a:lnSpc>
                <a:spcPct val="110000"/>
              </a:lnSpc>
              <a:buSzPct val="110000"/>
            </a:pPr>
            <a:r>
              <a:rPr lang="en-US" dirty="0">
                <a:latin typeface="Calibri" panose="020F0502020204030204" pitchFamily="34" charset="0"/>
                <a:cs typeface="Calibri" panose="020F0502020204030204" pitchFamily="34" charset="0"/>
              </a:rPr>
              <a:t>We investigate only a very few incidents and avoid conflict with local investigations</a:t>
            </a:r>
          </a:p>
          <a:p>
            <a:pPr marL="312738" indent="-300038">
              <a:lnSpc>
                <a:spcPct val="110000"/>
              </a:lnSpc>
              <a:buSzPct val="110000"/>
            </a:pPr>
            <a:r>
              <a:rPr lang="en-US" dirty="0">
                <a:latin typeface="Calibri" panose="020F0502020204030204" pitchFamily="34" charset="0"/>
                <a:cs typeface="Calibri" panose="020F0502020204030204" pitchFamily="34" charset="0"/>
              </a:rPr>
              <a:t>We focus on safety incidents that have widespread implications and where our approach can add value</a:t>
            </a:r>
          </a:p>
          <a:p>
            <a:pPr marL="0" indent="0">
              <a:lnSpc>
                <a:spcPct val="110000"/>
              </a:lnSpc>
              <a:buNone/>
            </a:pPr>
            <a:r>
              <a:rPr lang="en-US" dirty="0">
                <a:latin typeface="Calibri" panose="020F0502020204030204" pitchFamily="34" charset="0"/>
                <a:cs typeface="Calibri" panose="020F0502020204030204" pitchFamily="34" charset="0"/>
              </a:rPr>
              <a:t>We want to understand major themes influencing safety (e.g. management of safety, fatigue, mental health care, the justice system, use of temporary staff, information technology)</a:t>
            </a:r>
          </a:p>
          <a:p>
            <a:pPr marL="0" indent="0">
              <a:buNone/>
            </a:pPr>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17700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AEFA00-68B6-FB40-91CD-396959B85C28}"/>
              </a:ext>
            </a:extLst>
          </p:cNvPr>
          <p:cNvSpPr>
            <a:spLocks noGrp="1"/>
          </p:cNvSpPr>
          <p:nvPr>
            <p:ph idx="1"/>
          </p:nvPr>
        </p:nvSpPr>
        <p:spPr>
          <a:xfrm>
            <a:off x="1102999" y="4269458"/>
            <a:ext cx="1921805" cy="2012589"/>
          </a:xfrm>
        </p:spPr>
        <p:txBody>
          <a:bodyPr>
            <a:normAutofit fontScale="92500" lnSpcReduction="10000"/>
          </a:bodyPr>
          <a:lstStyle/>
          <a:p>
            <a:pPr marL="0" indent="0" algn="ctr">
              <a:lnSpc>
                <a:spcPct val="100000"/>
              </a:lnSpc>
              <a:buNone/>
            </a:pPr>
            <a:r>
              <a:rPr lang="en-GB" sz="2200" dirty="0">
                <a:latin typeface="Calibri" panose="020F0502020204030204" pitchFamily="34" charset="0"/>
                <a:cs typeface="Calibri" panose="020F0502020204030204" pitchFamily="34" charset="0"/>
              </a:rPr>
              <a:t>Wide ranging expertise from safety-critical industries supported by  subject matter experts</a:t>
            </a:r>
          </a:p>
          <a:p>
            <a:endParaRPr lang="en-US" dirty="0"/>
          </a:p>
        </p:txBody>
      </p:sp>
      <p:sp>
        <p:nvSpPr>
          <p:cNvPr id="4" name="Content Placeholder 2">
            <a:extLst>
              <a:ext uri="{FF2B5EF4-FFF2-40B4-BE49-F238E27FC236}">
                <a16:creationId xmlns:a16="http://schemas.microsoft.com/office/drawing/2014/main" id="{0877B8EB-7085-2947-A8EC-001EC179013E}"/>
              </a:ext>
            </a:extLst>
          </p:cNvPr>
          <p:cNvSpPr txBox="1">
            <a:spLocks/>
          </p:cNvSpPr>
          <p:nvPr/>
        </p:nvSpPr>
        <p:spPr>
          <a:xfrm>
            <a:off x="3706436" y="4264196"/>
            <a:ext cx="2095648" cy="18872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0416A"/>
                </a:solidFill>
                <a:latin typeface="Gotham Book" panose="02000604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85000"/>
                    <a:lumOff val="15000"/>
                  </a:schemeClr>
                </a:solidFill>
                <a:latin typeface="Gotham Book" panose="0200060404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Gotham Book" panose="0200060404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000" dirty="0">
                <a:latin typeface="Calibri" panose="020F0502020204030204" pitchFamily="34" charset="0"/>
                <a:cs typeface="Calibri" panose="020F0502020204030204" pitchFamily="34" charset="0"/>
              </a:rPr>
              <a:t>Multidisciplinary and inclusive teams; patients, family and healthcare staff involvement</a:t>
            </a:r>
            <a:endParaRPr lang="en-US" sz="2000" dirty="0">
              <a:latin typeface="Calibri" panose="020F0502020204030204" pitchFamily="34" charset="0"/>
              <a:cs typeface="Calibri" panose="020F0502020204030204" pitchFamily="34" charset="0"/>
            </a:endParaRPr>
          </a:p>
        </p:txBody>
      </p:sp>
      <p:sp>
        <p:nvSpPr>
          <p:cNvPr id="6" name="Content Placeholder 2">
            <a:extLst>
              <a:ext uri="{FF2B5EF4-FFF2-40B4-BE49-F238E27FC236}">
                <a16:creationId xmlns:a16="http://schemas.microsoft.com/office/drawing/2014/main" id="{903EBFF8-D53D-5C4C-853C-E8B397147347}"/>
              </a:ext>
            </a:extLst>
          </p:cNvPr>
          <p:cNvSpPr txBox="1">
            <a:spLocks/>
          </p:cNvSpPr>
          <p:nvPr/>
        </p:nvSpPr>
        <p:spPr>
          <a:xfrm>
            <a:off x="6300628" y="4264195"/>
            <a:ext cx="2220682" cy="235253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0416A"/>
                </a:solidFill>
                <a:latin typeface="Gotham Book" panose="02000604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85000"/>
                    <a:lumOff val="15000"/>
                  </a:schemeClr>
                </a:solidFill>
                <a:latin typeface="Gotham Book" panose="0200060404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Gotham Book" panose="0200060404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2200" dirty="0">
                <a:latin typeface="Calibri" panose="020F0502020204030204" pitchFamily="34" charset="0"/>
                <a:cs typeface="Calibri" panose="020F0502020204030204" pitchFamily="34" charset="0"/>
              </a:rPr>
              <a:t>We make safety recommendations to reduce further risk of harm working with system to make sure they have impact</a:t>
            </a:r>
          </a:p>
          <a:p>
            <a:pPr marL="0" indent="0">
              <a:buNone/>
            </a:pPr>
            <a:endParaRPr lang="en-US" dirty="0">
              <a:solidFill>
                <a:schemeClr val="tx1"/>
              </a:solidFill>
            </a:endParaRPr>
          </a:p>
        </p:txBody>
      </p:sp>
      <p:sp>
        <p:nvSpPr>
          <p:cNvPr id="7" name="Content Placeholder 2">
            <a:extLst>
              <a:ext uri="{FF2B5EF4-FFF2-40B4-BE49-F238E27FC236}">
                <a16:creationId xmlns:a16="http://schemas.microsoft.com/office/drawing/2014/main" id="{06243C67-8C72-8244-B8CA-5514C23BA608}"/>
              </a:ext>
            </a:extLst>
          </p:cNvPr>
          <p:cNvSpPr txBox="1">
            <a:spLocks/>
          </p:cNvSpPr>
          <p:nvPr/>
        </p:nvSpPr>
        <p:spPr>
          <a:xfrm>
            <a:off x="9073400" y="4288007"/>
            <a:ext cx="2095647" cy="235253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0416A"/>
                </a:solidFill>
                <a:latin typeface="Gotham Book" panose="02000604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85000"/>
                    <a:lumOff val="15000"/>
                  </a:schemeClr>
                </a:solidFill>
                <a:latin typeface="Gotham Book" panose="0200060404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Gotham Book" panose="0200060404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Gotham Book" panose="0200060404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200" dirty="0">
                <a:latin typeface="Calibri" panose="020F0502020204030204" pitchFamily="34" charset="0"/>
                <a:cs typeface="Calibri" panose="020F0502020204030204" pitchFamily="34" charset="0"/>
              </a:rPr>
              <a:t>Transparent and collaborative to support learning, but provide safe space for individuals and organisations</a:t>
            </a:r>
          </a:p>
          <a:p>
            <a:endParaRPr lang="en-US" dirty="0"/>
          </a:p>
        </p:txBody>
      </p:sp>
      <p:pic>
        <p:nvPicPr>
          <p:cNvPr id="9" name="Picture 8">
            <a:extLst>
              <a:ext uri="{FF2B5EF4-FFF2-40B4-BE49-F238E27FC236}">
                <a16:creationId xmlns:a16="http://schemas.microsoft.com/office/drawing/2014/main" id="{40BC9232-FFB6-E24F-9838-A9EE78BDBDAF}"/>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568498" y="1997400"/>
            <a:ext cx="1728809" cy="2352536"/>
          </a:xfrm>
          <a:prstGeom prst="rect">
            <a:avLst/>
          </a:prstGeom>
        </p:spPr>
      </p:pic>
      <p:pic>
        <p:nvPicPr>
          <p:cNvPr id="10" name="Picture 9">
            <a:extLst>
              <a:ext uri="{FF2B5EF4-FFF2-40B4-BE49-F238E27FC236}">
                <a16:creationId xmlns:a16="http://schemas.microsoft.com/office/drawing/2014/main" id="{0A82A215-8DF8-5B42-A401-1B5C2C2C0B2B}"/>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9251980" y="1997400"/>
            <a:ext cx="1728809" cy="2352536"/>
          </a:xfrm>
          <a:prstGeom prst="rect">
            <a:avLst/>
          </a:prstGeom>
        </p:spPr>
      </p:pic>
      <p:pic>
        <p:nvPicPr>
          <p:cNvPr id="11" name="Picture 10">
            <a:extLst>
              <a:ext uri="{FF2B5EF4-FFF2-40B4-BE49-F238E27FC236}">
                <a16:creationId xmlns:a16="http://schemas.microsoft.com/office/drawing/2014/main" id="{B5EA42EE-C3A4-9548-9AAA-A55EF1FBCCAC}"/>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3816362" y="1997400"/>
            <a:ext cx="1728809" cy="2352536"/>
          </a:xfrm>
          <a:prstGeom prst="rect">
            <a:avLst/>
          </a:prstGeom>
        </p:spPr>
      </p:pic>
      <p:sp>
        <p:nvSpPr>
          <p:cNvPr id="5" name="Slide Number Placeholder 1">
            <a:extLst>
              <a:ext uri="{FF2B5EF4-FFF2-40B4-BE49-F238E27FC236}">
                <a16:creationId xmlns:a16="http://schemas.microsoft.com/office/drawing/2014/main" id="{D8158BBF-E0B9-48FC-9436-B6BB661C03AD}"/>
              </a:ext>
            </a:extLst>
          </p:cNvPr>
          <p:cNvSpPr txBox="1">
            <a:spLocks/>
          </p:cNvSpPr>
          <p:nvPr/>
        </p:nvSpPr>
        <p:spPr>
          <a:xfrm>
            <a:off x="8610600" y="64452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3D8FEBC-7557-4B72-AB59-53B152970B2A}" type="slidenum">
              <a:rPr lang="en-GB" sz="1200" smtClean="0">
                <a:latin typeface="Gotham Book" panose="02000604040000020004"/>
              </a:rPr>
              <a:pPr algn="r"/>
              <a:t>9</a:t>
            </a:fld>
            <a:endParaRPr lang="en-GB" sz="1200" dirty="0">
              <a:latin typeface="Gotham Book" panose="02000604040000020004"/>
            </a:endParaRPr>
          </a:p>
        </p:txBody>
      </p:sp>
      <p:pic>
        <p:nvPicPr>
          <p:cNvPr id="12" name="Picture 11">
            <a:extLst>
              <a:ext uri="{FF2B5EF4-FFF2-40B4-BE49-F238E27FC236}">
                <a16:creationId xmlns:a16="http://schemas.microsoft.com/office/drawing/2014/main" id="{97D6C2BA-63B3-0784-2247-4E25A2C9D607}"/>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1172689" y="1997400"/>
            <a:ext cx="1728809" cy="2352536"/>
          </a:xfrm>
          <a:prstGeom prst="rect">
            <a:avLst/>
          </a:prstGeom>
        </p:spPr>
      </p:pic>
      <p:sp>
        <p:nvSpPr>
          <p:cNvPr id="8" name="Title 1">
            <a:extLst>
              <a:ext uri="{FF2B5EF4-FFF2-40B4-BE49-F238E27FC236}">
                <a16:creationId xmlns:a16="http://schemas.microsoft.com/office/drawing/2014/main" id="{5DFA6D35-387F-9AB8-7EAC-0458D5573DF9}"/>
              </a:ext>
            </a:extLst>
          </p:cNvPr>
          <p:cNvSpPr>
            <a:spLocks noGrp="1"/>
          </p:cNvSpPr>
          <p:nvPr>
            <p:ph type="title"/>
          </p:nvPr>
        </p:nvSpPr>
        <p:spPr>
          <a:xfrm>
            <a:off x="696660" y="409479"/>
            <a:ext cx="9912726" cy="1325563"/>
          </a:xfrm>
        </p:spPr>
        <p:txBody>
          <a:bodyPr>
            <a:normAutofit/>
          </a:bodyPr>
          <a:lstStyle/>
          <a:p>
            <a:r>
              <a:rPr lang="en-US" sz="3600" dirty="0"/>
              <a:t>Focus on system improvement not on human error </a:t>
            </a:r>
          </a:p>
        </p:txBody>
      </p:sp>
    </p:spTree>
    <p:extLst>
      <p:ext uri="{BB962C8B-B14F-4D97-AF65-F5344CB8AC3E}">
        <p14:creationId xmlns:p14="http://schemas.microsoft.com/office/powerpoint/2010/main" val="2844456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medical search&#10;&#10;Description automatically generated">
            <a:extLst>
              <a:ext uri="{FF2B5EF4-FFF2-40B4-BE49-F238E27FC236}">
                <a16:creationId xmlns:a16="http://schemas.microsoft.com/office/drawing/2014/main" id="{878B7F6C-CA4B-5072-4957-7DEE6B904332}"/>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93816" y="2236910"/>
            <a:ext cx="4419172" cy="3130737"/>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A37CD316-369C-9484-FE44-E712649AF44A}"/>
              </a:ext>
            </a:extLst>
          </p:cNvPr>
          <p:cNvSpPr>
            <a:spLocks noGrp="1"/>
          </p:cNvSpPr>
          <p:nvPr>
            <p:ph type="title"/>
          </p:nvPr>
        </p:nvSpPr>
        <p:spPr>
          <a:xfrm>
            <a:off x="363188" y="234324"/>
            <a:ext cx="10646228" cy="988662"/>
          </a:xfrm>
        </p:spPr>
        <p:txBody>
          <a:bodyPr/>
          <a:lstStyle/>
          <a:p>
            <a:r>
              <a:rPr lang="en-GB" dirty="0"/>
              <a:t>So far…</a:t>
            </a:r>
          </a:p>
        </p:txBody>
      </p:sp>
      <p:sp>
        <p:nvSpPr>
          <p:cNvPr id="3" name="Content Placeholder 2">
            <a:extLst>
              <a:ext uri="{FF2B5EF4-FFF2-40B4-BE49-F238E27FC236}">
                <a16:creationId xmlns:a16="http://schemas.microsoft.com/office/drawing/2014/main" id="{4A89F983-409D-B0EB-DF9A-EFA98C08A907}"/>
              </a:ext>
            </a:extLst>
          </p:cNvPr>
          <p:cNvSpPr>
            <a:spLocks noGrp="1"/>
          </p:cNvSpPr>
          <p:nvPr>
            <p:ph idx="1"/>
          </p:nvPr>
        </p:nvSpPr>
        <p:spPr>
          <a:xfrm>
            <a:off x="363188" y="1098275"/>
            <a:ext cx="9873342" cy="988662"/>
          </a:xfrm>
        </p:spPr>
        <p:txBody>
          <a:bodyPr>
            <a:normAutofit fontScale="25000" lnSpcReduction="20000"/>
          </a:bodyPr>
          <a:lstStyle/>
          <a:p>
            <a:pPr marL="0" indent="0">
              <a:lnSpc>
                <a:spcPts val="2940"/>
              </a:lnSpc>
              <a:buNone/>
            </a:pPr>
            <a:r>
              <a:rPr lang="en-GB" sz="8800" dirty="0">
                <a:latin typeface="Calibri" panose="020F0502020204030204" pitchFamily="34" charset="0"/>
                <a:cs typeface="Calibri" panose="020F0502020204030204" pitchFamily="34" charset="0"/>
              </a:rPr>
              <a:t>We have published 12 investigation reports making 32 safety recommendations and 27 safety observations.  We have launched 14 further investigations</a:t>
            </a:r>
          </a:p>
          <a:p>
            <a:pPr marL="312738" indent="0">
              <a:buSzPct val="110000"/>
              <a:buNone/>
            </a:pPr>
            <a:endParaRPr lang="en-GB" sz="1500" b="0" dirty="0">
              <a:solidFill>
                <a:srgbClr val="20416A"/>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03F09E-78E4-69C2-877D-65C0AB0A951A}"/>
              </a:ext>
            </a:extLst>
          </p:cNvPr>
          <p:cNvSpPr txBox="1"/>
          <p:nvPr/>
        </p:nvSpPr>
        <p:spPr>
          <a:xfrm>
            <a:off x="5299859" y="2174413"/>
            <a:ext cx="6283035" cy="3526350"/>
          </a:xfrm>
          <a:prstGeom prst="rect">
            <a:avLst/>
          </a:prstGeom>
          <a:noFill/>
        </p:spPr>
        <p:txBody>
          <a:bodyPr wrap="square">
            <a:spAutoFit/>
          </a:bodyPr>
          <a:lstStyle/>
          <a:p>
            <a:pPr marL="0" indent="0">
              <a:lnSpc>
                <a:spcPts val="3000"/>
              </a:lnSpc>
              <a:buNone/>
            </a:pPr>
            <a:r>
              <a:rPr lang="en-GB" sz="2000" dirty="0">
                <a:solidFill>
                  <a:srgbClr val="20416A"/>
                </a:solidFill>
                <a:latin typeface="Calibri" panose="020F0502020204030204" pitchFamily="34" charset="0"/>
                <a:cs typeface="Calibri" panose="020F0502020204030204" pitchFamily="34" charset="0"/>
              </a:rPr>
              <a:t>E</a:t>
            </a:r>
            <a:r>
              <a:rPr lang="en-GB" sz="2000" b="0" dirty="0">
                <a:solidFill>
                  <a:srgbClr val="20416A"/>
                </a:solidFill>
                <a:latin typeface="Calibri" panose="020F0502020204030204" pitchFamily="34" charset="0"/>
                <a:cs typeface="Calibri" panose="020F0502020204030204" pitchFamily="34" charset="0"/>
              </a:rPr>
              <a:t>xamples of published reports:</a:t>
            </a:r>
          </a:p>
          <a:p>
            <a:pPr marL="363538" indent="-341313">
              <a:lnSpc>
                <a:spcPts val="3000"/>
              </a:lnSpc>
              <a:buSzPct val="110000"/>
              <a:buFont typeface="Arial" panose="020B0604020202020204" pitchFamily="34" charset="0"/>
              <a:buChar char="•"/>
            </a:pPr>
            <a:r>
              <a:rPr lang="en-GB" sz="2000" b="0" dirty="0">
                <a:solidFill>
                  <a:srgbClr val="20416A"/>
                </a:solidFill>
                <a:latin typeface="Calibri" panose="020F0502020204030204" pitchFamily="34" charset="0"/>
                <a:cs typeface="Calibri" panose="020F0502020204030204" pitchFamily="34" charset="0"/>
              </a:rPr>
              <a:t>Ambulatory infusion pumps</a:t>
            </a:r>
          </a:p>
          <a:p>
            <a:pPr marL="363538" indent="-341313">
              <a:lnSpc>
                <a:spcPts val="3000"/>
              </a:lnSpc>
              <a:buSzPct val="110000"/>
              <a:buFont typeface="Arial" panose="020B0604020202020204" pitchFamily="34" charset="0"/>
              <a:buChar char="•"/>
            </a:pPr>
            <a:r>
              <a:rPr lang="en-GB" sz="2000" b="0" dirty="0">
                <a:solidFill>
                  <a:srgbClr val="20416A"/>
                </a:solidFill>
                <a:latin typeface="Calibri" panose="020F0502020204030204" pitchFamily="34" charset="0"/>
                <a:cs typeface="Calibri" panose="020F0502020204030204" pitchFamily="34" charset="0"/>
              </a:rPr>
              <a:t>Advanced airway management</a:t>
            </a:r>
          </a:p>
          <a:p>
            <a:pPr marL="363538" indent="-341313">
              <a:lnSpc>
                <a:spcPts val="3000"/>
              </a:lnSpc>
              <a:buSzPct val="110000"/>
              <a:buFont typeface="Arial" panose="020B0604020202020204" pitchFamily="34" charset="0"/>
              <a:buChar char="•"/>
            </a:pPr>
            <a:r>
              <a:rPr lang="en-GB" sz="2000" dirty="0">
                <a:solidFill>
                  <a:srgbClr val="20416A"/>
                </a:solidFill>
                <a:latin typeface="Calibri" panose="020F0502020204030204" pitchFamily="34" charset="0"/>
                <a:cs typeface="Calibri" panose="020F0502020204030204" pitchFamily="34" charset="0"/>
              </a:rPr>
              <a:t>Delayed diagnosis in primary care</a:t>
            </a:r>
          </a:p>
          <a:p>
            <a:pPr marL="363538" indent="-341313">
              <a:lnSpc>
                <a:spcPts val="3000"/>
              </a:lnSpc>
              <a:buSzPct val="110000"/>
              <a:buFont typeface="Arial" panose="020B0604020202020204" pitchFamily="34" charset="0"/>
              <a:buChar char="•"/>
            </a:pPr>
            <a:r>
              <a:rPr lang="en-GB" sz="2000" dirty="0">
                <a:solidFill>
                  <a:srgbClr val="20416A"/>
                </a:solidFill>
                <a:latin typeface="Calibri" panose="020F0502020204030204" pitchFamily="34" charset="0"/>
                <a:cs typeface="Calibri" panose="020F0502020204030204" pitchFamily="34" charset="0"/>
              </a:rPr>
              <a:t>Patients with learning disabilities in acute hospitals</a:t>
            </a:r>
          </a:p>
          <a:p>
            <a:pPr marL="363538" indent="-341313">
              <a:lnSpc>
                <a:spcPts val="3000"/>
              </a:lnSpc>
              <a:buSzPct val="110000"/>
              <a:buFont typeface="Arial" panose="020B0604020202020204" pitchFamily="34" charset="0"/>
              <a:buChar char="•"/>
            </a:pPr>
            <a:r>
              <a:rPr lang="en-GB" sz="2000" dirty="0">
                <a:solidFill>
                  <a:srgbClr val="20416A"/>
                </a:solidFill>
                <a:latin typeface="Calibri" panose="020F0502020204030204" pitchFamily="34" charset="0"/>
                <a:cs typeface="Calibri" panose="020F0502020204030204" pitchFamily="34" charset="0"/>
              </a:rPr>
              <a:t>Nutrition management of acutely unwell patients </a:t>
            </a:r>
            <a:endParaRPr lang="en-GB" sz="2000" b="0" dirty="0">
              <a:solidFill>
                <a:srgbClr val="20416A"/>
              </a:solidFill>
              <a:latin typeface="Calibri" panose="020F0502020204030204" pitchFamily="34" charset="0"/>
              <a:cs typeface="Calibri" panose="020F0502020204030204" pitchFamily="34" charset="0"/>
            </a:endParaRPr>
          </a:p>
          <a:p>
            <a:pPr marL="363538" indent="-341313">
              <a:lnSpc>
                <a:spcPts val="3000"/>
              </a:lnSpc>
              <a:buSzPct val="110000"/>
              <a:buFont typeface="Arial" panose="020B0604020202020204" pitchFamily="34" charset="0"/>
              <a:buChar char="•"/>
            </a:pPr>
            <a:r>
              <a:rPr lang="en-GB" sz="2000" dirty="0">
                <a:solidFill>
                  <a:srgbClr val="20416A"/>
                </a:solidFill>
                <a:latin typeface="Calibri" panose="020F0502020204030204" pitchFamily="34" charset="0"/>
                <a:cs typeface="Calibri" panose="020F0502020204030204" pitchFamily="34" charset="0"/>
              </a:rPr>
              <a:t>Observation of patients at risk of self-harm</a:t>
            </a:r>
            <a:endParaRPr lang="en-GB" sz="2000" b="0" dirty="0">
              <a:solidFill>
                <a:srgbClr val="20416A"/>
              </a:solidFill>
              <a:latin typeface="Calibri" panose="020F0502020204030204" pitchFamily="34" charset="0"/>
              <a:cs typeface="Calibri" panose="020F0502020204030204" pitchFamily="34" charset="0"/>
            </a:endParaRPr>
          </a:p>
          <a:p>
            <a:pPr marL="363538" indent="-341313">
              <a:lnSpc>
                <a:spcPts val="3000"/>
              </a:lnSpc>
              <a:buSzPct val="110000"/>
              <a:buFont typeface="Arial" panose="020B0604020202020204" pitchFamily="34" charset="0"/>
              <a:buChar char="•"/>
            </a:pPr>
            <a:r>
              <a:rPr lang="en-GB" sz="2000" dirty="0">
                <a:solidFill>
                  <a:srgbClr val="20416A"/>
                </a:solidFill>
                <a:latin typeface="Calibri" panose="020F0502020204030204" pitchFamily="34" charset="0"/>
                <a:cs typeface="Calibri" panose="020F0502020204030204" pitchFamily="34" charset="0"/>
              </a:rPr>
              <a:t>Temporary staff and patient safety</a:t>
            </a:r>
          </a:p>
          <a:p>
            <a:pPr marL="363538" indent="-341313">
              <a:lnSpc>
                <a:spcPts val="3000"/>
              </a:lnSpc>
              <a:buSzPct val="110000"/>
              <a:buFont typeface="Arial" panose="020B0604020202020204" pitchFamily="34" charset="0"/>
              <a:buChar char="•"/>
            </a:pPr>
            <a:r>
              <a:rPr lang="en-GB" sz="2000" dirty="0">
                <a:solidFill>
                  <a:srgbClr val="20416A"/>
                </a:solidFill>
                <a:latin typeface="Calibri" panose="020F0502020204030204" pitchFamily="34" charset="0"/>
                <a:cs typeface="Calibri" panose="020F0502020204030204" pitchFamily="34" charset="0"/>
              </a:rPr>
              <a:t>C</a:t>
            </a:r>
            <a:r>
              <a:rPr lang="en-GB" sz="2000" b="0" dirty="0">
                <a:solidFill>
                  <a:srgbClr val="20416A"/>
                </a:solidFill>
                <a:latin typeface="Calibri" panose="020F0502020204030204" pitchFamily="34" charset="0"/>
                <a:cs typeface="Calibri" panose="020F0502020204030204" pitchFamily="34" charset="0"/>
              </a:rPr>
              <a:t>hildren with mental health needs on paediatric wards</a:t>
            </a:r>
          </a:p>
        </p:txBody>
      </p:sp>
      <p:sp>
        <p:nvSpPr>
          <p:cNvPr id="9" name="TextBox 8">
            <a:extLst>
              <a:ext uri="{FF2B5EF4-FFF2-40B4-BE49-F238E27FC236}">
                <a16:creationId xmlns:a16="http://schemas.microsoft.com/office/drawing/2014/main" id="{7C10C9A2-5298-B74D-42E7-12D223352588}"/>
              </a:ext>
            </a:extLst>
          </p:cNvPr>
          <p:cNvSpPr txBox="1"/>
          <p:nvPr/>
        </p:nvSpPr>
        <p:spPr>
          <a:xfrm>
            <a:off x="363189" y="5594947"/>
            <a:ext cx="4921330" cy="369332"/>
          </a:xfrm>
          <a:prstGeom prst="rect">
            <a:avLst/>
          </a:prstGeom>
          <a:noFill/>
        </p:spPr>
        <p:txBody>
          <a:bodyPr wrap="square">
            <a:spAutoFit/>
          </a:bodyPr>
          <a:lstStyle/>
          <a:p>
            <a:pPr marL="46038">
              <a:buSzPct val="110000"/>
              <a:buNone/>
            </a:pPr>
            <a:r>
              <a:rPr lang="en-GB" b="0" dirty="0" err="1">
                <a:solidFill>
                  <a:srgbClr val="20416A"/>
                </a:solidFill>
                <a:latin typeface="Calibri" panose="020F0502020204030204" pitchFamily="34" charset="0"/>
                <a:cs typeface="Calibri" panose="020F0502020204030204" pitchFamily="34" charset="0"/>
              </a:rPr>
              <a:t>www.hssib.org.uk</a:t>
            </a:r>
            <a:r>
              <a:rPr lang="en-GB" b="0" dirty="0">
                <a:solidFill>
                  <a:srgbClr val="20416A"/>
                </a:solidFill>
                <a:latin typeface="Calibri" panose="020F0502020204030204" pitchFamily="34" charset="0"/>
                <a:cs typeface="Calibri" panose="020F0502020204030204" pitchFamily="34" charset="0"/>
              </a:rPr>
              <a:t>/patient-safety-investigations/</a:t>
            </a:r>
          </a:p>
        </p:txBody>
      </p:sp>
    </p:spTree>
    <p:extLst>
      <p:ext uri="{BB962C8B-B14F-4D97-AF65-F5344CB8AC3E}">
        <p14:creationId xmlns:p14="http://schemas.microsoft.com/office/powerpoint/2010/main" val="253489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5A62D-B0A6-F6B0-C3BC-08DFC6187463}"/>
              </a:ext>
            </a:extLst>
          </p:cNvPr>
          <p:cNvSpPr>
            <a:spLocks noGrp="1"/>
          </p:cNvSpPr>
          <p:nvPr>
            <p:ph type="title"/>
          </p:nvPr>
        </p:nvSpPr>
        <p:spPr>
          <a:xfrm>
            <a:off x="605642" y="388876"/>
            <a:ext cx="10641280" cy="1059914"/>
          </a:xfrm>
        </p:spPr>
        <p:txBody>
          <a:bodyPr>
            <a:normAutofit/>
          </a:bodyPr>
          <a:lstStyle/>
          <a:p>
            <a:r>
              <a:rPr lang="en-GB" dirty="0"/>
              <a:t>Examples of our recommendations</a:t>
            </a:r>
          </a:p>
        </p:txBody>
      </p:sp>
      <p:sp>
        <p:nvSpPr>
          <p:cNvPr id="3" name="Content Placeholder 2">
            <a:extLst>
              <a:ext uri="{FF2B5EF4-FFF2-40B4-BE49-F238E27FC236}">
                <a16:creationId xmlns:a16="http://schemas.microsoft.com/office/drawing/2014/main" id="{2E3113CE-019B-5033-FD26-DE404D895398}"/>
              </a:ext>
            </a:extLst>
          </p:cNvPr>
          <p:cNvSpPr>
            <a:spLocks noGrp="1"/>
          </p:cNvSpPr>
          <p:nvPr>
            <p:ph idx="1"/>
          </p:nvPr>
        </p:nvSpPr>
        <p:spPr>
          <a:xfrm>
            <a:off x="838200" y="1555669"/>
            <a:ext cx="10515600" cy="4621294"/>
          </a:xfrm>
        </p:spPr>
        <p:txBody>
          <a:bodyPr>
            <a:normAutofit fontScale="85000" lnSpcReduction="10000"/>
          </a:bodyPr>
          <a:lstStyle/>
          <a:p>
            <a:pPr marL="0" indent="0">
              <a:lnSpc>
                <a:spcPct val="120000"/>
              </a:lnSpc>
              <a:buNone/>
            </a:pPr>
            <a:r>
              <a:rPr lang="en-GB" dirty="0">
                <a:latin typeface="Calibri" panose="020F0502020204030204" pitchFamily="34" charset="0"/>
                <a:cs typeface="Calibri" panose="020F0502020204030204" pitchFamily="34" charset="0"/>
              </a:rPr>
              <a:t>Positive patient identification</a:t>
            </a:r>
          </a:p>
          <a:p>
            <a:pPr marL="411163" indent="-271463">
              <a:lnSpc>
                <a:spcPct val="120000"/>
              </a:lnSpc>
            </a:pPr>
            <a:r>
              <a:rPr lang="en-GB" dirty="0">
                <a:latin typeface="Calibri" panose="020F0502020204030204" pitchFamily="34" charset="0"/>
                <a:cs typeface="Calibri" panose="020F0502020204030204" pitchFamily="34" charset="0"/>
              </a:rPr>
              <a:t>Research into risk of misidentification during patient handovers between providers</a:t>
            </a:r>
          </a:p>
          <a:p>
            <a:pPr marL="411163" indent="-271463">
              <a:lnSpc>
                <a:spcPct val="120000"/>
              </a:lnSpc>
            </a:pPr>
            <a:r>
              <a:rPr lang="en-GB" dirty="0">
                <a:latin typeface="Calibri" panose="020F0502020204030204" pitchFamily="34" charset="0"/>
                <a:cs typeface="Calibri" panose="020F0502020204030204" pitchFamily="34" charset="0"/>
              </a:rPr>
              <a:t>Regulatory focus on protocols for safe transfers</a:t>
            </a:r>
          </a:p>
          <a:p>
            <a:pPr marL="411163" indent="-271463">
              <a:lnSpc>
                <a:spcPct val="120000"/>
              </a:lnSpc>
            </a:pPr>
            <a:r>
              <a:rPr lang="en-GB" dirty="0">
                <a:latin typeface="Calibri" panose="020F0502020204030204" pitchFamily="34" charset="0"/>
                <a:cs typeface="Calibri" panose="020F0502020204030204" pitchFamily="34" charset="0"/>
              </a:rPr>
              <a:t>Standardised approach to scanning for patient identification across whole system</a:t>
            </a:r>
          </a:p>
          <a:p>
            <a:pPr marL="411163" indent="-271463">
              <a:lnSpc>
                <a:spcPct val="120000"/>
              </a:lnSpc>
            </a:pPr>
            <a:endParaRPr lang="en-GB" sz="400" dirty="0">
              <a:latin typeface="Calibri" panose="020F0502020204030204" pitchFamily="34" charset="0"/>
              <a:cs typeface="Calibri" panose="020F0502020204030204" pitchFamily="34" charset="0"/>
            </a:endParaRPr>
          </a:p>
          <a:p>
            <a:pPr marL="0" indent="0">
              <a:lnSpc>
                <a:spcPct val="120000"/>
              </a:lnSpc>
              <a:buNone/>
            </a:pPr>
            <a:r>
              <a:rPr lang="en-GB" dirty="0">
                <a:latin typeface="Calibri" panose="020F0502020204030204" pitchFamily="34" charset="0"/>
                <a:cs typeface="Calibri" panose="020F0502020204030204" pitchFamily="34" charset="0"/>
              </a:rPr>
              <a:t>Retained surgical swabs</a:t>
            </a:r>
          </a:p>
          <a:p>
            <a:pPr marL="411163" indent="-271463">
              <a:lnSpc>
                <a:spcPct val="120000"/>
              </a:lnSpc>
            </a:pPr>
            <a:r>
              <a:rPr lang="en-GB" dirty="0">
                <a:latin typeface="Calibri" panose="020F0502020204030204" pitchFamily="34" charset="0"/>
                <a:cs typeface="Calibri" panose="020F0502020204030204" pitchFamily="34" charset="0"/>
              </a:rPr>
              <a:t>Reassessment of reporting to remove focus on human error</a:t>
            </a:r>
          </a:p>
          <a:p>
            <a:pPr marL="411163" indent="-271463">
              <a:lnSpc>
                <a:spcPct val="120000"/>
              </a:lnSpc>
            </a:pPr>
            <a:r>
              <a:rPr lang="en-GB" dirty="0">
                <a:latin typeface="Calibri" panose="020F0502020204030204" pitchFamily="34" charset="0"/>
                <a:cs typeface="Calibri" panose="020F0502020204030204" pitchFamily="34" charset="0"/>
              </a:rPr>
              <a:t>Revise the process for checking swabs using human factors and user centred principles</a:t>
            </a:r>
          </a:p>
          <a:p>
            <a:pPr marL="411163" indent="-271463">
              <a:lnSpc>
                <a:spcPct val="120000"/>
              </a:lnSpc>
            </a:pPr>
            <a:r>
              <a:rPr lang="en-GB" dirty="0">
                <a:latin typeface="Calibri" panose="020F0502020204030204" pitchFamily="34" charset="0"/>
                <a:cs typeface="Calibri" panose="020F0502020204030204" pitchFamily="34" charset="0"/>
              </a:rPr>
              <a:t>Research into the use of technology to reduce dependence on human checks </a:t>
            </a:r>
          </a:p>
          <a:p>
            <a:pPr marL="0" indent="0">
              <a:buNone/>
            </a:pPr>
            <a:endParaRPr lang="en-GB" dirty="0">
              <a:latin typeface="Calibri" panose="020F0502020204030204" pitchFamily="34" charset="0"/>
              <a:cs typeface="Calibri" panose="020F0502020204030204" pitchFamily="34" charset="0"/>
            </a:endParaRPr>
          </a:p>
          <a:p>
            <a:pPr marL="0" indent="0">
              <a:buNone/>
            </a:pPr>
            <a:endParaRPr lang="en-GB" dirty="0"/>
          </a:p>
        </p:txBody>
      </p:sp>
    </p:spTree>
    <p:extLst>
      <p:ext uri="{BB962C8B-B14F-4D97-AF65-F5344CB8AC3E}">
        <p14:creationId xmlns:p14="http://schemas.microsoft.com/office/powerpoint/2010/main" val="3220143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691C2-04CE-5218-3583-07BFEB9DE36B}"/>
              </a:ext>
            </a:extLst>
          </p:cNvPr>
          <p:cNvSpPr>
            <a:spLocks noGrp="1"/>
          </p:cNvSpPr>
          <p:nvPr>
            <p:ph type="title"/>
          </p:nvPr>
        </p:nvSpPr>
        <p:spPr>
          <a:xfrm>
            <a:off x="490085" y="130664"/>
            <a:ext cx="10617530" cy="1325563"/>
          </a:xfrm>
        </p:spPr>
        <p:txBody>
          <a:bodyPr/>
          <a:lstStyle/>
          <a:p>
            <a:r>
              <a:rPr lang="en-US" dirty="0"/>
              <a:t>Managing safety in health services</a:t>
            </a:r>
          </a:p>
        </p:txBody>
      </p:sp>
      <p:sp>
        <p:nvSpPr>
          <p:cNvPr id="3" name="Content Placeholder 2">
            <a:extLst>
              <a:ext uri="{FF2B5EF4-FFF2-40B4-BE49-F238E27FC236}">
                <a16:creationId xmlns:a16="http://schemas.microsoft.com/office/drawing/2014/main" id="{644132C5-E1BE-3880-328A-12E3E9B4860F}"/>
              </a:ext>
            </a:extLst>
          </p:cNvPr>
          <p:cNvSpPr>
            <a:spLocks noGrp="1"/>
          </p:cNvSpPr>
          <p:nvPr>
            <p:ph idx="1"/>
          </p:nvPr>
        </p:nvSpPr>
        <p:spPr>
          <a:xfrm>
            <a:off x="838200" y="1690688"/>
            <a:ext cx="5360719" cy="4486275"/>
          </a:xfrm>
        </p:spPr>
        <p:txBody>
          <a:bodyPr>
            <a:normAutofit fontScale="92500" lnSpcReduction="20000"/>
          </a:bodyPr>
          <a:lstStyle/>
          <a:p>
            <a:pPr>
              <a:lnSpc>
                <a:spcPct val="100000"/>
              </a:lnSpc>
              <a:spcAft>
                <a:spcPts val="1200"/>
              </a:spcAft>
            </a:pPr>
            <a:r>
              <a:rPr lang="en-US" sz="2400" dirty="0">
                <a:latin typeface="Calibri" panose="020F0502020204030204" pitchFamily="34" charset="0"/>
                <a:cs typeface="Calibri" panose="020F0502020204030204" pitchFamily="34" charset="0"/>
              </a:rPr>
              <a:t>Healthcare is provided by a variety of complex systems working together</a:t>
            </a:r>
          </a:p>
          <a:p>
            <a:pPr>
              <a:lnSpc>
                <a:spcPct val="100000"/>
              </a:lnSpc>
              <a:spcAft>
                <a:spcPts val="1200"/>
              </a:spcAft>
            </a:pPr>
            <a:r>
              <a:rPr lang="en-US" sz="2400" dirty="0">
                <a:latin typeface="Calibri" panose="020F0502020204030204" pitchFamily="34" charset="0"/>
                <a:cs typeface="Calibri" panose="020F0502020204030204" pitchFamily="34" charset="0"/>
              </a:rPr>
              <a:t>Safety management is not coordinated </a:t>
            </a:r>
          </a:p>
          <a:p>
            <a:pPr>
              <a:lnSpc>
                <a:spcPct val="100000"/>
              </a:lnSpc>
              <a:spcAft>
                <a:spcPts val="1200"/>
              </a:spcAft>
            </a:pPr>
            <a:r>
              <a:rPr lang="en-US" sz="2400" dirty="0">
                <a:latin typeface="Calibri" panose="020F0502020204030204" pitchFamily="34" charset="0"/>
                <a:cs typeface="Calibri" panose="020F0502020204030204" pitchFamily="34" charset="0"/>
              </a:rPr>
              <a:t>Accountability, priorities and learning are often unclear</a:t>
            </a:r>
          </a:p>
          <a:p>
            <a:pPr>
              <a:lnSpc>
                <a:spcPct val="100000"/>
              </a:lnSpc>
              <a:spcAft>
                <a:spcPts val="1200"/>
              </a:spcAft>
            </a:pPr>
            <a:r>
              <a:rPr lang="en-US" sz="2400" dirty="0">
                <a:latin typeface="Calibri" panose="020F0502020204030204" pitchFamily="34" charset="0"/>
                <a:cs typeface="Calibri" panose="020F0502020204030204" pitchFamily="34" charset="0"/>
              </a:rPr>
              <a:t>Safety recommendations are often not implemented effectively</a:t>
            </a:r>
          </a:p>
          <a:p>
            <a:pPr marL="0" indent="0">
              <a:lnSpc>
                <a:spcPct val="100000"/>
              </a:lnSpc>
              <a:spcAft>
                <a:spcPts val="1200"/>
              </a:spcAft>
              <a:buNone/>
            </a:pPr>
            <a:r>
              <a:rPr lang="en-US" sz="2400" dirty="0">
                <a:latin typeface="Calibri" panose="020F0502020204030204" pitchFamily="34" charset="0"/>
                <a:cs typeface="Calibri" panose="020F0502020204030204" pitchFamily="34" charset="0"/>
              </a:rPr>
              <a:t>We recommended a national initiative to develop </a:t>
            </a:r>
            <a:r>
              <a:rPr lang="en-US" sz="2400" b="1" dirty="0">
                <a:latin typeface="Calibri" panose="020F0502020204030204" pitchFamily="34" charset="0"/>
                <a:cs typeface="Calibri" panose="020F0502020204030204" pitchFamily="34" charset="0"/>
              </a:rPr>
              <a:t>Safety Management Systems </a:t>
            </a:r>
            <a:r>
              <a:rPr lang="en-US" sz="2400" dirty="0">
                <a:latin typeface="Calibri" panose="020F0502020204030204" pitchFamily="34" charset="0"/>
                <a:cs typeface="Calibri" panose="020F0502020204030204" pitchFamily="34" charset="0"/>
              </a:rPr>
              <a:t>in healthcare, with the intention that they will become a regulatory requirement</a:t>
            </a:r>
          </a:p>
        </p:txBody>
      </p:sp>
      <p:pic>
        <p:nvPicPr>
          <p:cNvPr id="5" name="Picture 4" descr="A blue and green brochure with a heart and a person holding a heart&#10;&#10;Description automatically generated">
            <a:extLst>
              <a:ext uri="{FF2B5EF4-FFF2-40B4-BE49-F238E27FC236}">
                <a16:creationId xmlns:a16="http://schemas.microsoft.com/office/drawing/2014/main" id="{134B5AB3-E9B0-868D-E45D-37AB552EE51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460365" y="1357185"/>
            <a:ext cx="3633204" cy="50881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25153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3A02-BA76-EA44-1C82-97E7D6BB5A29}"/>
              </a:ext>
            </a:extLst>
          </p:cNvPr>
          <p:cNvSpPr>
            <a:spLocks noGrp="1"/>
          </p:cNvSpPr>
          <p:nvPr>
            <p:ph type="title"/>
          </p:nvPr>
        </p:nvSpPr>
        <p:spPr>
          <a:xfrm>
            <a:off x="3239138" y="4181257"/>
            <a:ext cx="4955166" cy="1325563"/>
          </a:xfrm>
        </p:spPr>
        <p:txBody>
          <a:bodyPr/>
          <a:lstStyle/>
          <a:p>
            <a:r>
              <a:rPr lang="en-GB" sz="4400" dirty="0" err="1">
                <a:solidFill>
                  <a:schemeClr val="accent6"/>
                </a:solidFill>
              </a:rPr>
              <a:t>www.hssib.org.uk</a:t>
            </a:r>
            <a:endParaRPr lang="en-GB" dirty="0">
              <a:solidFill>
                <a:schemeClr val="accent6"/>
              </a:solidFill>
            </a:endParaRPr>
          </a:p>
        </p:txBody>
      </p:sp>
      <p:pic>
        <p:nvPicPr>
          <p:cNvPr id="4" name="Picture 3">
            <a:extLst>
              <a:ext uri="{FF2B5EF4-FFF2-40B4-BE49-F238E27FC236}">
                <a16:creationId xmlns:a16="http://schemas.microsoft.com/office/drawing/2014/main" id="{771FFC83-34F9-5CAA-EA44-478B9A5730E1}"/>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4043524" y="625497"/>
            <a:ext cx="3346393" cy="3555760"/>
          </a:xfrm>
          <a:prstGeom prst="rect">
            <a:avLst/>
          </a:prstGeom>
        </p:spPr>
      </p:pic>
    </p:spTree>
    <p:extLst>
      <p:ext uri="{BB962C8B-B14F-4D97-AF65-F5344CB8AC3E}">
        <p14:creationId xmlns:p14="http://schemas.microsoft.com/office/powerpoint/2010/main" val="1529392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62e08942-e6bc-4527-b4a7-b04f30cebafd">
      <UserInfo>
        <DisplayName/>
        <AccountId xsi:nil="true"/>
        <AccountType/>
      </UserInfo>
    </SharedWithUsers>
    <lcf76f155ced4ddcb4097134ff3c332f xmlns="23a1c437-2e36-495d-a015-7da437d60db9">
      <Terms xmlns="http://schemas.microsoft.com/office/infopath/2007/PartnerControls"/>
    </lcf76f155ced4ddcb4097134ff3c332f>
    <TaxCatchAll xmlns="62e08942-e6bc-4527-b4a7-b04f30cebaf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8EDB0EC32FF0449AD952856DC0D0F03" ma:contentTypeVersion="15" ma:contentTypeDescription="Create a new document." ma:contentTypeScope="" ma:versionID="7628f8b5cc27cefcb41f21a37b7a783a">
  <xsd:schema xmlns:xsd="http://www.w3.org/2001/XMLSchema" xmlns:xs="http://www.w3.org/2001/XMLSchema" xmlns:p="http://schemas.microsoft.com/office/2006/metadata/properties" xmlns:ns2="23a1c437-2e36-495d-a015-7da437d60db9" xmlns:ns3="62e08942-e6bc-4527-b4a7-b04f30cebafd" targetNamespace="http://schemas.microsoft.com/office/2006/metadata/properties" ma:root="true" ma:fieldsID="9a31b81aaad5e61f544d57e4d2db5b3e" ns2:_="" ns3:_="">
    <xsd:import namespace="23a1c437-2e36-495d-a015-7da437d60db9"/>
    <xsd:import namespace="62e08942-e6bc-4527-b4a7-b04f30cebaf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a1c437-2e36-495d-a015-7da437d60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6346ad1-6548-48ff-b3a9-da085fcaddf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e08942-e6bc-4527-b4a7-b04f30cebaf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c55f021-d4a8-4e81-be52-180893b86d31}" ma:internalName="TaxCatchAll" ma:showField="CatchAllData" ma:web="62e08942-e6bc-4527-b4a7-b04f30ceba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2D86DF-0465-4F45-BF8F-34AE0F764BF9}">
  <ds:schemaRefs>
    <ds:schemaRef ds:uri="http://schemas.microsoft.com/office/2006/metadata/properties"/>
    <ds:schemaRef ds:uri="http://www.w3.org/XML/1998/namespace"/>
    <ds:schemaRef ds:uri="http://purl.org/dc/terms/"/>
    <ds:schemaRef ds:uri="http://purl.org/dc/dcmitype/"/>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82009608-907a-49f7-8fd4-e701d84860ef"/>
    <ds:schemaRef ds:uri="ae28c35e-6a72-4cf5-94d0-f57b10583c09"/>
  </ds:schemaRefs>
</ds:datastoreItem>
</file>

<file path=customXml/itemProps2.xml><?xml version="1.0" encoding="utf-8"?>
<ds:datastoreItem xmlns:ds="http://schemas.openxmlformats.org/officeDocument/2006/customXml" ds:itemID="{4B94D43B-3C6F-4C82-B538-F793C0C6FBC8}">
  <ds:schemaRefs>
    <ds:schemaRef ds:uri="http://schemas.microsoft.com/sharepoint/v3/contenttype/forms"/>
  </ds:schemaRefs>
</ds:datastoreItem>
</file>

<file path=customXml/itemProps3.xml><?xml version="1.0" encoding="utf-8"?>
<ds:datastoreItem xmlns:ds="http://schemas.openxmlformats.org/officeDocument/2006/customXml" ds:itemID="{77AB371A-E222-4C7A-A17B-98B6543B09BA}"/>
</file>

<file path=docProps/app.xml><?xml version="1.0" encoding="utf-8"?>
<Properties xmlns="http://schemas.openxmlformats.org/officeDocument/2006/extended-properties" xmlns:vt="http://schemas.openxmlformats.org/officeDocument/2006/docPropsVTypes">
  <TotalTime>1733</TotalTime>
  <Words>1244</Words>
  <Application>Microsoft Office PowerPoint</Application>
  <PresentationFormat>Widescreen</PresentationFormat>
  <Paragraphs>98</Paragraphs>
  <Slides>13</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Gotham Book</vt:lpstr>
      <vt:lpstr>Times New Roman</vt:lpstr>
      <vt:lpstr>WorkSans</vt:lpstr>
      <vt:lpstr>Office Theme</vt:lpstr>
      <vt:lpstr>11th Annual World Patient Safety Science &amp; Technology Summit  7 September 2024 </vt:lpstr>
      <vt:lpstr>PowerPoint Presentation</vt:lpstr>
      <vt:lpstr>PowerPoint Presentation</vt:lpstr>
      <vt:lpstr>PowerPoint Presentation</vt:lpstr>
      <vt:lpstr>Promote healthcare safety excellence and learning through investigation, education and collaboration  and learning through investigation, education and</vt:lpstr>
      <vt:lpstr>What’s different?</vt:lpstr>
      <vt:lpstr>We have new legal powers</vt:lpstr>
      <vt:lpstr>What do we investigate?</vt:lpstr>
      <vt:lpstr>Focus on system improvement not on human error </vt:lpstr>
      <vt:lpstr>So far…</vt:lpstr>
      <vt:lpstr>Examples of our recommendations</vt:lpstr>
      <vt:lpstr>Managing safety in health services</vt:lpstr>
      <vt:lpstr>www.hssib.org.uk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guidance  First letter of title only to be capitalised and no longer than two lines Font = Arial / Size = 40 / Colour palette = Green RGB 11, 136, 71</dc:title>
  <dc:creator>John Wise</dc:creator>
  <cp:lastModifiedBy>Ted Baker</cp:lastModifiedBy>
  <cp:revision>154</cp:revision>
  <cp:lastPrinted>2023-10-27T09:36:47Z</cp:lastPrinted>
  <dcterms:created xsi:type="dcterms:W3CDTF">2018-09-27T11:31:25Z</dcterms:created>
  <dcterms:modified xsi:type="dcterms:W3CDTF">2024-08-23T08:08:44Z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0x010100F8EDB0EC32FF0449AD952856DC0D0F03</vt:lpwstr>
  </property>
  <property fmtid="{D5CDD505-2E9C-101B-9397-08002B2CF9AE}" pid="3" name="Order">
    <vt:r8>3002200</vt:r8>
  </property>
  <property fmtid="{D5CDD505-2E9C-101B-9397-08002B2CF9AE}" pid="4" name="ComplianceAssetId">
    <vt:lpwstr/>
  </property>
  <property fmtid="{D5CDD505-2E9C-101B-9397-08002B2CF9AE}" pid="5" name="MediaServiceImageTags">
    <vt:lpwstr/>
  </property>
</Properties>
</file>